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slideLayouts/slideLayout9.xml" ContentType="application/vnd.openxmlformats-officedocument.presentationml.slideLayout+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18.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3.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4.xml" ContentType="application/vnd.openxmlformats-officedocument.presentationml.notesSlide+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344" r:id="rId2"/>
    <p:sldId id="266" r:id="rId3"/>
    <p:sldId id="350" r:id="rId4"/>
    <p:sldId id="287" r:id="rId5"/>
    <p:sldId id="351" r:id="rId6"/>
    <p:sldId id="353" r:id="rId7"/>
    <p:sldId id="315" r:id="rId8"/>
    <p:sldId id="289" r:id="rId9"/>
    <p:sldId id="291" r:id="rId10"/>
    <p:sldId id="292" r:id="rId11"/>
    <p:sldId id="293" r:id="rId12"/>
    <p:sldId id="297" r:id="rId13"/>
    <p:sldId id="298" r:id="rId14"/>
    <p:sldId id="299" r:id="rId15"/>
    <p:sldId id="348" r:id="rId16"/>
    <p:sldId id="309" r:id="rId17"/>
    <p:sldId id="310" r:id="rId18"/>
    <p:sldId id="312" r:id="rId19"/>
    <p:sldId id="313" r:id="rId20"/>
    <p:sldId id="314" r:id="rId21"/>
    <p:sldId id="308" r:id="rId22"/>
    <p:sldId id="349" r:id="rId23"/>
    <p:sldId id="352" r:id="rId24"/>
    <p:sldId id="333"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65" autoAdjust="0"/>
    <p:restoredTop sz="91559" autoAdjust="0"/>
  </p:normalViewPr>
  <p:slideViewPr>
    <p:cSldViewPr snapToGrid="0">
      <p:cViewPr varScale="1">
        <p:scale>
          <a:sx n="108" d="100"/>
          <a:sy n="108" d="100"/>
        </p:scale>
        <p:origin x="22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6435"/>
          </a:xfrm>
          <a:prstGeom prst="rect">
            <a:avLst/>
          </a:prstGeom>
        </p:spPr>
        <p:txBody>
          <a:bodyPr vert="horz" lIns="93175" tIns="46587" rIns="93175" bIns="46587" rtlCol="0"/>
          <a:lstStyle>
            <a:lvl1pPr algn="r">
              <a:defRPr sz="1200"/>
            </a:lvl1pPr>
          </a:lstStyle>
          <a:p>
            <a:fld id="{C5118BA6-CB86-4023-AC92-C1CF7FA6DF8E}" type="datetimeFigureOut">
              <a:rPr lang="en-US" smtClean="0"/>
              <a:t>1/7/2015</a:t>
            </a:fld>
            <a:endParaRPr lang="en-US" dirty="0"/>
          </a:p>
        </p:txBody>
      </p:sp>
      <p:sp>
        <p:nvSpPr>
          <p:cNvPr id="4" name="Footer Placeholder 3"/>
          <p:cNvSpPr>
            <a:spLocks noGrp="1"/>
          </p:cNvSpPr>
          <p:nvPr>
            <p:ph type="ftr" sz="quarter" idx="2"/>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a:defRPr sz="1200"/>
            </a:lvl1pPr>
          </a:lstStyle>
          <a:p>
            <a:fld id="{B2F57EF4-5A95-4A78-832D-47C103494D26}" type="slidenum">
              <a:rPr lang="en-US" smtClean="0"/>
              <a:t>‹#›</a:t>
            </a:fld>
            <a:endParaRPr lang="en-US" dirty="0"/>
          </a:p>
        </p:txBody>
      </p:sp>
    </p:spTree>
    <p:extLst>
      <p:ext uri="{BB962C8B-B14F-4D97-AF65-F5344CB8AC3E}">
        <p14:creationId xmlns:p14="http://schemas.microsoft.com/office/powerpoint/2010/main" val="3056530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C81AD970-67C9-40CD-B67E-91EE99F4C153}" type="datetimeFigureOut">
              <a:rPr lang="en-US" smtClean="0"/>
              <a:t>1/7/2015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65051EED-B63F-4DC0-B4DB-1433EB8A8A9A}" type="slidenum">
              <a:rPr lang="en-US" smtClean="0"/>
              <a:t>‹#›</a:t>
            </a:fld>
            <a:endParaRPr lang="en-US" dirty="0"/>
          </a:p>
        </p:txBody>
      </p:sp>
    </p:spTree>
    <p:extLst>
      <p:ext uri="{BB962C8B-B14F-4D97-AF65-F5344CB8AC3E}">
        <p14:creationId xmlns:p14="http://schemas.microsoft.com/office/powerpoint/2010/main" val="740555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51EED-B63F-4DC0-B4DB-1433EB8A8A9A}" type="slidenum">
              <a:rPr lang="en-US" smtClean="0"/>
              <a:t>1</a:t>
            </a:fld>
            <a:endParaRPr lang="en-US" dirty="0"/>
          </a:p>
        </p:txBody>
      </p:sp>
    </p:spTree>
    <p:extLst>
      <p:ext uri="{BB962C8B-B14F-4D97-AF65-F5344CB8AC3E}">
        <p14:creationId xmlns:p14="http://schemas.microsoft.com/office/powerpoint/2010/main" val="706733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smtClean="0"/>
              <a:t>Speaker note: Must click on the link provided and use the confirmation pin provided within the 10 min.</a:t>
            </a:r>
            <a:r>
              <a:rPr lang="en-US" baseline="0" dirty="0" smtClean="0"/>
              <a:t> window </a:t>
            </a:r>
            <a:endParaRPr lang="en-US" dirty="0"/>
          </a:p>
        </p:txBody>
      </p:sp>
      <p:sp>
        <p:nvSpPr>
          <p:cNvPr id="4" name="Slide Number Placeholder 3"/>
          <p:cNvSpPr>
            <a:spLocks noGrp="1"/>
          </p:cNvSpPr>
          <p:nvPr>
            <p:ph type="sldNum" sz="quarter" idx="10"/>
          </p:nvPr>
        </p:nvSpPr>
        <p:spPr/>
        <p:txBody>
          <a:bodyPr/>
          <a:lstStyle/>
          <a:p>
            <a:fld id="{9870B84D-7114-4FB7-B24D-AE131A31625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304299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70B84D-7114-4FB7-B24D-AE131A316257}"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939191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smtClean="0"/>
              <a:t>Speaker</a:t>
            </a:r>
            <a:r>
              <a:rPr lang="en-US" baseline="0" dirty="0" smtClean="0"/>
              <a:t> Notes:  As mentioned prior the activation provides only limited permissions.  To gain additional permissions, individual must select each of the applications they wish to have permissions to and following the prompts to gain the additional permissions.  Select the SBS link </a:t>
            </a:r>
            <a:endParaRPr lang="en-US" dirty="0"/>
          </a:p>
        </p:txBody>
      </p:sp>
      <p:sp>
        <p:nvSpPr>
          <p:cNvPr id="4" name="Slide Number Placeholder 3"/>
          <p:cNvSpPr>
            <a:spLocks noGrp="1"/>
          </p:cNvSpPr>
          <p:nvPr>
            <p:ph type="sldNum" sz="quarter" idx="10"/>
          </p:nvPr>
        </p:nvSpPr>
        <p:spPr/>
        <p:txBody>
          <a:bodyPr/>
          <a:lstStyle/>
          <a:p>
            <a:fld id="{9870B84D-7114-4FB7-B24D-AE131A316257}"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758893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pPr defTabSz="931744">
              <a:defRPr/>
            </a:pPr>
            <a:r>
              <a:rPr lang="en-US" dirty="0" smtClean="0"/>
              <a:t>Speaker</a:t>
            </a:r>
            <a:r>
              <a:rPr lang="en-US" baseline="0" dirty="0" smtClean="0"/>
              <a:t> Notes: </a:t>
            </a:r>
            <a:endParaRPr lang="en-US" dirty="0" smtClean="0"/>
          </a:p>
          <a:p>
            <a:endParaRPr lang="en-US" dirty="0"/>
          </a:p>
        </p:txBody>
      </p:sp>
      <p:sp>
        <p:nvSpPr>
          <p:cNvPr id="4" name="Slide Number Placeholder 3"/>
          <p:cNvSpPr>
            <a:spLocks noGrp="1"/>
          </p:cNvSpPr>
          <p:nvPr>
            <p:ph type="sldNum" sz="quarter" idx="10"/>
          </p:nvPr>
        </p:nvSpPr>
        <p:spPr/>
        <p:txBody>
          <a:bodyPr/>
          <a:lstStyle/>
          <a:p>
            <a:fld id="{9870B84D-7114-4FB7-B24D-AE131A316257}"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958098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70B84D-7114-4FB7-B24D-AE131A316257}"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006988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70B84D-7114-4FB7-B24D-AE131A316257}"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707608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70B84D-7114-4FB7-B24D-AE131A316257}"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854581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70B84D-7114-4FB7-B24D-AE131A316257}"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430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smtClean="0"/>
              <a:t>Trainers note:  If there is a denial, will there be an explanation of denial?  IF denied, will they be a process to reapply? </a:t>
            </a:r>
            <a:endParaRPr lang="en-US" dirty="0"/>
          </a:p>
        </p:txBody>
      </p:sp>
      <p:sp>
        <p:nvSpPr>
          <p:cNvPr id="4" name="Slide Number Placeholder 3"/>
          <p:cNvSpPr>
            <a:spLocks noGrp="1"/>
          </p:cNvSpPr>
          <p:nvPr>
            <p:ph type="sldNum" sz="quarter" idx="10"/>
          </p:nvPr>
        </p:nvSpPr>
        <p:spPr/>
        <p:txBody>
          <a:bodyPr/>
          <a:lstStyle/>
          <a:p>
            <a:fld id="{9870B84D-7114-4FB7-B24D-AE131A316257}"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416849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414463" y="1162050"/>
            <a:ext cx="4181475" cy="3136900"/>
          </a:xfrm>
          <a:noFill/>
        </p:spPr>
      </p:sp>
      <p:sp>
        <p:nvSpPr>
          <p:cNvPr id="29699" name="Notes Placeholder 2"/>
          <p:cNvSpPr>
            <a:spLocks noGrp="1"/>
          </p:cNvSpPr>
          <p:nvPr>
            <p:ph type="body" idx="1"/>
          </p:nvPr>
        </p:nvSpPr>
        <p:spPr>
          <a:noFill/>
          <a:ln/>
        </p:spPr>
        <p:txBody>
          <a:bodyPr/>
          <a:lstStyle/>
          <a:p>
            <a:endParaRPr lang="en-US" dirty="0" smtClean="0"/>
          </a:p>
        </p:txBody>
      </p:sp>
      <p:sp>
        <p:nvSpPr>
          <p:cNvPr id="29700" name="Slide Number Placeholder 3"/>
          <p:cNvSpPr>
            <a:spLocks noGrp="1"/>
          </p:cNvSpPr>
          <p:nvPr>
            <p:ph type="sldNum" sz="quarter" idx="5"/>
          </p:nvPr>
        </p:nvSpPr>
        <p:spPr>
          <a:noFill/>
        </p:spPr>
        <p:txBody>
          <a:bodyPr/>
          <a:lstStyle/>
          <a:p>
            <a:fld id="{0C484B90-0160-4F8C-AFC2-20EC9FCCC15C}" type="slidenum">
              <a:rPr lang="en-US" smtClean="0"/>
              <a:pPr/>
              <a:t>21</a:t>
            </a:fld>
            <a:endParaRPr lang="en-US" dirty="0" smtClean="0"/>
          </a:p>
        </p:txBody>
      </p:sp>
    </p:spTree>
    <p:extLst>
      <p:ext uri="{BB962C8B-B14F-4D97-AF65-F5344CB8AC3E}">
        <p14:creationId xmlns:p14="http://schemas.microsoft.com/office/powerpoint/2010/main" val="326377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414463" y="1162050"/>
            <a:ext cx="4181475" cy="3136900"/>
          </a:xfrm>
          <a:noFill/>
        </p:spPr>
      </p:sp>
      <p:sp>
        <p:nvSpPr>
          <p:cNvPr id="29699" name="Notes Placeholder 2"/>
          <p:cNvSpPr>
            <a:spLocks noGrp="1"/>
          </p:cNvSpPr>
          <p:nvPr>
            <p:ph type="body" idx="1"/>
          </p:nvPr>
        </p:nvSpPr>
        <p:spPr>
          <a:noFill/>
          <a:ln/>
        </p:spPr>
        <p:txBody>
          <a:bodyPr/>
          <a:lstStyle/>
          <a:p>
            <a:endParaRPr lang="en-US" dirty="0" smtClean="0"/>
          </a:p>
        </p:txBody>
      </p:sp>
      <p:sp>
        <p:nvSpPr>
          <p:cNvPr id="29700" name="Slide Number Placeholder 3"/>
          <p:cNvSpPr>
            <a:spLocks noGrp="1"/>
          </p:cNvSpPr>
          <p:nvPr>
            <p:ph type="sldNum" sz="quarter" idx="5"/>
          </p:nvPr>
        </p:nvSpPr>
        <p:spPr>
          <a:noFill/>
        </p:spPr>
        <p:txBody>
          <a:bodyPr/>
          <a:lstStyle/>
          <a:p>
            <a:fld id="{0C484B90-0160-4F8C-AFC2-20EC9FCCC15C}" type="slidenum">
              <a:rPr lang="en-US" smtClean="0"/>
              <a:pPr/>
              <a:t>2</a:t>
            </a:fld>
            <a:endParaRPr lang="en-US" dirty="0" smtClean="0"/>
          </a:p>
        </p:txBody>
      </p:sp>
    </p:spTree>
    <p:extLst>
      <p:ext uri="{BB962C8B-B14F-4D97-AF65-F5344CB8AC3E}">
        <p14:creationId xmlns:p14="http://schemas.microsoft.com/office/powerpoint/2010/main" val="3226439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51EED-B63F-4DC0-B4DB-1433EB8A8A9A}" type="slidenum">
              <a:rPr lang="en-US" smtClean="0"/>
              <a:t>24</a:t>
            </a:fld>
            <a:endParaRPr lang="en-US" dirty="0"/>
          </a:p>
        </p:txBody>
      </p:sp>
    </p:spTree>
    <p:extLst>
      <p:ext uri="{BB962C8B-B14F-4D97-AF65-F5344CB8AC3E}">
        <p14:creationId xmlns:p14="http://schemas.microsoft.com/office/powerpoint/2010/main" val="2078841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smtClean="0"/>
              <a:t>Speaker Notes: Ensure individuals</a:t>
            </a:r>
            <a:r>
              <a:rPr lang="en-US" baseline="0" dirty="0" smtClean="0"/>
              <a:t> know what SBS (Standards Balloting System) and RBB (Registered Ballot Body) mean during the discussion </a:t>
            </a:r>
            <a:endParaRPr lang="en-US" dirty="0"/>
          </a:p>
        </p:txBody>
      </p:sp>
      <p:sp>
        <p:nvSpPr>
          <p:cNvPr id="4" name="Slide Number Placeholder 3"/>
          <p:cNvSpPr>
            <a:spLocks noGrp="1"/>
          </p:cNvSpPr>
          <p:nvPr>
            <p:ph type="sldNum" sz="quarter" idx="10"/>
          </p:nvPr>
        </p:nvSpPr>
        <p:spPr/>
        <p:txBody>
          <a:bodyPr/>
          <a:lstStyle/>
          <a:p>
            <a:fld id="{9870B84D-7114-4FB7-B24D-AE131A316257}"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394105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smtClean="0"/>
              <a:t>Speaker Notes: Ensure individuals</a:t>
            </a:r>
            <a:r>
              <a:rPr lang="en-US" baseline="0" dirty="0" smtClean="0"/>
              <a:t> know what SBS (Standards Balloting System) and RBB (Registered Ballot Body) mean during the discussion </a:t>
            </a:r>
            <a:endParaRPr lang="en-US" dirty="0"/>
          </a:p>
        </p:txBody>
      </p:sp>
      <p:sp>
        <p:nvSpPr>
          <p:cNvPr id="4" name="Slide Number Placeholder 3"/>
          <p:cNvSpPr>
            <a:spLocks noGrp="1"/>
          </p:cNvSpPr>
          <p:nvPr>
            <p:ph type="sldNum" sz="quarter" idx="10"/>
          </p:nvPr>
        </p:nvSpPr>
        <p:spPr/>
        <p:txBody>
          <a:bodyPr/>
          <a:lstStyle/>
          <a:p>
            <a:fld id="{9870B84D-7114-4FB7-B24D-AE131A31625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035903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pPr defTabSz="931744">
              <a:defRPr/>
            </a:pPr>
            <a:r>
              <a:rPr lang="en-US" dirty="0" smtClean="0"/>
              <a:t>Speaker</a:t>
            </a:r>
            <a:r>
              <a:rPr lang="en-US" baseline="0" dirty="0" smtClean="0"/>
              <a:t> Notes: </a:t>
            </a:r>
            <a:endParaRPr lang="en-US" dirty="0" smtClean="0"/>
          </a:p>
          <a:p>
            <a:endParaRPr lang="en-US" dirty="0"/>
          </a:p>
        </p:txBody>
      </p:sp>
      <p:sp>
        <p:nvSpPr>
          <p:cNvPr id="4" name="Slide Number Placeholder 3"/>
          <p:cNvSpPr>
            <a:spLocks noGrp="1"/>
          </p:cNvSpPr>
          <p:nvPr>
            <p:ph type="sldNum" sz="quarter" idx="10"/>
          </p:nvPr>
        </p:nvSpPr>
        <p:spPr/>
        <p:txBody>
          <a:bodyPr/>
          <a:lstStyle/>
          <a:p>
            <a:fld id="{9870B84D-7114-4FB7-B24D-AE131A31625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212196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70B84D-7114-4FB7-B24D-AE131A31625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037059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smtClean="0"/>
              <a:t>Speaker Notes:  All fields are required when creating</a:t>
            </a:r>
            <a:r>
              <a:rPr lang="en-US" baseline="0" dirty="0" smtClean="0"/>
              <a:t> a new user account.  If any fields are omitted, you will get an error message and will not be allowed to proceed.  </a:t>
            </a:r>
            <a:endParaRPr lang="en-US" dirty="0"/>
          </a:p>
        </p:txBody>
      </p:sp>
      <p:sp>
        <p:nvSpPr>
          <p:cNvPr id="4" name="Slide Number Placeholder 3"/>
          <p:cNvSpPr>
            <a:spLocks noGrp="1"/>
          </p:cNvSpPr>
          <p:nvPr>
            <p:ph type="sldNum" sz="quarter" idx="10"/>
          </p:nvPr>
        </p:nvSpPr>
        <p:spPr/>
        <p:txBody>
          <a:bodyPr/>
          <a:lstStyle/>
          <a:p>
            <a:fld id="{9870B84D-7114-4FB7-B24D-AE131A316257}"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629869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smtClean="0"/>
              <a:t>Speaker Note: Final</a:t>
            </a:r>
            <a:r>
              <a:rPr lang="en-US" baseline="0" dirty="0" smtClean="0"/>
              <a:t> phase of creating an account you will have to complete the additional security layer that has been added to the system.  Once you select the verify icon, you will have several images to choose from in the icon box.  The system will direct you to identify three objects in order based on specific questions pertaining to the pictures.  Once you have completed three of the identifications successfully, we will now be able to select the activated “create” button.   </a:t>
            </a:r>
            <a:endParaRPr lang="en-US" dirty="0"/>
          </a:p>
        </p:txBody>
      </p:sp>
      <p:sp>
        <p:nvSpPr>
          <p:cNvPr id="4" name="Slide Number Placeholder 3"/>
          <p:cNvSpPr>
            <a:spLocks noGrp="1"/>
          </p:cNvSpPr>
          <p:nvPr>
            <p:ph type="sldNum" sz="quarter" idx="10"/>
          </p:nvPr>
        </p:nvSpPr>
        <p:spPr/>
        <p:txBody>
          <a:bodyPr/>
          <a:lstStyle/>
          <a:p>
            <a:fld id="{9870B84D-7114-4FB7-B24D-AE131A316257}"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034118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smtClean="0"/>
              <a:t>Speaker Note: Stress</a:t>
            </a:r>
            <a:r>
              <a:rPr lang="en-US" baseline="0" dirty="0" smtClean="0"/>
              <a:t> the 10 minutes security feature.  Most passwords will remain active for much longer so the individual understands the urgency of activating the account immediately. </a:t>
            </a:r>
            <a:endParaRPr lang="en-US" dirty="0"/>
          </a:p>
        </p:txBody>
      </p:sp>
      <p:sp>
        <p:nvSpPr>
          <p:cNvPr id="4" name="Slide Number Placeholder 3"/>
          <p:cNvSpPr>
            <a:spLocks noGrp="1"/>
          </p:cNvSpPr>
          <p:nvPr>
            <p:ph type="sldNum" sz="quarter" idx="10"/>
          </p:nvPr>
        </p:nvSpPr>
        <p:spPr/>
        <p:txBody>
          <a:bodyPr/>
          <a:lstStyle/>
          <a:p>
            <a:fld id="{9870B84D-7114-4FB7-B24D-AE131A316257}"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483836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4" descr="NERC_PPT_cover_final.jpg"/>
          <p:cNvPicPr>
            <a:picLocks noChangeAspect="1"/>
          </p:cNvPicPr>
          <p:nvPr/>
        </p:nvPicPr>
        <p:blipFill>
          <a:blip r:embed="rId2" cstate="email"/>
          <a:stretch>
            <a:fillRect/>
          </a:stretch>
        </p:blipFill>
        <p:spPr>
          <a:xfrm>
            <a:off x="0" y="0"/>
            <a:ext cx="9144000" cy="6858000"/>
          </a:xfrm>
          <a:prstGeom prst="rect">
            <a:avLst/>
          </a:prstGeom>
        </p:spPr>
      </p:pic>
    </p:spTree>
    <p:extLst>
      <p:ext uri="{BB962C8B-B14F-4D97-AF65-F5344CB8AC3E}">
        <p14:creationId xmlns:p14="http://schemas.microsoft.com/office/powerpoint/2010/main" val="2260944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 y="2468562"/>
            <a:ext cx="8305800" cy="2027238"/>
          </a:xfrm>
          <a:prstGeom prst="rect">
            <a:avLst/>
          </a:prstGeom>
        </p:spPr>
        <p:txBody>
          <a:bodyPr anchor="t" anchorCtr="0"/>
          <a:lstStyle>
            <a:lvl1pPr algn="ctr">
              <a:defRPr sz="2400" b="1" baseline="0">
                <a:solidFill>
                  <a:schemeClr val="tx2"/>
                </a:solidFill>
                <a:latin typeface="Tahoma" pitchFamily="34" charset="0"/>
                <a:ea typeface="Tahoma" pitchFamily="34" charset="0"/>
                <a:cs typeface="Tahoma" pitchFamily="34" charset="0"/>
              </a:defRPr>
            </a:lvl1pPr>
          </a:lstStyle>
          <a:p>
            <a:r>
              <a:rPr lang="en-US" dirty="0" smtClean="0"/>
              <a:t>Subtitle Slide</a:t>
            </a:r>
            <a:endParaRPr lang="en-US" dirty="0"/>
          </a:p>
        </p:txBody>
      </p:sp>
    </p:spTree>
    <p:extLst>
      <p:ext uri="{BB962C8B-B14F-4D97-AF65-F5344CB8AC3E}">
        <p14:creationId xmlns:p14="http://schemas.microsoft.com/office/powerpoint/2010/main" val="27266656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5602"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smtClean="0"/>
              <a:t>Slide Title</a:t>
            </a:r>
            <a:endParaRPr lang="en-US" dirty="0"/>
          </a:p>
        </p:txBody>
      </p:sp>
      <p:sp>
        <p:nvSpPr>
          <p:cNvPr id="11" name="Text Placeholder 3"/>
          <p:cNvSpPr>
            <a:spLocks noGrp="1"/>
          </p:cNvSpPr>
          <p:nvPr>
            <p:ph type="body" sz="half" idx="2" hasCustomPrompt="1"/>
          </p:nvPr>
        </p:nvSpPr>
        <p:spPr>
          <a:xfrm>
            <a:off x="346074" y="1325562"/>
            <a:ext cx="8416926" cy="4876800"/>
          </a:xfrm>
          <a:prstGeom prst="rect">
            <a:avLst/>
          </a:prstGeom>
        </p:spPr>
        <p:txBody>
          <a:bodyPr/>
          <a:lstStyle>
            <a:lvl1pPr marL="346075" marR="0" indent="-346075" algn="l" defTabSz="914400" rtl="0" eaLnBrk="1" fontAlgn="base" latinLnBrk="0" hangingPunct="1">
              <a:lnSpc>
                <a:spcPct val="100000"/>
              </a:lnSpc>
              <a:spcBef>
                <a:spcPts val="672"/>
              </a:spcBef>
              <a:spcAft>
                <a:spcPts val="0"/>
              </a:spcAft>
              <a:buClr>
                <a:srgbClr val="19396E"/>
              </a:buClr>
              <a:buSzTx/>
              <a:buFont typeface="Arial"/>
              <a:buChar char="•"/>
              <a:tabLst/>
              <a:defRPr sz="2400" baseline="0">
                <a:solidFill>
                  <a:schemeClr val="accent6"/>
                </a:solidFill>
                <a:latin typeface="Calibri"/>
                <a:cs typeface="Calibri"/>
              </a:defRPr>
            </a:lvl1pPr>
            <a:lvl2pPr marL="741363" indent="-284163">
              <a:lnSpc>
                <a:spcPct val="100000"/>
              </a:lnSpc>
              <a:spcBef>
                <a:spcPts val="576"/>
              </a:spcBef>
              <a:spcAft>
                <a:spcPts val="0"/>
              </a:spcAft>
              <a:buClr>
                <a:srgbClr val="19396E"/>
              </a:buClr>
              <a:buFont typeface="Wingdings" charset="2"/>
              <a:buChar char="§"/>
              <a:defRPr sz="2000">
                <a:solidFill>
                  <a:schemeClr val="accent6"/>
                </a:solidFill>
                <a:latin typeface="Calibri"/>
                <a:cs typeface="Calibri"/>
              </a:defRPr>
            </a:lvl2pPr>
            <a:lvl3pPr marL="1143000" indent="-228600">
              <a:lnSpc>
                <a:spcPct val="100000"/>
              </a:lnSpc>
              <a:spcBef>
                <a:spcPts val="480"/>
              </a:spcBef>
              <a:spcAft>
                <a:spcPts val="0"/>
              </a:spcAft>
              <a:buClr>
                <a:srgbClr val="19396E"/>
              </a:buClr>
              <a:buFont typeface="Courier New"/>
              <a:buChar char="o"/>
              <a:defRPr sz="1800">
                <a:solidFill>
                  <a:schemeClr val="accent6"/>
                </a:solidFill>
                <a:latin typeface="Calibri"/>
                <a:cs typeface="Calibri"/>
              </a:defRPr>
            </a:lvl3pPr>
            <a:lvl4pPr marL="1600200" indent="-228600">
              <a:lnSpc>
                <a:spcPct val="100000"/>
              </a:lnSpc>
              <a:spcBef>
                <a:spcPts val="384"/>
              </a:spcBef>
              <a:spcAft>
                <a:spcPts val="0"/>
              </a:spcAft>
              <a:buClr>
                <a:srgbClr val="19396E"/>
              </a:buClr>
              <a:buFont typeface="Lucida Grande"/>
              <a:buChar char="­"/>
              <a:defRPr sz="1600">
                <a:solidFill>
                  <a:schemeClr val="accent6"/>
                </a:solidFill>
                <a:latin typeface="Calibri"/>
                <a:cs typeface="Calibri"/>
              </a:defRPr>
            </a:lvl4pPr>
            <a:lvl5pPr marL="2057400" indent="-228600">
              <a:lnSpc>
                <a:spcPct val="100000"/>
              </a:lnSpc>
              <a:spcBef>
                <a:spcPts val="384"/>
              </a:spcBef>
              <a:spcAft>
                <a:spcPts val="0"/>
              </a:spcAft>
              <a:buClr>
                <a:srgbClr val="19396E"/>
              </a:buClr>
              <a:buFont typeface="Wingdings" charset="2"/>
              <a:buChar char="§"/>
              <a:defRPr sz="1600">
                <a:solidFill>
                  <a:schemeClr val="tx1"/>
                </a:solidFill>
                <a:latin typeface="Calibri"/>
                <a:cs typeface="Calibri"/>
              </a:defRPr>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dirty="0" smtClean="0"/>
              <a:t>Click to edit text</a:t>
            </a:r>
          </a:p>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0722101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13" name="Content Placeholder 2"/>
          <p:cNvSpPr>
            <a:spLocks noGrp="1"/>
          </p:cNvSpPr>
          <p:nvPr>
            <p:ph sz="half" idx="10"/>
          </p:nvPr>
        </p:nvSpPr>
        <p:spPr>
          <a:xfrm>
            <a:off x="346074" y="1325562"/>
            <a:ext cx="8416926" cy="4846638"/>
          </a:xfrm>
          <a:prstGeom prst="rect">
            <a:avLst/>
          </a:prstGeom>
        </p:spPr>
        <p:txBody>
          <a:bodyPr/>
          <a:lstStyle>
            <a:lvl1pPr>
              <a:buClr>
                <a:srgbClr val="19396E"/>
              </a:buClr>
              <a:defRPr sz="2400" baseline="0">
                <a:solidFill>
                  <a:schemeClr val="accent6"/>
                </a:solidFill>
                <a:latin typeface="Calibri" pitchFamily="34" charset="0"/>
              </a:defRPr>
            </a:lvl1pPr>
            <a:lvl2pPr marL="742950" indent="-285750">
              <a:buClr>
                <a:srgbClr val="5D85A9"/>
              </a:buClr>
              <a:buFont typeface="Wingdings" charset="2"/>
              <a:buChar char="§"/>
              <a:defRPr sz="2000">
                <a:solidFill>
                  <a:schemeClr val="accent6"/>
                </a:solidFill>
                <a:latin typeface="Calibri" pitchFamily="34" charset="0"/>
              </a:defRPr>
            </a:lvl2pPr>
            <a:lvl3pPr marL="1143000" indent="-228600">
              <a:buClr>
                <a:srgbClr val="19396E"/>
              </a:buClr>
              <a:buFont typeface="Courier New"/>
              <a:buChar char="o"/>
              <a:defRPr sz="1800">
                <a:solidFill>
                  <a:schemeClr val="accent6"/>
                </a:solidFill>
                <a:latin typeface="Calibri" pitchFamily="34" charset="0"/>
              </a:defRPr>
            </a:lvl3pPr>
            <a:lvl4pPr>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itle 1"/>
          <p:cNvSpPr>
            <a:spLocks noGrp="1"/>
          </p:cNvSpPr>
          <p:nvPr>
            <p:ph type="title" hasCustomPrompt="1"/>
          </p:nvPr>
        </p:nvSpPr>
        <p:spPr>
          <a:xfrm>
            <a:off x="2895602"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smtClean="0"/>
              <a:t>Slide Title</a:t>
            </a:r>
            <a:endParaRPr lang="en-US" dirty="0"/>
          </a:p>
        </p:txBody>
      </p:sp>
    </p:spTree>
    <p:extLst>
      <p:ext uri="{BB962C8B-B14F-4D97-AF65-F5344CB8AC3E}">
        <p14:creationId xmlns:p14="http://schemas.microsoft.com/office/powerpoint/2010/main" val="384500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6" name="Content Placeholder 2"/>
          <p:cNvSpPr>
            <a:spLocks noGrp="1"/>
          </p:cNvSpPr>
          <p:nvPr>
            <p:ph sz="half" idx="10"/>
          </p:nvPr>
        </p:nvSpPr>
        <p:spPr>
          <a:xfrm>
            <a:off x="346074" y="1325562"/>
            <a:ext cx="4041648" cy="4846638"/>
          </a:xfrm>
          <a:prstGeom prst="rect">
            <a:avLst/>
          </a:prstGeom>
        </p:spPr>
        <p:txBody>
          <a:bodyPr/>
          <a:lstStyle>
            <a:lvl1pPr>
              <a:buClr>
                <a:srgbClr val="19396E"/>
              </a:buClr>
              <a:defRPr sz="2400" baseline="0">
                <a:solidFill>
                  <a:schemeClr val="accent6"/>
                </a:solidFill>
                <a:latin typeface="Calibri" pitchFamily="34" charset="0"/>
              </a:defRPr>
            </a:lvl1pPr>
            <a:lvl2pPr marL="742950" indent="-285750">
              <a:buClr>
                <a:srgbClr val="19396E"/>
              </a:buClr>
              <a:buFont typeface="Wingdings" charset="2"/>
              <a:buChar char="§"/>
              <a:defRPr sz="2000">
                <a:solidFill>
                  <a:schemeClr val="accent6"/>
                </a:solidFill>
                <a:latin typeface="Calibri" pitchFamily="34" charset="0"/>
              </a:defRPr>
            </a:lvl2pPr>
            <a:lvl3pPr marL="1143000" indent="-228600">
              <a:buClr>
                <a:srgbClr val="19396E"/>
              </a:buClr>
              <a:buFont typeface="Courier New"/>
              <a:buChar char="o"/>
              <a:defRPr sz="1800">
                <a:solidFill>
                  <a:schemeClr val="accent6"/>
                </a:solidFill>
                <a:latin typeface="Calibri" pitchFamily="34" charset="0"/>
              </a:defRPr>
            </a:lvl3pPr>
            <a:lvl4pPr>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8" name="Content Placeholder 2"/>
          <p:cNvSpPr>
            <a:spLocks noGrp="1"/>
          </p:cNvSpPr>
          <p:nvPr>
            <p:ph sz="half" idx="11"/>
          </p:nvPr>
        </p:nvSpPr>
        <p:spPr>
          <a:xfrm>
            <a:off x="4568952" y="1325562"/>
            <a:ext cx="4041648" cy="4846638"/>
          </a:xfrm>
          <a:prstGeom prst="rect">
            <a:avLst/>
          </a:prstGeom>
        </p:spPr>
        <p:txBody>
          <a:bodyPr/>
          <a:lstStyle>
            <a:lvl1pPr>
              <a:buClr>
                <a:srgbClr val="19396E"/>
              </a:buClr>
              <a:defRPr sz="2400" baseline="0">
                <a:solidFill>
                  <a:schemeClr val="accent6"/>
                </a:solidFill>
                <a:latin typeface="Calibri" pitchFamily="34" charset="0"/>
              </a:defRPr>
            </a:lvl1pPr>
            <a:lvl2pPr marL="742950" indent="-285750">
              <a:buClr>
                <a:srgbClr val="19396E"/>
              </a:buClr>
              <a:buFont typeface="Wingdings" charset="2"/>
              <a:buChar char="§"/>
              <a:defRPr sz="2000">
                <a:solidFill>
                  <a:schemeClr val="accent6"/>
                </a:solidFill>
                <a:latin typeface="Calibri" pitchFamily="34" charset="0"/>
              </a:defRPr>
            </a:lvl2pPr>
            <a:lvl3pPr marL="1143000" indent="-228600">
              <a:buClr>
                <a:srgbClr val="19396E"/>
              </a:buClr>
              <a:buFont typeface="Courier New"/>
              <a:buChar char="o"/>
              <a:defRPr sz="1800">
                <a:solidFill>
                  <a:schemeClr val="accent6"/>
                </a:solidFill>
                <a:latin typeface="Calibri" pitchFamily="34" charset="0"/>
              </a:defRPr>
            </a:lvl3pPr>
            <a:lvl4pPr>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itle 1"/>
          <p:cNvSpPr>
            <a:spLocks noGrp="1"/>
          </p:cNvSpPr>
          <p:nvPr>
            <p:ph type="title" hasCustomPrompt="1"/>
          </p:nvPr>
        </p:nvSpPr>
        <p:spPr>
          <a:xfrm>
            <a:off x="2895602"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smtClean="0"/>
              <a:t>Slide Title</a:t>
            </a:r>
            <a:endParaRPr lang="en-US" dirty="0"/>
          </a:p>
        </p:txBody>
      </p:sp>
    </p:spTree>
    <p:extLst>
      <p:ext uri="{BB962C8B-B14F-4D97-AF65-F5344CB8AC3E}">
        <p14:creationId xmlns:p14="http://schemas.microsoft.com/office/powerpoint/2010/main" val="9082095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46074" y="1325562"/>
            <a:ext cx="4040188" cy="639762"/>
          </a:xfrm>
          <a:prstGeom prst="rect">
            <a:avLst/>
          </a:prstGeom>
        </p:spPr>
        <p:txBody>
          <a:bodyPr anchor="b"/>
          <a:lstStyle>
            <a:lvl1pPr marL="0" indent="0">
              <a:buNone/>
              <a:defRPr sz="2400" b="1">
                <a:solidFill>
                  <a:srgbClr val="19396E"/>
                </a:solidFill>
                <a:latin typeface="Tahoma" pitchFamily="34" charset="0"/>
                <a:ea typeface="Tahoma" pitchFamily="34" charset="0"/>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Column Title 1</a:t>
            </a:r>
          </a:p>
        </p:txBody>
      </p:sp>
      <p:sp>
        <p:nvSpPr>
          <p:cNvPr id="5" name="Text Placeholder 4"/>
          <p:cNvSpPr>
            <a:spLocks noGrp="1"/>
          </p:cNvSpPr>
          <p:nvPr>
            <p:ph type="body" sz="quarter" idx="3" hasCustomPrompt="1"/>
          </p:nvPr>
        </p:nvSpPr>
        <p:spPr>
          <a:xfrm>
            <a:off x="4572001" y="1325562"/>
            <a:ext cx="4041775" cy="639762"/>
          </a:xfrm>
          <a:prstGeom prst="rect">
            <a:avLst/>
          </a:prstGeom>
        </p:spPr>
        <p:txBody>
          <a:bodyPr anchor="b"/>
          <a:lstStyle>
            <a:lvl1pPr marL="0" indent="0">
              <a:buNone/>
              <a:defRPr sz="2400" b="1">
                <a:solidFill>
                  <a:srgbClr val="19396E"/>
                </a:solidFill>
                <a:latin typeface="Tahoma" pitchFamily="34" charset="0"/>
                <a:ea typeface="Tahoma" pitchFamily="34" charset="0"/>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Column Title 2</a:t>
            </a:r>
          </a:p>
        </p:txBody>
      </p:sp>
      <p:sp>
        <p:nvSpPr>
          <p:cNvPr id="12" name="Content Placeholder 2"/>
          <p:cNvSpPr>
            <a:spLocks noGrp="1"/>
          </p:cNvSpPr>
          <p:nvPr>
            <p:ph sz="half" idx="11"/>
          </p:nvPr>
        </p:nvSpPr>
        <p:spPr>
          <a:xfrm>
            <a:off x="346074" y="1981200"/>
            <a:ext cx="4041648" cy="4038600"/>
          </a:xfrm>
          <a:prstGeom prst="rect">
            <a:avLst/>
          </a:prstGeom>
        </p:spPr>
        <p:txBody>
          <a:bodyPr/>
          <a:lstStyle>
            <a:lvl1pPr>
              <a:buClr>
                <a:srgbClr val="19396E"/>
              </a:buClr>
              <a:defRPr sz="2400" baseline="0">
                <a:solidFill>
                  <a:schemeClr val="accent6"/>
                </a:solidFill>
                <a:latin typeface="Calibri" pitchFamily="34" charset="0"/>
              </a:defRPr>
            </a:lvl1pPr>
            <a:lvl2pPr marL="742950" indent="-285750">
              <a:buClr>
                <a:srgbClr val="19396E"/>
              </a:buClr>
              <a:buFont typeface="Wingdings" charset="2"/>
              <a:buChar char="§"/>
              <a:defRPr sz="2000">
                <a:solidFill>
                  <a:schemeClr val="accent6"/>
                </a:solidFill>
                <a:latin typeface="Calibri" pitchFamily="34" charset="0"/>
              </a:defRPr>
            </a:lvl2pPr>
            <a:lvl3pPr marL="1143000" indent="-228600">
              <a:buClr>
                <a:srgbClr val="5D85A9"/>
              </a:buClr>
              <a:buFont typeface="Courier New"/>
              <a:buChar char="o"/>
              <a:defRPr sz="1800">
                <a:solidFill>
                  <a:schemeClr val="accent6"/>
                </a:solidFill>
                <a:latin typeface="Calibri" pitchFamily="34" charset="0"/>
              </a:defRPr>
            </a:lvl3pPr>
            <a:lvl4pPr>
              <a:buClr>
                <a:srgbClr val="5D85A9"/>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Content Placeholder 2"/>
          <p:cNvSpPr>
            <a:spLocks noGrp="1"/>
          </p:cNvSpPr>
          <p:nvPr>
            <p:ph sz="half" idx="12"/>
          </p:nvPr>
        </p:nvSpPr>
        <p:spPr>
          <a:xfrm>
            <a:off x="4572127" y="1981200"/>
            <a:ext cx="4041648" cy="4038600"/>
          </a:xfrm>
          <a:prstGeom prst="rect">
            <a:avLst/>
          </a:prstGeom>
        </p:spPr>
        <p:txBody>
          <a:bodyPr/>
          <a:lstStyle>
            <a:lvl1pPr>
              <a:buClr>
                <a:srgbClr val="19396E"/>
              </a:buClr>
              <a:defRPr sz="2400" baseline="0">
                <a:solidFill>
                  <a:schemeClr val="accent6"/>
                </a:solidFill>
                <a:latin typeface="Calibri" pitchFamily="34" charset="0"/>
              </a:defRPr>
            </a:lvl1pPr>
            <a:lvl2pPr marL="800100" indent="-342900">
              <a:buClr>
                <a:srgbClr val="19396E"/>
              </a:buClr>
              <a:buFont typeface="Wingdings" charset="2"/>
              <a:buChar char="§"/>
              <a:defRPr sz="2000">
                <a:solidFill>
                  <a:schemeClr val="accent6"/>
                </a:solidFill>
                <a:latin typeface="Calibri" pitchFamily="34" charset="0"/>
              </a:defRPr>
            </a:lvl2pPr>
            <a:lvl3pPr marL="1143000" indent="-228600">
              <a:buClr>
                <a:srgbClr val="5D85A9"/>
              </a:buClr>
              <a:buFont typeface="Courier New"/>
              <a:buChar char="o"/>
              <a:defRPr sz="1800">
                <a:solidFill>
                  <a:schemeClr val="accent6"/>
                </a:solidFill>
                <a:latin typeface="Calibri" pitchFamily="34" charset="0"/>
              </a:defRPr>
            </a:lvl3pPr>
            <a:lvl4pPr>
              <a:buClr>
                <a:srgbClr val="5D85A9"/>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le 1"/>
          <p:cNvSpPr>
            <a:spLocks noGrp="1"/>
          </p:cNvSpPr>
          <p:nvPr>
            <p:ph type="title" hasCustomPrompt="1"/>
          </p:nvPr>
        </p:nvSpPr>
        <p:spPr>
          <a:xfrm>
            <a:off x="2895602"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smtClean="0"/>
              <a:t>Slide Title</a:t>
            </a:r>
            <a:endParaRPr lang="en-US" dirty="0"/>
          </a:p>
        </p:txBody>
      </p:sp>
    </p:spTree>
    <p:extLst>
      <p:ext uri="{BB962C8B-B14F-4D97-AF65-F5344CB8AC3E}">
        <p14:creationId xmlns:p14="http://schemas.microsoft.com/office/powerpoint/2010/main" val="244731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12" name="Picture Placeholder 2"/>
          <p:cNvSpPr>
            <a:spLocks noGrp="1"/>
          </p:cNvSpPr>
          <p:nvPr>
            <p:ph type="pic" idx="1"/>
          </p:nvPr>
        </p:nvSpPr>
        <p:spPr>
          <a:xfrm>
            <a:off x="1792288" y="1447801"/>
            <a:ext cx="5486400" cy="3279775"/>
          </a:xfrm>
          <a:prstGeom prst="rect">
            <a:avLst/>
          </a:prstGeom>
        </p:spPr>
        <p:txBody>
          <a:bodyPr/>
          <a:lstStyle>
            <a:lvl1pPr marL="0" indent="0">
              <a:buNone/>
              <a:defRPr sz="3200">
                <a:solidFill>
                  <a:schemeClr val="accent6"/>
                </a:solidFill>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3"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accent6"/>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10"/>
          </p:nvPr>
        </p:nvSpPr>
        <p:spPr>
          <a:xfrm>
            <a:off x="1792288" y="4800600"/>
            <a:ext cx="5486400" cy="566928"/>
          </a:xfrm>
          <a:prstGeom prst="rect">
            <a:avLst/>
          </a:prstGeom>
        </p:spPr>
        <p:txBody>
          <a:bodyPr anchor="b" anchorCtr="0"/>
          <a:lstStyle>
            <a:lvl1pPr marL="0" indent="0">
              <a:buNone/>
              <a:defRPr sz="2000" b="1" i="0">
                <a:solidFill>
                  <a:schemeClr val="accent6"/>
                </a:solidFill>
                <a:latin typeface="Tahoma"/>
                <a:cs typeface="Tahom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1"/>
          <p:cNvSpPr>
            <a:spLocks noGrp="1"/>
          </p:cNvSpPr>
          <p:nvPr>
            <p:ph type="title" hasCustomPrompt="1"/>
          </p:nvPr>
        </p:nvSpPr>
        <p:spPr>
          <a:xfrm>
            <a:off x="2895602"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smtClean="0"/>
              <a:t>Slide Title</a:t>
            </a:r>
            <a:endParaRPr lang="en-US" dirty="0"/>
          </a:p>
        </p:txBody>
      </p:sp>
    </p:spTree>
    <p:extLst>
      <p:ext uri="{BB962C8B-B14F-4D97-AF65-F5344CB8AC3E}">
        <p14:creationId xmlns:p14="http://schemas.microsoft.com/office/powerpoint/2010/main" val="340134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895602"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smtClean="0"/>
              <a:t>Slide Title</a:t>
            </a:r>
            <a:endParaRPr lang="en-US" dirty="0"/>
          </a:p>
        </p:txBody>
      </p:sp>
    </p:spTree>
    <p:extLst>
      <p:ext uri="{BB962C8B-B14F-4D97-AF65-F5344CB8AC3E}">
        <p14:creationId xmlns:p14="http://schemas.microsoft.com/office/powerpoint/2010/main" val="80435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CCD1506B-B8E0-4BD7-8D7F-BED67BA5E20A}" type="datetimeFigureOut">
              <a:rPr lang="en-US">
                <a:solidFill>
                  <a:srgbClr val="FFFFFF"/>
                </a:solidFill>
              </a:rPr>
              <a:pPr/>
              <a:t>1/7/2015</a:t>
            </a:fld>
            <a:endParaRPr lang="en-US" dirty="0">
              <a:solidFill>
                <a:srgbClr val="FFFFFF"/>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solidFill>
                <a:srgbClr val="FFFFFF"/>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3E8D9D48-ECEF-4A2E-9AA7-2B9600D009DC}"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38156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NERC_PPT_insideheader.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0"/>
            <a:ext cx="9144000" cy="1255776"/>
          </a:xfrm>
          <a:prstGeom prst="rect">
            <a:avLst/>
          </a:prstGeom>
        </p:spPr>
      </p:pic>
      <p:sp>
        <p:nvSpPr>
          <p:cNvPr id="10" name="Rectangle 9"/>
          <p:cNvSpPr txBox="1">
            <a:spLocks noChangeArrowheads="1"/>
          </p:cNvSpPr>
          <p:nvPr/>
        </p:nvSpPr>
        <p:spPr bwMode="auto">
          <a:xfrm>
            <a:off x="5638800" y="6400800"/>
            <a:ext cx="3352800" cy="4572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algn="r">
              <a:defRPr sz="1400" i="0">
                <a:solidFill>
                  <a:schemeClr val="bg1"/>
                </a:solidFill>
                <a:latin typeface="Tahoma" pitchFamily="84" charset="0"/>
              </a:defRPr>
            </a:lvl1pPr>
          </a:lstStyle>
          <a:p>
            <a:r>
              <a:rPr lang="en-US" sz="1200" b="1" dirty="0" smtClean="0">
                <a:solidFill>
                  <a:srgbClr val="204C81"/>
                </a:solidFill>
              </a:rPr>
              <a:t>RELIABILITY | ACCOUNTABILITY</a:t>
            </a:r>
            <a:endParaRPr lang="en-US" sz="1200" b="1" dirty="0">
              <a:solidFill>
                <a:srgbClr val="204C81"/>
              </a:solidFill>
            </a:endParaRPr>
          </a:p>
        </p:txBody>
      </p:sp>
      <p:sp>
        <p:nvSpPr>
          <p:cNvPr id="6" name="Rectangle 9"/>
          <p:cNvSpPr txBox="1">
            <a:spLocks noChangeArrowheads="1"/>
          </p:cNvSpPr>
          <p:nvPr/>
        </p:nvSpPr>
        <p:spPr bwMode="auto">
          <a:xfrm>
            <a:off x="457200" y="6400800"/>
            <a:ext cx="1905000" cy="4572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algn="r">
              <a:defRPr sz="1400" i="0">
                <a:solidFill>
                  <a:schemeClr val="bg1"/>
                </a:solidFill>
                <a:latin typeface="Tahoma" pitchFamily="84" charset="0"/>
              </a:defRPr>
            </a:lvl1pPr>
          </a:lstStyle>
          <a:p>
            <a:pPr algn="l"/>
            <a:fld id="{5F2A004B-6380-488C-8F66-3CBFEB92BB45}" type="slidenum">
              <a:rPr lang="en-US" sz="1200" b="1" smtClean="0">
                <a:solidFill>
                  <a:srgbClr val="204C81"/>
                </a:solidFill>
              </a:rPr>
              <a:pPr algn="l"/>
              <a:t>‹#›</a:t>
            </a:fld>
            <a:endParaRPr lang="en-US" sz="1200" b="1" dirty="0">
              <a:solidFill>
                <a:srgbClr val="204C81"/>
              </a:solidFill>
            </a:endParaRPr>
          </a:p>
        </p:txBody>
      </p:sp>
    </p:spTree>
    <p:extLst>
      <p:ext uri="{BB962C8B-B14F-4D97-AF65-F5344CB8AC3E}">
        <p14:creationId xmlns:p14="http://schemas.microsoft.com/office/powerpoint/2010/main" val="1983203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84" charset="-128"/>
        </a:defRPr>
      </a:lvl2pPr>
      <a:lvl3pPr algn="ctr" rtl="0" eaLnBrk="1" fontAlgn="base" hangingPunct="1">
        <a:spcBef>
          <a:spcPct val="0"/>
        </a:spcBef>
        <a:spcAft>
          <a:spcPct val="0"/>
        </a:spcAft>
        <a:defRPr sz="4400">
          <a:solidFill>
            <a:schemeClr val="tx2"/>
          </a:solidFill>
          <a:latin typeface="Arial" charset="0"/>
          <a:ea typeface="ＭＳ Ｐゴシック" pitchFamily="84" charset="-128"/>
        </a:defRPr>
      </a:lvl3pPr>
      <a:lvl4pPr algn="ctr" rtl="0" eaLnBrk="1" fontAlgn="base" hangingPunct="1">
        <a:spcBef>
          <a:spcPct val="0"/>
        </a:spcBef>
        <a:spcAft>
          <a:spcPct val="0"/>
        </a:spcAft>
        <a:defRPr sz="4400">
          <a:solidFill>
            <a:schemeClr val="tx2"/>
          </a:solidFill>
          <a:latin typeface="Arial" charset="0"/>
          <a:ea typeface="ＭＳ Ｐゴシック" pitchFamily="84" charset="-128"/>
        </a:defRPr>
      </a:lvl4pPr>
      <a:lvl5pPr algn="ctr" rtl="0" eaLnBrk="1" fontAlgn="base" hangingPunct="1">
        <a:spcBef>
          <a:spcPct val="0"/>
        </a:spcBef>
        <a:spcAft>
          <a:spcPct val="0"/>
        </a:spcAft>
        <a:defRPr sz="4400">
          <a:solidFill>
            <a:schemeClr val="tx2"/>
          </a:solidFill>
          <a:latin typeface="Arial" charset="0"/>
          <a:ea typeface="ＭＳ Ｐゴシック" pitchFamily="84"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4"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4"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4"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mailto:ballotadmin@nerc.net" TargetMode="External"/><Relationship Id="rId2" Type="http://schemas.openxmlformats.org/officeDocument/2006/relationships/hyperlink" Target="mailto:DoNotReply@nerc.net"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nerc.com/pa/Stand/Pages/default.aspx"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mailto:ballotadmin@nerc.net" TargetMode="External"/><Relationship Id="rId5" Type="http://schemas.openxmlformats.org/officeDocument/2006/relationships/hyperlink" Target="http://www.nerc.com/pa/Stand/Resources/Pages/default.aspx" TargetMode="External"/><Relationship Id="rId4" Type="http://schemas.openxmlformats.org/officeDocument/2006/relationships/hyperlink" Target="http://www.nerc.com/comm/SC/Documents/Appendix_3A_StandardsProcessesManual.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nerc.com/pa/Stand/Pages/Balloting.aspx" TargetMode="External"/><Relationship Id="rId2" Type="http://schemas.openxmlformats.org/officeDocument/2006/relationships/hyperlink" Target="https://sbs.nerc.net/"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88654" y="1715605"/>
            <a:ext cx="8572500" cy="1708133"/>
          </a:xfrm>
          <a:prstGeom prst="rect">
            <a:avLst/>
          </a:prstGeom>
        </p:spPr>
        <p:txBody>
          <a:bodyPr/>
          <a:lstStyle>
            <a:lvl1pPr algn="l">
              <a:lnSpc>
                <a:spcPct val="100000"/>
              </a:lnSpc>
              <a:defRPr sz="4400" b="0">
                <a:solidFill>
                  <a:schemeClr val="bg1"/>
                </a:solidFill>
                <a:latin typeface="Tahoma" pitchFamily="34" charset="0"/>
                <a:ea typeface="Tahoma" pitchFamily="34" charset="0"/>
                <a:cs typeface="Tahoma" pitchFamily="34" charset="0"/>
              </a:defRPr>
            </a:lvl1pPr>
          </a:lstStyle>
          <a:p>
            <a:pPr fontAlgn="base">
              <a:lnSpc>
                <a:spcPct val="110000"/>
              </a:lnSpc>
              <a:spcBef>
                <a:spcPct val="0"/>
              </a:spcBef>
              <a:spcAft>
                <a:spcPct val="0"/>
              </a:spcAft>
              <a:defRPr/>
            </a:pPr>
            <a:r>
              <a:rPr lang="en-US" sz="3300" b="1" kern="0" dirty="0">
                <a:latin typeface="Tahoma" pitchFamily="84" charset="0"/>
              </a:rPr>
              <a:t>Standards Balloting and </a:t>
            </a:r>
            <a:endParaRPr lang="en-US" sz="3300" b="1" kern="0" dirty="0" smtClean="0">
              <a:latin typeface="Tahoma" pitchFamily="84" charset="0"/>
            </a:endParaRPr>
          </a:p>
          <a:p>
            <a:pPr fontAlgn="base">
              <a:lnSpc>
                <a:spcPct val="110000"/>
              </a:lnSpc>
              <a:spcBef>
                <a:spcPct val="0"/>
              </a:spcBef>
              <a:spcAft>
                <a:spcPct val="0"/>
              </a:spcAft>
              <a:defRPr/>
            </a:pPr>
            <a:r>
              <a:rPr lang="en-US" sz="3300" b="1" kern="0" dirty="0" smtClean="0">
                <a:latin typeface="Tahoma" pitchFamily="84" charset="0"/>
              </a:rPr>
              <a:t>Commenting </a:t>
            </a:r>
            <a:r>
              <a:rPr lang="en-US" sz="3300" b="1" kern="0" dirty="0">
                <a:latin typeface="Tahoma" pitchFamily="84" charset="0"/>
              </a:rPr>
              <a:t>System (SBS</a:t>
            </a:r>
            <a:r>
              <a:rPr lang="en-US" sz="3300" b="1" kern="0" dirty="0" smtClean="0">
                <a:latin typeface="Tahoma" pitchFamily="84" charset="0"/>
              </a:rPr>
              <a:t>)</a:t>
            </a:r>
            <a:endParaRPr lang="en-US" sz="3300" kern="0" dirty="0">
              <a:latin typeface="Tahoma" pitchFamily="84" charset="0"/>
            </a:endParaRPr>
          </a:p>
        </p:txBody>
      </p:sp>
      <p:sp>
        <p:nvSpPr>
          <p:cNvPr id="5" name="Title 1"/>
          <p:cNvSpPr txBox="1">
            <a:spLocks/>
          </p:cNvSpPr>
          <p:nvPr/>
        </p:nvSpPr>
        <p:spPr>
          <a:xfrm>
            <a:off x="488654" y="3269411"/>
            <a:ext cx="8205179" cy="1454988"/>
          </a:xfrm>
          <a:prstGeom prst="rect">
            <a:avLst/>
          </a:prstGeom>
        </p:spPr>
        <p:txBody>
          <a:bodyPr/>
          <a:lstStyle>
            <a:lvl1pPr algn="l">
              <a:lnSpc>
                <a:spcPct val="100000"/>
              </a:lnSpc>
              <a:defRPr sz="2400" b="0">
                <a:solidFill>
                  <a:schemeClr val="bg1"/>
                </a:solidFill>
                <a:latin typeface="Tahoma" pitchFamily="34" charset="0"/>
                <a:ea typeface="Tahoma" pitchFamily="34" charset="0"/>
                <a:cs typeface="Tahoma" pitchFamily="34" charset="0"/>
              </a:defRPr>
            </a:lvl1pPr>
          </a:lstStyle>
          <a:p>
            <a:pPr lvl="0" fontAlgn="base">
              <a:lnSpc>
                <a:spcPct val="110000"/>
              </a:lnSpc>
              <a:spcBef>
                <a:spcPct val="0"/>
              </a:spcBef>
              <a:spcAft>
                <a:spcPct val="0"/>
              </a:spcAft>
              <a:defRPr/>
            </a:pPr>
            <a:r>
              <a:rPr lang="en-US" b="1" kern="0" dirty="0" smtClean="0">
                <a:latin typeface="Tahoma" pitchFamily="84" charset="0"/>
              </a:rPr>
              <a:t>Login, Registration, Validation, and Permissions</a:t>
            </a:r>
          </a:p>
          <a:p>
            <a:pPr lvl="0" fontAlgn="base">
              <a:lnSpc>
                <a:spcPct val="110000"/>
              </a:lnSpc>
              <a:spcBef>
                <a:spcPct val="0"/>
              </a:spcBef>
              <a:spcAft>
                <a:spcPct val="0"/>
              </a:spcAft>
              <a:defRPr/>
            </a:pPr>
            <a:endParaRPr lang="en-US" sz="2000" kern="0" dirty="0" smtClean="0">
              <a:latin typeface="Tahoma" pitchFamily="84" charset="0"/>
            </a:endParaRPr>
          </a:p>
          <a:p>
            <a:pPr lvl="0" fontAlgn="base">
              <a:lnSpc>
                <a:spcPct val="110000"/>
              </a:lnSpc>
              <a:spcBef>
                <a:spcPct val="0"/>
              </a:spcBef>
              <a:spcAft>
                <a:spcPct val="0"/>
              </a:spcAft>
              <a:defRPr/>
            </a:pPr>
            <a:r>
              <a:rPr lang="en-US" sz="2000" kern="0" dirty="0" smtClean="0">
                <a:latin typeface="Tahoma" pitchFamily="84" charset="0"/>
              </a:rPr>
              <a:t>January </a:t>
            </a:r>
            <a:r>
              <a:rPr lang="en-US" sz="2000" kern="0" dirty="0" smtClean="0">
                <a:latin typeface="Tahoma" pitchFamily="84" charset="0"/>
              </a:rPr>
              <a:t>2015</a:t>
            </a:r>
          </a:p>
          <a:p>
            <a:pPr fontAlgn="base">
              <a:lnSpc>
                <a:spcPct val="110000"/>
              </a:lnSpc>
              <a:spcBef>
                <a:spcPct val="0"/>
              </a:spcBef>
              <a:spcAft>
                <a:spcPct val="0"/>
              </a:spcAft>
              <a:defRPr/>
            </a:pPr>
            <a:endParaRPr lang="en-US" sz="2000" kern="0" dirty="0" smtClean="0">
              <a:latin typeface="Tahoma" pitchFamily="84" charset="0"/>
            </a:endParaRPr>
          </a:p>
        </p:txBody>
      </p:sp>
    </p:spTree>
    <p:extLst>
      <p:ext uri="{BB962C8B-B14F-4D97-AF65-F5344CB8AC3E}">
        <p14:creationId xmlns:p14="http://schemas.microsoft.com/office/powerpoint/2010/main" val="958291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4294967295"/>
          </p:nvPr>
        </p:nvPicPr>
        <p:blipFill>
          <a:blip r:embed="rId3"/>
          <a:stretch>
            <a:fillRect/>
          </a:stretch>
        </p:blipFill>
        <p:spPr>
          <a:xfrm>
            <a:off x="47936" y="1109939"/>
            <a:ext cx="4953000" cy="5374153"/>
          </a:xfrm>
          <a:prstGeom prst="rect">
            <a:avLst/>
          </a:prstGeom>
        </p:spPr>
      </p:pic>
      <p:sp>
        <p:nvSpPr>
          <p:cNvPr id="7" name="Text Placeholder 6"/>
          <p:cNvSpPr>
            <a:spLocks noGrp="1"/>
          </p:cNvSpPr>
          <p:nvPr>
            <p:ph type="body" sz="quarter" idx="3"/>
          </p:nvPr>
        </p:nvSpPr>
        <p:spPr>
          <a:xfrm>
            <a:off x="-933061" y="1457835"/>
            <a:ext cx="5389033" cy="639762"/>
          </a:xfrm>
        </p:spPr>
        <p:txBody>
          <a:bodyPr>
            <a:normAutofit fontScale="77500" lnSpcReduction="20000"/>
          </a:bodyPr>
          <a:lstStyle/>
          <a:p>
            <a:pPr algn="ctr"/>
            <a:endParaRPr lang="en-US" dirty="0" smtClean="0"/>
          </a:p>
          <a:p>
            <a:pPr algn="ctr"/>
            <a:r>
              <a:rPr lang="en-US" dirty="0" smtClean="0"/>
              <a:t> </a:t>
            </a:r>
          </a:p>
        </p:txBody>
      </p:sp>
      <p:sp>
        <p:nvSpPr>
          <p:cNvPr id="2" name="Title 1"/>
          <p:cNvSpPr>
            <a:spLocks noGrp="1"/>
          </p:cNvSpPr>
          <p:nvPr>
            <p:ph type="title"/>
          </p:nvPr>
        </p:nvSpPr>
        <p:spPr/>
        <p:txBody>
          <a:bodyPr/>
          <a:lstStyle/>
          <a:p>
            <a:r>
              <a:rPr lang="en-US" dirty="0" smtClean="0"/>
              <a:t>Verify Account – Part I</a:t>
            </a:r>
            <a:endParaRPr lang="en-US" dirty="0"/>
          </a:p>
        </p:txBody>
      </p:sp>
      <p:sp>
        <p:nvSpPr>
          <p:cNvPr id="12" name="Content Placeholder 11"/>
          <p:cNvSpPr>
            <a:spLocks noGrp="1"/>
          </p:cNvSpPr>
          <p:nvPr>
            <p:ph sz="half" idx="11"/>
          </p:nvPr>
        </p:nvSpPr>
        <p:spPr>
          <a:xfrm>
            <a:off x="5436969" y="1750905"/>
            <a:ext cx="3534558" cy="3647006"/>
          </a:xfrm>
        </p:spPr>
        <p:txBody>
          <a:bodyPr/>
          <a:lstStyle/>
          <a:p>
            <a:pPr marL="228600" indent="-228600">
              <a:buAutoNum type="arabicPeriod"/>
            </a:pPr>
            <a:r>
              <a:rPr lang="en-US" sz="2000" dirty="0" smtClean="0"/>
              <a:t>SELECT </a:t>
            </a:r>
            <a:r>
              <a:rPr lang="en-US" sz="2000" dirty="0"/>
              <a:t>the Verify icon, several images display.  SELECT the correct image of each description as instructed until all three pictures have been verified. </a:t>
            </a:r>
            <a:endParaRPr lang="en-US" sz="1800" dirty="0" smtClean="0"/>
          </a:p>
          <a:p>
            <a:pPr marL="0" indent="0">
              <a:buNone/>
            </a:pPr>
            <a:endParaRPr lang="en-US" sz="2000" dirty="0" smtClean="0"/>
          </a:p>
          <a:p>
            <a:pPr marL="228600" indent="-228600">
              <a:spcBef>
                <a:spcPts val="0"/>
              </a:spcBef>
              <a:buNone/>
            </a:pPr>
            <a:r>
              <a:rPr lang="en-US" sz="2000" dirty="0" smtClean="0"/>
              <a:t> 	Upon </a:t>
            </a:r>
            <a:r>
              <a:rPr lang="en-US" sz="2000" dirty="0"/>
              <a:t>successful verification, SELECT </a:t>
            </a:r>
            <a:r>
              <a:rPr lang="en-US" sz="2000" b="1" dirty="0" smtClean="0"/>
              <a:t>Create</a:t>
            </a:r>
            <a:r>
              <a:rPr lang="en-US" sz="2000" dirty="0" smtClean="0"/>
              <a:t> </a:t>
            </a:r>
            <a:r>
              <a:rPr lang="en-US" sz="2000" dirty="0"/>
              <a:t>to create your account. </a:t>
            </a:r>
          </a:p>
        </p:txBody>
      </p:sp>
      <p:sp>
        <p:nvSpPr>
          <p:cNvPr id="10" name="Rectangle 9"/>
          <p:cNvSpPr/>
          <p:nvPr/>
        </p:nvSpPr>
        <p:spPr bwMode="auto">
          <a:xfrm>
            <a:off x="1198859" y="4511269"/>
            <a:ext cx="1612395" cy="785004"/>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pic>
        <p:nvPicPr>
          <p:cNvPr id="9" name="Picture 8"/>
          <p:cNvPicPr>
            <a:picLocks noChangeAspect="1"/>
          </p:cNvPicPr>
          <p:nvPr/>
        </p:nvPicPr>
        <p:blipFill>
          <a:blip r:embed="rId4"/>
          <a:stretch>
            <a:fillRect/>
          </a:stretch>
        </p:blipFill>
        <p:spPr>
          <a:xfrm>
            <a:off x="2943339" y="3867526"/>
            <a:ext cx="1915335" cy="1828424"/>
          </a:xfrm>
          <a:prstGeom prst="rect">
            <a:avLst/>
          </a:prstGeom>
        </p:spPr>
      </p:pic>
      <p:sp>
        <p:nvSpPr>
          <p:cNvPr id="11" name="Rectangle 10"/>
          <p:cNvSpPr/>
          <p:nvPr/>
        </p:nvSpPr>
        <p:spPr bwMode="auto">
          <a:xfrm>
            <a:off x="3097773" y="3867526"/>
            <a:ext cx="1760902" cy="1828424"/>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
        <p:nvSpPr>
          <p:cNvPr id="4" name="Right Arrow 3"/>
          <p:cNvSpPr/>
          <p:nvPr/>
        </p:nvSpPr>
        <p:spPr bwMode="auto">
          <a:xfrm>
            <a:off x="2831683" y="4745623"/>
            <a:ext cx="266089" cy="26310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latin typeface="Arial" charset="0"/>
              <a:ea typeface="ＭＳ Ｐゴシック" pitchFamily="84" charset="-128"/>
            </a:endParaRPr>
          </a:p>
        </p:txBody>
      </p:sp>
      <p:sp>
        <p:nvSpPr>
          <p:cNvPr id="6" name="TextBox 5"/>
          <p:cNvSpPr txBox="1"/>
          <p:nvPr/>
        </p:nvSpPr>
        <p:spPr>
          <a:xfrm>
            <a:off x="158897" y="4304581"/>
            <a:ext cx="224287" cy="369332"/>
          </a:xfrm>
          <a:prstGeom prst="rect">
            <a:avLst/>
          </a:prstGeom>
          <a:noFill/>
        </p:spPr>
        <p:txBody>
          <a:bodyPr wrap="square" rtlCol="0">
            <a:spAutoFit/>
          </a:bodyPr>
          <a:lstStyle/>
          <a:p>
            <a:r>
              <a:rPr lang="en-US" dirty="0">
                <a:solidFill>
                  <a:schemeClr val="accent1"/>
                </a:solidFill>
              </a:rPr>
              <a:t>1</a:t>
            </a:r>
          </a:p>
        </p:txBody>
      </p:sp>
      <p:sp>
        <p:nvSpPr>
          <p:cNvPr id="13" name="TextBox 12"/>
          <p:cNvSpPr txBox="1"/>
          <p:nvPr/>
        </p:nvSpPr>
        <p:spPr>
          <a:xfrm>
            <a:off x="3187640" y="3983777"/>
            <a:ext cx="224287" cy="369332"/>
          </a:xfrm>
          <a:prstGeom prst="rect">
            <a:avLst/>
          </a:prstGeom>
          <a:noFill/>
        </p:spPr>
        <p:txBody>
          <a:bodyPr wrap="square" rtlCol="0">
            <a:spAutoFit/>
          </a:bodyPr>
          <a:lstStyle/>
          <a:p>
            <a:r>
              <a:rPr lang="en-US" dirty="0">
                <a:solidFill>
                  <a:schemeClr val="accent1"/>
                </a:solidFill>
              </a:rPr>
              <a:t>2</a:t>
            </a:r>
          </a:p>
        </p:txBody>
      </p:sp>
      <p:sp>
        <p:nvSpPr>
          <p:cNvPr id="14" name="Text Placeholder 4"/>
          <p:cNvSpPr>
            <a:spLocks noGrp="1"/>
          </p:cNvSpPr>
          <p:nvPr>
            <p:ph type="body" idx="1"/>
          </p:nvPr>
        </p:nvSpPr>
        <p:spPr>
          <a:xfrm>
            <a:off x="5371409" y="1068847"/>
            <a:ext cx="3731513" cy="639762"/>
          </a:xfrm>
        </p:spPr>
        <p:txBody>
          <a:bodyPr/>
          <a:lstStyle/>
          <a:p>
            <a:r>
              <a:rPr lang="en-US" sz="2000" dirty="0" smtClean="0"/>
              <a:t>Verify Account – Part I</a:t>
            </a:r>
            <a:endParaRPr lang="en-US" sz="2000" dirty="0"/>
          </a:p>
        </p:txBody>
      </p:sp>
    </p:spTree>
    <p:extLst>
      <p:ext uri="{BB962C8B-B14F-4D97-AF65-F5344CB8AC3E}">
        <p14:creationId xmlns:p14="http://schemas.microsoft.com/office/powerpoint/2010/main" val="672095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9076" y="1137954"/>
            <a:ext cx="4017420" cy="2761905"/>
          </a:xfrm>
          <a:prstGeom prst="rect">
            <a:avLst/>
          </a:prstGeom>
        </p:spPr>
      </p:pic>
      <p:sp>
        <p:nvSpPr>
          <p:cNvPr id="7" name="Text Placeholder 6"/>
          <p:cNvSpPr>
            <a:spLocks noGrp="1"/>
          </p:cNvSpPr>
          <p:nvPr>
            <p:ph type="body" sz="quarter" idx="3"/>
          </p:nvPr>
        </p:nvSpPr>
        <p:spPr>
          <a:xfrm>
            <a:off x="-933061" y="1457835"/>
            <a:ext cx="5389033" cy="639762"/>
          </a:xfrm>
        </p:spPr>
        <p:txBody>
          <a:bodyPr>
            <a:normAutofit fontScale="77500" lnSpcReduction="20000"/>
          </a:bodyPr>
          <a:lstStyle/>
          <a:p>
            <a:pPr algn="ctr"/>
            <a:endParaRPr lang="en-US" dirty="0" smtClean="0"/>
          </a:p>
          <a:p>
            <a:pPr algn="ctr"/>
            <a:r>
              <a:rPr lang="en-US" dirty="0" smtClean="0"/>
              <a:t> </a:t>
            </a:r>
          </a:p>
        </p:txBody>
      </p:sp>
      <p:sp>
        <p:nvSpPr>
          <p:cNvPr id="2" name="Title 1"/>
          <p:cNvSpPr>
            <a:spLocks noGrp="1"/>
          </p:cNvSpPr>
          <p:nvPr>
            <p:ph type="title"/>
          </p:nvPr>
        </p:nvSpPr>
        <p:spPr/>
        <p:txBody>
          <a:bodyPr/>
          <a:lstStyle/>
          <a:p>
            <a:r>
              <a:rPr lang="en-US" dirty="0" smtClean="0"/>
              <a:t>Verify Account – Part II</a:t>
            </a:r>
            <a:endParaRPr lang="en-US" dirty="0"/>
          </a:p>
        </p:txBody>
      </p:sp>
      <p:sp>
        <p:nvSpPr>
          <p:cNvPr id="12" name="Content Placeholder 11"/>
          <p:cNvSpPr>
            <a:spLocks noGrp="1"/>
          </p:cNvSpPr>
          <p:nvPr>
            <p:ph sz="half" idx="11"/>
          </p:nvPr>
        </p:nvSpPr>
        <p:spPr>
          <a:xfrm>
            <a:off x="5052038" y="1956165"/>
            <a:ext cx="3712463" cy="4071010"/>
          </a:xfrm>
        </p:spPr>
        <p:txBody>
          <a:bodyPr/>
          <a:lstStyle/>
          <a:p>
            <a:pPr marL="0" indent="0">
              <a:buNone/>
            </a:pPr>
            <a:r>
              <a:rPr lang="en-US" sz="1800" dirty="0"/>
              <a:t>Upon successful verification, a verification email will be sent to the email account used to create your user account.  Upon verification you will be able to access your account with preliminary permissions.  </a:t>
            </a:r>
          </a:p>
          <a:p>
            <a:pPr marL="0" indent="0">
              <a:buNone/>
            </a:pPr>
            <a:endParaRPr lang="en-US" sz="1800" dirty="0"/>
          </a:p>
          <a:p>
            <a:pPr marL="0" indent="0">
              <a:spcBef>
                <a:spcPts val="0"/>
              </a:spcBef>
              <a:buNone/>
            </a:pPr>
            <a:r>
              <a:rPr lang="en-US" sz="1800" dirty="0">
                <a:solidFill>
                  <a:srgbClr val="FF0000"/>
                </a:solidFill>
              </a:rPr>
              <a:t>IMPORTANT: The activation email provided for validation expires after 10 minutes if not used.</a:t>
            </a:r>
            <a:r>
              <a:rPr lang="en-US" sz="1800" dirty="0"/>
              <a:t> </a:t>
            </a:r>
          </a:p>
          <a:p>
            <a:pPr marL="0" indent="0">
              <a:buNone/>
            </a:pPr>
            <a:r>
              <a:rPr lang="en-US" sz="1800" dirty="0" smtClean="0"/>
              <a:t>If expired, SELECT </a:t>
            </a:r>
            <a:r>
              <a:rPr lang="en-US" sz="1800" dirty="0"/>
              <a:t>the </a:t>
            </a:r>
            <a:r>
              <a:rPr lang="en-US" sz="1800" b="1" dirty="0"/>
              <a:t>Resend Validation Email </a:t>
            </a:r>
            <a:r>
              <a:rPr lang="en-US" sz="1800" dirty="0"/>
              <a:t>to have the activation email sent to the email address provided.</a:t>
            </a:r>
          </a:p>
          <a:p>
            <a:pPr marL="0" indent="0">
              <a:buNone/>
            </a:pPr>
            <a:endParaRPr lang="en-US" sz="2000" dirty="0">
              <a:solidFill>
                <a:srgbClr val="FF0000"/>
              </a:solidFill>
            </a:endParaRPr>
          </a:p>
        </p:txBody>
      </p:sp>
      <p:pic>
        <p:nvPicPr>
          <p:cNvPr id="8" name="Picture 7"/>
          <p:cNvPicPr>
            <a:picLocks noChangeAspect="1"/>
          </p:cNvPicPr>
          <p:nvPr/>
        </p:nvPicPr>
        <p:blipFill>
          <a:blip r:embed="rId4"/>
          <a:stretch>
            <a:fillRect/>
          </a:stretch>
        </p:blipFill>
        <p:spPr>
          <a:xfrm>
            <a:off x="4422573" y="2023265"/>
            <a:ext cx="587205" cy="561353"/>
          </a:xfrm>
          <a:prstGeom prst="rect">
            <a:avLst/>
          </a:prstGeom>
        </p:spPr>
      </p:pic>
      <p:pic>
        <p:nvPicPr>
          <p:cNvPr id="3" name="Picture 2"/>
          <p:cNvPicPr>
            <a:picLocks noChangeAspect="1"/>
          </p:cNvPicPr>
          <p:nvPr/>
        </p:nvPicPr>
        <p:blipFill>
          <a:blip r:embed="rId5"/>
          <a:stretch>
            <a:fillRect/>
          </a:stretch>
        </p:blipFill>
        <p:spPr>
          <a:xfrm>
            <a:off x="4405536" y="3991670"/>
            <a:ext cx="646502" cy="632649"/>
          </a:xfrm>
          <a:prstGeom prst="rect">
            <a:avLst/>
          </a:prstGeom>
        </p:spPr>
      </p:pic>
      <p:sp>
        <p:nvSpPr>
          <p:cNvPr id="10" name="Text Placeholder 4"/>
          <p:cNvSpPr>
            <a:spLocks noGrp="1"/>
          </p:cNvSpPr>
          <p:nvPr>
            <p:ph type="body" idx="1"/>
          </p:nvPr>
        </p:nvSpPr>
        <p:spPr>
          <a:xfrm>
            <a:off x="4422573" y="1209131"/>
            <a:ext cx="4341928" cy="639762"/>
          </a:xfrm>
        </p:spPr>
        <p:txBody>
          <a:bodyPr/>
          <a:lstStyle/>
          <a:p>
            <a:r>
              <a:rPr lang="en-US" dirty="0" smtClean="0">
                <a:latin typeface="Calibri" panose="020F0502020204030204" pitchFamily="34" charset="0"/>
              </a:rPr>
              <a:t>Verify Account – Part II</a:t>
            </a:r>
            <a:endParaRPr lang="en-US" dirty="0">
              <a:latin typeface="Calibri" panose="020F0502020204030204" pitchFamily="34" charset="0"/>
            </a:endParaRPr>
          </a:p>
        </p:txBody>
      </p:sp>
    </p:spTree>
    <p:extLst>
      <p:ext uri="{BB962C8B-B14F-4D97-AF65-F5344CB8AC3E}">
        <p14:creationId xmlns:p14="http://schemas.microsoft.com/office/powerpoint/2010/main" val="2800660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3"/>
          </p:nvPr>
        </p:nvSpPr>
        <p:spPr>
          <a:xfrm>
            <a:off x="-933061" y="1457835"/>
            <a:ext cx="5389033" cy="639762"/>
          </a:xfrm>
        </p:spPr>
        <p:txBody>
          <a:bodyPr>
            <a:normAutofit fontScale="77500" lnSpcReduction="20000"/>
          </a:bodyPr>
          <a:lstStyle/>
          <a:p>
            <a:pPr algn="ctr"/>
            <a:endParaRPr lang="en-US" dirty="0" smtClean="0"/>
          </a:p>
          <a:p>
            <a:pPr algn="ctr"/>
            <a:r>
              <a:rPr lang="en-US" dirty="0" smtClean="0"/>
              <a:t> </a:t>
            </a:r>
          </a:p>
        </p:txBody>
      </p:sp>
      <p:sp>
        <p:nvSpPr>
          <p:cNvPr id="2" name="Title 1"/>
          <p:cNvSpPr>
            <a:spLocks noGrp="1"/>
          </p:cNvSpPr>
          <p:nvPr>
            <p:ph type="title"/>
          </p:nvPr>
        </p:nvSpPr>
        <p:spPr/>
        <p:txBody>
          <a:bodyPr/>
          <a:lstStyle/>
          <a:p>
            <a:r>
              <a:rPr lang="en-US" dirty="0" smtClean="0"/>
              <a:t>Verify Account – Part II</a:t>
            </a:r>
            <a:endParaRPr lang="en-US" dirty="0"/>
          </a:p>
        </p:txBody>
      </p:sp>
      <p:sp>
        <p:nvSpPr>
          <p:cNvPr id="12" name="Content Placeholder 11"/>
          <p:cNvSpPr>
            <a:spLocks noGrp="1"/>
          </p:cNvSpPr>
          <p:nvPr>
            <p:ph sz="half" idx="11"/>
          </p:nvPr>
        </p:nvSpPr>
        <p:spPr>
          <a:xfrm>
            <a:off x="4974337" y="2097597"/>
            <a:ext cx="3941064" cy="3718719"/>
          </a:xfrm>
        </p:spPr>
        <p:txBody>
          <a:bodyPr/>
          <a:lstStyle/>
          <a:p>
            <a:pPr marL="0" indent="0">
              <a:buNone/>
            </a:pPr>
            <a:r>
              <a:rPr lang="en-US" sz="2000" dirty="0"/>
              <a:t>Upon successful verification, a verification email will be sent to the email account used to create your user account.  Upon verification you will be able to access your account with preliminary permissions.  </a:t>
            </a:r>
            <a:endParaRPr lang="en-US" sz="2000" dirty="0" smtClean="0"/>
          </a:p>
          <a:p>
            <a:pPr marL="0" indent="0">
              <a:buNone/>
            </a:pPr>
            <a:endParaRPr lang="en-US" sz="2000" dirty="0"/>
          </a:p>
          <a:p>
            <a:pPr marL="0" indent="0">
              <a:buNone/>
            </a:pPr>
            <a:r>
              <a:rPr lang="en-US" sz="2000" dirty="0">
                <a:solidFill>
                  <a:srgbClr val="FF0000"/>
                </a:solidFill>
              </a:rPr>
              <a:t>IMPORTANT: The activation email provided for validation expires after 10 minutes if not used.</a:t>
            </a:r>
            <a:r>
              <a:rPr lang="en-US" sz="2000" dirty="0"/>
              <a:t> </a:t>
            </a:r>
          </a:p>
          <a:p>
            <a:pPr marL="0" indent="0">
              <a:buNone/>
            </a:pPr>
            <a:endParaRPr lang="en-US" sz="2000" dirty="0"/>
          </a:p>
          <a:p>
            <a:pPr marL="0" indent="0">
              <a:buNone/>
            </a:pPr>
            <a:endParaRPr lang="en-US" sz="2000" dirty="0"/>
          </a:p>
        </p:txBody>
      </p:sp>
      <p:pic>
        <p:nvPicPr>
          <p:cNvPr id="8" name="Content Placeholder 3"/>
          <p:cNvPicPr>
            <a:picLocks noGrp="1" noChangeAspect="1"/>
          </p:cNvPicPr>
          <p:nvPr>
            <p:ph sz="half" idx="4294967295"/>
          </p:nvPr>
        </p:nvPicPr>
        <p:blipFill>
          <a:blip r:embed="rId3"/>
          <a:stretch>
            <a:fillRect/>
          </a:stretch>
        </p:blipFill>
        <p:spPr>
          <a:xfrm>
            <a:off x="266699" y="1396715"/>
            <a:ext cx="4707635" cy="4003959"/>
          </a:xfrm>
          <a:prstGeom prst="rect">
            <a:avLst/>
          </a:prstGeom>
        </p:spPr>
      </p:pic>
      <p:sp>
        <p:nvSpPr>
          <p:cNvPr id="9" name="Rectangle 8"/>
          <p:cNvSpPr/>
          <p:nvPr/>
        </p:nvSpPr>
        <p:spPr bwMode="auto">
          <a:xfrm>
            <a:off x="383786" y="2686274"/>
            <a:ext cx="4072186" cy="370965"/>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
        <p:nvSpPr>
          <p:cNvPr id="10" name="Text Placeholder 4"/>
          <p:cNvSpPr>
            <a:spLocks noGrp="1"/>
          </p:cNvSpPr>
          <p:nvPr>
            <p:ph type="body" idx="1"/>
          </p:nvPr>
        </p:nvSpPr>
        <p:spPr>
          <a:xfrm>
            <a:off x="4974334" y="1396716"/>
            <a:ext cx="4017266" cy="639762"/>
          </a:xfrm>
        </p:spPr>
        <p:txBody>
          <a:bodyPr/>
          <a:lstStyle/>
          <a:p>
            <a:r>
              <a:rPr lang="en-US" dirty="0" smtClean="0">
                <a:latin typeface="Calibri" panose="020F0502020204030204" pitchFamily="34" charset="0"/>
              </a:rPr>
              <a:t>Verify Account – Part II</a:t>
            </a:r>
            <a:endParaRPr lang="en-US" dirty="0">
              <a:latin typeface="Calibri" panose="020F0502020204030204" pitchFamily="34" charset="0"/>
            </a:endParaRPr>
          </a:p>
        </p:txBody>
      </p:sp>
    </p:spTree>
    <p:extLst>
      <p:ext uri="{BB962C8B-B14F-4D97-AF65-F5344CB8AC3E}">
        <p14:creationId xmlns:p14="http://schemas.microsoft.com/office/powerpoint/2010/main" val="2952733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Grp="1" noChangeAspect="1"/>
          </p:cNvPicPr>
          <p:nvPr>
            <p:ph sz="half" idx="4294967295"/>
          </p:nvPr>
        </p:nvPicPr>
        <p:blipFill>
          <a:blip r:embed="rId3"/>
          <a:stretch>
            <a:fillRect/>
          </a:stretch>
        </p:blipFill>
        <p:spPr>
          <a:xfrm>
            <a:off x="52387" y="1369346"/>
            <a:ext cx="4610380" cy="3552381"/>
          </a:xfrm>
          <a:prstGeom prst="rect">
            <a:avLst/>
          </a:prstGeom>
        </p:spPr>
      </p:pic>
      <p:sp>
        <p:nvSpPr>
          <p:cNvPr id="5" name="Text Placeholder 4"/>
          <p:cNvSpPr>
            <a:spLocks noGrp="1"/>
          </p:cNvSpPr>
          <p:nvPr>
            <p:ph type="body" idx="1"/>
          </p:nvPr>
        </p:nvSpPr>
        <p:spPr>
          <a:xfrm>
            <a:off x="4869562" y="1457835"/>
            <a:ext cx="3941064" cy="639762"/>
          </a:xfrm>
        </p:spPr>
        <p:txBody>
          <a:bodyPr/>
          <a:lstStyle/>
          <a:p>
            <a:r>
              <a:rPr lang="en-US" dirty="0" smtClean="0">
                <a:latin typeface="Calibri" panose="020F0502020204030204" pitchFamily="34" charset="0"/>
              </a:rPr>
              <a:t>Verify Account – Part II</a:t>
            </a:r>
            <a:endParaRPr lang="en-US" dirty="0">
              <a:latin typeface="Calibri" panose="020F0502020204030204" pitchFamily="34" charset="0"/>
            </a:endParaRPr>
          </a:p>
        </p:txBody>
      </p:sp>
      <p:sp>
        <p:nvSpPr>
          <p:cNvPr id="7" name="Text Placeholder 6"/>
          <p:cNvSpPr>
            <a:spLocks noGrp="1"/>
          </p:cNvSpPr>
          <p:nvPr>
            <p:ph type="body" sz="quarter" idx="3"/>
          </p:nvPr>
        </p:nvSpPr>
        <p:spPr>
          <a:xfrm>
            <a:off x="-933061" y="1457835"/>
            <a:ext cx="5389033" cy="639762"/>
          </a:xfrm>
        </p:spPr>
        <p:txBody>
          <a:bodyPr>
            <a:normAutofit fontScale="77500" lnSpcReduction="20000"/>
          </a:bodyPr>
          <a:lstStyle/>
          <a:p>
            <a:pPr algn="ctr"/>
            <a:endParaRPr lang="en-US" dirty="0" smtClean="0"/>
          </a:p>
          <a:p>
            <a:pPr algn="ctr"/>
            <a:r>
              <a:rPr lang="en-US" dirty="0" smtClean="0"/>
              <a:t> </a:t>
            </a:r>
          </a:p>
        </p:txBody>
      </p:sp>
      <p:sp>
        <p:nvSpPr>
          <p:cNvPr id="2" name="Title 1"/>
          <p:cNvSpPr>
            <a:spLocks noGrp="1"/>
          </p:cNvSpPr>
          <p:nvPr>
            <p:ph type="title"/>
          </p:nvPr>
        </p:nvSpPr>
        <p:spPr/>
        <p:txBody>
          <a:bodyPr/>
          <a:lstStyle/>
          <a:p>
            <a:r>
              <a:rPr lang="en-US" dirty="0" smtClean="0"/>
              <a:t>Verify Account – Part II</a:t>
            </a:r>
            <a:endParaRPr lang="en-US" dirty="0"/>
          </a:p>
        </p:txBody>
      </p:sp>
      <p:sp>
        <p:nvSpPr>
          <p:cNvPr id="12" name="Content Placeholder 11"/>
          <p:cNvSpPr>
            <a:spLocks noGrp="1"/>
          </p:cNvSpPr>
          <p:nvPr>
            <p:ph sz="half" idx="11"/>
          </p:nvPr>
        </p:nvSpPr>
        <p:spPr>
          <a:xfrm>
            <a:off x="4869562" y="2215866"/>
            <a:ext cx="3941064" cy="4038600"/>
          </a:xfrm>
        </p:spPr>
        <p:txBody>
          <a:bodyPr/>
          <a:lstStyle/>
          <a:p>
            <a:pPr marL="0" indent="0">
              <a:buNone/>
            </a:pPr>
            <a:r>
              <a:rPr lang="en-US" sz="2000" dirty="0"/>
              <a:t>Enter your username and confirmation pin found in the system generated email.  </a:t>
            </a:r>
          </a:p>
          <a:p>
            <a:pPr marL="0" indent="0">
              <a:buNone/>
            </a:pPr>
            <a:r>
              <a:rPr lang="en-US" sz="2000" dirty="0"/>
              <a:t>SELECT </a:t>
            </a:r>
            <a:r>
              <a:rPr lang="en-US" sz="2000" b="1" dirty="0"/>
              <a:t>Submit</a:t>
            </a:r>
            <a:r>
              <a:rPr lang="en-US" sz="2000" dirty="0"/>
              <a:t>.  </a:t>
            </a:r>
          </a:p>
          <a:p>
            <a:pPr marL="0" indent="0">
              <a:buNone/>
            </a:pPr>
            <a:r>
              <a:rPr lang="en-US" sz="2000" dirty="0"/>
              <a:t>Upon verification you will be able to access your account with preliminary permissions.  </a:t>
            </a:r>
          </a:p>
          <a:p>
            <a:pPr marL="0" indent="0">
              <a:buNone/>
            </a:pPr>
            <a:endParaRPr lang="en-US" sz="2000" dirty="0"/>
          </a:p>
        </p:txBody>
      </p:sp>
      <p:sp>
        <p:nvSpPr>
          <p:cNvPr id="9" name="Rectangle 8"/>
          <p:cNvSpPr/>
          <p:nvPr/>
        </p:nvSpPr>
        <p:spPr bwMode="auto">
          <a:xfrm>
            <a:off x="417879" y="2799773"/>
            <a:ext cx="3879396" cy="691525"/>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Tree>
    <p:extLst>
      <p:ext uri="{BB962C8B-B14F-4D97-AF65-F5344CB8AC3E}">
        <p14:creationId xmlns:p14="http://schemas.microsoft.com/office/powerpoint/2010/main" val="1015305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840988" y="1612491"/>
            <a:ext cx="3912488" cy="804987"/>
          </a:xfrm>
        </p:spPr>
        <p:txBody>
          <a:bodyPr/>
          <a:lstStyle/>
          <a:p>
            <a:r>
              <a:rPr lang="en-US" dirty="0" smtClean="0">
                <a:latin typeface="Calibri" panose="020F0502020204030204" pitchFamily="34" charset="0"/>
              </a:rPr>
              <a:t>ERO Platform – Select Application</a:t>
            </a:r>
            <a:endParaRPr lang="en-US" dirty="0">
              <a:latin typeface="Calibri" panose="020F0502020204030204" pitchFamily="34" charset="0"/>
            </a:endParaRPr>
          </a:p>
        </p:txBody>
      </p:sp>
      <p:sp>
        <p:nvSpPr>
          <p:cNvPr id="7" name="Text Placeholder 6"/>
          <p:cNvSpPr>
            <a:spLocks noGrp="1"/>
          </p:cNvSpPr>
          <p:nvPr>
            <p:ph type="body" sz="quarter" idx="3"/>
          </p:nvPr>
        </p:nvSpPr>
        <p:spPr>
          <a:xfrm>
            <a:off x="-933061" y="1457835"/>
            <a:ext cx="5389033" cy="639762"/>
          </a:xfrm>
        </p:spPr>
        <p:txBody>
          <a:bodyPr>
            <a:normAutofit fontScale="77500" lnSpcReduction="20000"/>
          </a:bodyPr>
          <a:lstStyle/>
          <a:p>
            <a:pPr algn="ctr"/>
            <a:endParaRPr lang="en-US" dirty="0" smtClean="0"/>
          </a:p>
          <a:p>
            <a:pPr algn="ctr"/>
            <a:r>
              <a:rPr lang="en-US" dirty="0" smtClean="0"/>
              <a:t> </a:t>
            </a:r>
          </a:p>
        </p:txBody>
      </p:sp>
      <p:sp>
        <p:nvSpPr>
          <p:cNvPr id="2" name="Title 1"/>
          <p:cNvSpPr>
            <a:spLocks noGrp="1"/>
          </p:cNvSpPr>
          <p:nvPr>
            <p:ph type="title"/>
          </p:nvPr>
        </p:nvSpPr>
        <p:spPr/>
        <p:txBody>
          <a:bodyPr/>
          <a:lstStyle/>
          <a:p>
            <a:r>
              <a:rPr lang="en-US" dirty="0" smtClean="0"/>
              <a:t>ERO Platform - Applications</a:t>
            </a:r>
            <a:endParaRPr lang="en-US" dirty="0"/>
          </a:p>
        </p:txBody>
      </p:sp>
      <p:sp>
        <p:nvSpPr>
          <p:cNvPr id="12" name="Content Placeholder 11"/>
          <p:cNvSpPr>
            <a:spLocks noGrp="1"/>
          </p:cNvSpPr>
          <p:nvPr>
            <p:ph sz="half" idx="11"/>
          </p:nvPr>
        </p:nvSpPr>
        <p:spPr>
          <a:xfrm>
            <a:off x="4840988" y="2394969"/>
            <a:ext cx="3912488" cy="4038600"/>
          </a:xfrm>
        </p:spPr>
        <p:txBody>
          <a:bodyPr/>
          <a:lstStyle/>
          <a:p>
            <a:pPr marL="0" indent="0">
              <a:buNone/>
            </a:pPr>
            <a:r>
              <a:rPr lang="en-US" sz="2000" dirty="0"/>
              <a:t>SELECT the application that you wish to access or request additional permissions.</a:t>
            </a:r>
          </a:p>
          <a:p>
            <a:pPr marL="0" indent="0">
              <a:buNone/>
            </a:pPr>
            <a:endParaRPr lang="en-US" sz="2000" dirty="0"/>
          </a:p>
        </p:txBody>
      </p:sp>
      <p:pic>
        <p:nvPicPr>
          <p:cNvPr id="3" name="Picture 2"/>
          <p:cNvPicPr>
            <a:picLocks noChangeAspect="1"/>
          </p:cNvPicPr>
          <p:nvPr/>
        </p:nvPicPr>
        <p:blipFill>
          <a:blip r:embed="rId3"/>
          <a:stretch>
            <a:fillRect/>
          </a:stretch>
        </p:blipFill>
        <p:spPr>
          <a:xfrm>
            <a:off x="304943" y="1612491"/>
            <a:ext cx="4343537" cy="4385016"/>
          </a:xfrm>
          <a:prstGeom prst="rect">
            <a:avLst/>
          </a:prstGeom>
        </p:spPr>
      </p:pic>
      <p:pic>
        <p:nvPicPr>
          <p:cNvPr id="4" name="Picture 3"/>
          <p:cNvPicPr>
            <a:picLocks noChangeAspect="1"/>
          </p:cNvPicPr>
          <p:nvPr/>
        </p:nvPicPr>
        <p:blipFill>
          <a:blip r:embed="rId4"/>
          <a:stretch>
            <a:fillRect/>
          </a:stretch>
        </p:blipFill>
        <p:spPr>
          <a:xfrm>
            <a:off x="508765" y="2620221"/>
            <a:ext cx="733333" cy="742857"/>
          </a:xfrm>
          <a:prstGeom prst="rect">
            <a:avLst/>
          </a:prstGeom>
        </p:spPr>
      </p:pic>
      <p:sp>
        <p:nvSpPr>
          <p:cNvPr id="9" name="Rectangle 8"/>
          <p:cNvSpPr/>
          <p:nvPr/>
        </p:nvSpPr>
        <p:spPr bwMode="auto">
          <a:xfrm>
            <a:off x="304943" y="2412471"/>
            <a:ext cx="937155" cy="1039868"/>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Tree>
    <p:extLst>
      <p:ext uri="{BB962C8B-B14F-4D97-AF65-F5344CB8AC3E}">
        <p14:creationId xmlns:p14="http://schemas.microsoft.com/office/powerpoint/2010/main" val="4212489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974338" y="1284391"/>
            <a:ext cx="4026788" cy="639762"/>
          </a:xfrm>
        </p:spPr>
        <p:txBody>
          <a:bodyPr/>
          <a:lstStyle/>
          <a:p>
            <a:r>
              <a:rPr lang="en-US" sz="2000" dirty="0" smtClean="0">
                <a:latin typeface="Calibri" panose="020F0502020204030204" pitchFamily="34" charset="0"/>
              </a:rPr>
              <a:t>After selecting SBS in ERO Platform</a:t>
            </a:r>
            <a:endParaRPr lang="en-US" sz="2000" dirty="0">
              <a:latin typeface="Calibri" panose="020F0502020204030204" pitchFamily="34" charset="0"/>
            </a:endParaRPr>
          </a:p>
        </p:txBody>
      </p:sp>
      <p:sp>
        <p:nvSpPr>
          <p:cNvPr id="7" name="Text Placeholder 6"/>
          <p:cNvSpPr>
            <a:spLocks noGrp="1"/>
          </p:cNvSpPr>
          <p:nvPr>
            <p:ph type="body" sz="quarter" idx="3"/>
          </p:nvPr>
        </p:nvSpPr>
        <p:spPr>
          <a:xfrm>
            <a:off x="66242" y="1224175"/>
            <a:ext cx="4832003" cy="639762"/>
          </a:xfrm>
        </p:spPr>
        <p:txBody>
          <a:bodyPr>
            <a:normAutofit fontScale="70000" lnSpcReduction="20000"/>
          </a:bodyPr>
          <a:lstStyle/>
          <a:p>
            <a:pPr algn="ctr"/>
            <a:r>
              <a:rPr lang="en-US" sz="3100" dirty="0" smtClean="0">
                <a:latin typeface="Calibri" panose="020F0502020204030204" pitchFamily="34" charset="0"/>
              </a:rPr>
              <a:t>User Dashboard:</a:t>
            </a:r>
          </a:p>
          <a:p>
            <a:pPr algn="ctr"/>
            <a:r>
              <a:rPr lang="en-US" dirty="0" smtClean="0"/>
              <a:t> </a:t>
            </a:r>
          </a:p>
        </p:txBody>
      </p:sp>
      <p:sp>
        <p:nvSpPr>
          <p:cNvPr id="2" name="Title 1"/>
          <p:cNvSpPr>
            <a:spLocks noGrp="1"/>
          </p:cNvSpPr>
          <p:nvPr>
            <p:ph type="title"/>
          </p:nvPr>
        </p:nvSpPr>
        <p:spPr/>
        <p:txBody>
          <a:bodyPr/>
          <a:lstStyle/>
          <a:p>
            <a:r>
              <a:rPr lang="en-US" dirty="0" smtClean="0"/>
              <a:t>Login/Register</a:t>
            </a:r>
            <a:endParaRPr lang="en-US" dirty="0"/>
          </a:p>
        </p:txBody>
      </p:sp>
      <p:sp>
        <p:nvSpPr>
          <p:cNvPr id="12" name="Content Placeholder 11"/>
          <p:cNvSpPr>
            <a:spLocks noGrp="1"/>
          </p:cNvSpPr>
          <p:nvPr>
            <p:ph sz="half" idx="11"/>
          </p:nvPr>
        </p:nvSpPr>
        <p:spPr>
          <a:xfrm>
            <a:off x="5060063" y="1905100"/>
            <a:ext cx="4017156" cy="4038600"/>
          </a:xfrm>
        </p:spPr>
        <p:txBody>
          <a:bodyPr/>
          <a:lstStyle/>
          <a:p>
            <a:pPr marL="0" indent="0">
              <a:buNone/>
            </a:pPr>
            <a:r>
              <a:rPr lang="en-US" sz="2000" dirty="0" smtClean="0"/>
              <a:t>After you have selected SBS in the ERO Platform (see previous slide) the SBS Dashboard will be viewable.  </a:t>
            </a:r>
          </a:p>
          <a:p>
            <a:pPr marL="0" indent="0">
              <a:buNone/>
            </a:pPr>
            <a:endParaRPr lang="en-US" sz="2000" dirty="0"/>
          </a:p>
          <a:p>
            <a:pPr marL="0" indent="0">
              <a:buNone/>
            </a:pPr>
            <a:r>
              <a:rPr lang="en-US" sz="2000" dirty="0"/>
              <a:t>S</a:t>
            </a:r>
            <a:r>
              <a:rPr lang="en-US" sz="2000" dirty="0" smtClean="0"/>
              <a:t>elect </a:t>
            </a:r>
            <a:r>
              <a:rPr lang="en-US" sz="2000" b="1" dirty="0" smtClean="0"/>
              <a:t>Login</a:t>
            </a:r>
            <a:r>
              <a:rPr lang="en-US" sz="2000" dirty="0" smtClean="0"/>
              <a:t> </a:t>
            </a:r>
            <a:r>
              <a:rPr lang="en-US" sz="2000" dirty="0" smtClean="0"/>
              <a:t>and your User Name and Role will automatically display.</a:t>
            </a:r>
          </a:p>
          <a:p>
            <a:pPr marL="0" indent="0">
              <a:buNone/>
            </a:pPr>
            <a:endParaRPr lang="en-US" sz="1600" dirty="0"/>
          </a:p>
          <a:p>
            <a:pPr marL="800100" lvl="2" indent="0">
              <a:buNone/>
            </a:pPr>
            <a:endParaRPr lang="en-US" sz="1600" dirty="0" smtClean="0"/>
          </a:p>
        </p:txBody>
      </p:sp>
      <p:pic>
        <p:nvPicPr>
          <p:cNvPr id="4" name="Picture 3"/>
          <p:cNvPicPr>
            <a:picLocks noChangeAspect="1"/>
          </p:cNvPicPr>
          <p:nvPr/>
        </p:nvPicPr>
        <p:blipFill>
          <a:blip r:embed="rId3"/>
          <a:stretch>
            <a:fillRect/>
          </a:stretch>
        </p:blipFill>
        <p:spPr>
          <a:xfrm>
            <a:off x="388007" y="1837460"/>
            <a:ext cx="4317328" cy="4284721"/>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stretch>
            <a:fillRect/>
          </a:stretch>
        </p:blipFill>
        <p:spPr>
          <a:xfrm>
            <a:off x="3381525" y="1858908"/>
            <a:ext cx="1323810" cy="238689"/>
          </a:xfrm>
          <a:prstGeom prst="rect">
            <a:avLst/>
          </a:prstGeom>
        </p:spPr>
      </p:pic>
      <p:sp>
        <p:nvSpPr>
          <p:cNvPr id="10" name="Rectangle 9"/>
          <p:cNvSpPr/>
          <p:nvPr/>
        </p:nvSpPr>
        <p:spPr bwMode="auto">
          <a:xfrm>
            <a:off x="3364856" y="1774700"/>
            <a:ext cx="1340479" cy="322897"/>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Tree>
    <p:extLst>
      <p:ext uri="{BB962C8B-B14F-4D97-AF65-F5344CB8AC3E}">
        <p14:creationId xmlns:p14="http://schemas.microsoft.com/office/powerpoint/2010/main" val="1489761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41229" y="1590802"/>
            <a:ext cx="4160931" cy="3869720"/>
          </a:xfrm>
          <a:prstGeom prst="rect">
            <a:avLst/>
          </a:prstGeom>
        </p:spPr>
      </p:pic>
      <p:sp>
        <p:nvSpPr>
          <p:cNvPr id="5" name="Text Placeholder 4"/>
          <p:cNvSpPr>
            <a:spLocks noGrp="1"/>
          </p:cNvSpPr>
          <p:nvPr>
            <p:ph type="body" idx="1"/>
          </p:nvPr>
        </p:nvSpPr>
        <p:spPr>
          <a:xfrm>
            <a:off x="5071923" y="1577225"/>
            <a:ext cx="4005402" cy="639764"/>
          </a:xfrm>
        </p:spPr>
        <p:txBody>
          <a:bodyPr/>
          <a:lstStyle/>
          <a:p>
            <a:r>
              <a:rPr lang="en-US" sz="2000" dirty="0" smtClean="0">
                <a:latin typeface="Calibri" panose="020F0502020204030204" pitchFamily="34" charset="0"/>
              </a:rPr>
              <a:t>SBS Dashboard– Request Additional Permissions</a:t>
            </a:r>
            <a:endParaRPr lang="en-US" sz="2000" dirty="0">
              <a:latin typeface="Calibri" panose="020F0502020204030204" pitchFamily="34" charset="0"/>
            </a:endParaRPr>
          </a:p>
        </p:txBody>
      </p:sp>
      <p:sp>
        <p:nvSpPr>
          <p:cNvPr id="7" name="Text Placeholder 6"/>
          <p:cNvSpPr>
            <a:spLocks noGrp="1"/>
          </p:cNvSpPr>
          <p:nvPr>
            <p:ph type="body" sz="quarter" idx="3"/>
          </p:nvPr>
        </p:nvSpPr>
        <p:spPr>
          <a:xfrm>
            <a:off x="-933061" y="1457835"/>
            <a:ext cx="5389033" cy="639762"/>
          </a:xfrm>
        </p:spPr>
        <p:txBody>
          <a:bodyPr>
            <a:normAutofit fontScale="77500" lnSpcReduction="20000"/>
          </a:bodyPr>
          <a:lstStyle/>
          <a:p>
            <a:pPr algn="ctr"/>
            <a:endParaRPr lang="en-US" dirty="0" smtClean="0"/>
          </a:p>
          <a:p>
            <a:pPr algn="ctr"/>
            <a:r>
              <a:rPr lang="en-US" dirty="0" smtClean="0"/>
              <a:t> </a:t>
            </a:r>
          </a:p>
        </p:txBody>
      </p:sp>
      <p:sp>
        <p:nvSpPr>
          <p:cNvPr id="2" name="Title 1"/>
          <p:cNvSpPr>
            <a:spLocks noGrp="1"/>
          </p:cNvSpPr>
          <p:nvPr>
            <p:ph type="title"/>
          </p:nvPr>
        </p:nvSpPr>
        <p:spPr/>
        <p:txBody>
          <a:bodyPr/>
          <a:lstStyle/>
          <a:p>
            <a:r>
              <a:rPr lang="en-US" dirty="0" smtClean="0"/>
              <a:t>SBS Dashboard – Request Permissions</a:t>
            </a:r>
            <a:endParaRPr lang="en-US" dirty="0"/>
          </a:p>
        </p:txBody>
      </p:sp>
      <p:sp>
        <p:nvSpPr>
          <p:cNvPr id="12" name="Content Placeholder 11"/>
          <p:cNvSpPr>
            <a:spLocks noGrp="1"/>
          </p:cNvSpPr>
          <p:nvPr>
            <p:ph sz="half" idx="11"/>
          </p:nvPr>
        </p:nvSpPr>
        <p:spPr>
          <a:xfrm>
            <a:off x="4974337" y="2216989"/>
            <a:ext cx="3750563" cy="4107611"/>
          </a:xfrm>
        </p:spPr>
        <p:txBody>
          <a:bodyPr/>
          <a:lstStyle/>
          <a:p>
            <a:pPr marL="0" indent="0">
              <a:buNone/>
            </a:pPr>
            <a:r>
              <a:rPr lang="en-US" sz="1800" dirty="0"/>
              <a:t>After creating an account, logging in and navigating to the SBS Dashboard, your role will be set to default to Contributor role permissions.  </a:t>
            </a:r>
          </a:p>
          <a:p>
            <a:pPr marL="0" indent="0">
              <a:buNone/>
            </a:pPr>
            <a:endParaRPr lang="en-US" sz="1800" dirty="0"/>
          </a:p>
          <a:p>
            <a:pPr marL="0" indent="0">
              <a:spcBef>
                <a:spcPts val="0"/>
              </a:spcBef>
              <a:buNone/>
            </a:pPr>
            <a:r>
              <a:rPr lang="en-US" sz="1800" dirty="0"/>
              <a:t>SELECT the </a:t>
            </a:r>
            <a:r>
              <a:rPr lang="en-US" sz="1800" b="1" dirty="0"/>
              <a:t>My User Profile </a:t>
            </a:r>
            <a:r>
              <a:rPr lang="en-US" sz="1800" dirty="0"/>
              <a:t>link from the Dashboard or top navigation to request additional Standards Balloting System permissions.  </a:t>
            </a:r>
          </a:p>
          <a:p>
            <a:pPr marL="0" indent="0">
              <a:buNone/>
            </a:pPr>
            <a:endParaRPr lang="en-US" sz="1800" dirty="0"/>
          </a:p>
          <a:p>
            <a:pPr marL="0" indent="0">
              <a:spcBef>
                <a:spcPts val="0"/>
              </a:spcBef>
              <a:buNone/>
            </a:pPr>
            <a:r>
              <a:rPr lang="en-US" sz="1800" dirty="0"/>
              <a:t>Additional permissions must be requested prior to being granted access for the roles of Voter and Proxy. </a:t>
            </a:r>
          </a:p>
          <a:p>
            <a:pPr marL="0" indent="0">
              <a:buNone/>
            </a:pPr>
            <a:endParaRPr lang="en-US" sz="2000" dirty="0"/>
          </a:p>
        </p:txBody>
      </p:sp>
      <p:sp>
        <p:nvSpPr>
          <p:cNvPr id="9" name="Rectangle 8"/>
          <p:cNvSpPr/>
          <p:nvPr/>
        </p:nvSpPr>
        <p:spPr bwMode="auto">
          <a:xfrm>
            <a:off x="1847849" y="1577225"/>
            <a:ext cx="1609177" cy="920477"/>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
        <p:nvSpPr>
          <p:cNvPr id="11" name="Rectangle 10"/>
          <p:cNvSpPr/>
          <p:nvPr/>
        </p:nvSpPr>
        <p:spPr bwMode="auto">
          <a:xfrm>
            <a:off x="720999" y="3881678"/>
            <a:ext cx="1556657" cy="194867"/>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Tree>
    <p:extLst>
      <p:ext uri="{BB962C8B-B14F-4D97-AF65-F5344CB8AC3E}">
        <p14:creationId xmlns:p14="http://schemas.microsoft.com/office/powerpoint/2010/main" val="1513164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19074" y="1457835"/>
            <a:ext cx="4433439" cy="4027276"/>
          </a:xfrm>
          <a:prstGeom prst="rect">
            <a:avLst/>
          </a:prstGeom>
        </p:spPr>
      </p:pic>
      <p:sp>
        <p:nvSpPr>
          <p:cNvPr id="5" name="Text Placeholder 4"/>
          <p:cNvSpPr>
            <a:spLocks noGrp="1"/>
          </p:cNvSpPr>
          <p:nvPr>
            <p:ph type="body" idx="1"/>
          </p:nvPr>
        </p:nvSpPr>
        <p:spPr>
          <a:xfrm>
            <a:off x="4974337" y="1137954"/>
            <a:ext cx="3941064" cy="639762"/>
          </a:xfrm>
        </p:spPr>
        <p:txBody>
          <a:bodyPr/>
          <a:lstStyle/>
          <a:p>
            <a:r>
              <a:rPr lang="en-US" dirty="0" smtClean="0">
                <a:latin typeface="Calibri" panose="020F0502020204030204" pitchFamily="34" charset="0"/>
              </a:rPr>
              <a:t>Request Permissions</a:t>
            </a:r>
            <a:endParaRPr lang="en-US" dirty="0">
              <a:latin typeface="Calibri" panose="020F0502020204030204" pitchFamily="34" charset="0"/>
            </a:endParaRPr>
          </a:p>
        </p:txBody>
      </p:sp>
      <p:sp>
        <p:nvSpPr>
          <p:cNvPr id="7" name="Text Placeholder 6"/>
          <p:cNvSpPr>
            <a:spLocks noGrp="1"/>
          </p:cNvSpPr>
          <p:nvPr>
            <p:ph type="body" sz="quarter" idx="3"/>
          </p:nvPr>
        </p:nvSpPr>
        <p:spPr>
          <a:xfrm>
            <a:off x="-933061" y="1457835"/>
            <a:ext cx="5389033" cy="639762"/>
          </a:xfrm>
        </p:spPr>
        <p:txBody>
          <a:bodyPr>
            <a:normAutofit fontScale="77500" lnSpcReduction="20000"/>
          </a:bodyPr>
          <a:lstStyle/>
          <a:p>
            <a:pPr algn="ctr"/>
            <a:endParaRPr lang="en-US" dirty="0" smtClean="0"/>
          </a:p>
          <a:p>
            <a:pPr algn="ctr"/>
            <a:r>
              <a:rPr lang="en-US" dirty="0" smtClean="0"/>
              <a:t> </a:t>
            </a:r>
          </a:p>
        </p:txBody>
      </p:sp>
      <p:sp>
        <p:nvSpPr>
          <p:cNvPr id="2" name="Title 1"/>
          <p:cNvSpPr>
            <a:spLocks noGrp="1"/>
          </p:cNvSpPr>
          <p:nvPr>
            <p:ph type="title"/>
          </p:nvPr>
        </p:nvSpPr>
        <p:spPr/>
        <p:txBody>
          <a:bodyPr/>
          <a:lstStyle/>
          <a:p>
            <a:r>
              <a:rPr lang="en-US" dirty="0" smtClean="0"/>
              <a:t> </a:t>
            </a:r>
            <a:r>
              <a:rPr lang="en-US" dirty="0"/>
              <a:t>Request Permissions</a:t>
            </a:r>
          </a:p>
        </p:txBody>
      </p:sp>
      <p:sp>
        <p:nvSpPr>
          <p:cNvPr id="12" name="Content Placeholder 11"/>
          <p:cNvSpPr>
            <a:spLocks noGrp="1"/>
          </p:cNvSpPr>
          <p:nvPr>
            <p:ph sz="half" idx="11"/>
          </p:nvPr>
        </p:nvSpPr>
        <p:spPr>
          <a:xfrm>
            <a:off x="4974337" y="1777716"/>
            <a:ext cx="3836288" cy="4038600"/>
          </a:xfrm>
        </p:spPr>
        <p:txBody>
          <a:bodyPr/>
          <a:lstStyle/>
          <a:p>
            <a:pPr marL="0" indent="0">
              <a:buNone/>
            </a:pPr>
            <a:r>
              <a:rPr lang="en-US" sz="2000" dirty="0"/>
              <a:t>SELECT the </a:t>
            </a:r>
            <a:r>
              <a:rPr lang="en-US" sz="2000" b="1" dirty="0"/>
              <a:t>Click here </a:t>
            </a:r>
            <a:r>
              <a:rPr lang="en-US" sz="2000" dirty="0"/>
              <a:t>link to request additional credentials. </a:t>
            </a:r>
          </a:p>
          <a:p>
            <a:pPr marL="0" indent="0">
              <a:buNone/>
            </a:pPr>
            <a:endParaRPr lang="en-US" sz="2000" dirty="0"/>
          </a:p>
        </p:txBody>
      </p:sp>
      <p:sp>
        <p:nvSpPr>
          <p:cNvPr id="9" name="Rectangle 8"/>
          <p:cNvSpPr/>
          <p:nvPr/>
        </p:nvSpPr>
        <p:spPr bwMode="auto">
          <a:xfrm>
            <a:off x="350089" y="4601290"/>
            <a:ext cx="2268747" cy="556229"/>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Tree>
    <p:extLst>
      <p:ext uri="{BB962C8B-B14F-4D97-AF65-F5344CB8AC3E}">
        <p14:creationId xmlns:p14="http://schemas.microsoft.com/office/powerpoint/2010/main" val="2867452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14324" y="1378974"/>
            <a:ext cx="4502091" cy="4219048"/>
          </a:xfrm>
          <a:prstGeom prst="rect">
            <a:avLst/>
          </a:prstGeom>
        </p:spPr>
      </p:pic>
      <p:sp>
        <p:nvSpPr>
          <p:cNvPr id="5" name="Text Placeholder 4"/>
          <p:cNvSpPr>
            <a:spLocks noGrp="1"/>
          </p:cNvSpPr>
          <p:nvPr>
            <p:ph type="body" idx="1"/>
          </p:nvPr>
        </p:nvSpPr>
        <p:spPr>
          <a:xfrm>
            <a:off x="4974337" y="1137954"/>
            <a:ext cx="3864863" cy="639762"/>
          </a:xfrm>
        </p:spPr>
        <p:txBody>
          <a:bodyPr/>
          <a:lstStyle/>
          <a:p>
            <a:r>
              <a:rPr lang="en-US" dirty="0" smtClean="0">
                <a:latin typeface="Calibri" panose="020F0502020204030204" pitchFamily="34" charset="0"/>
              </a:rPr>
              <a:t>Request permissions</a:t>
            </a:r>
            <a:endParaRPr lang="en-US" dirty="0">
              <a:latin typeface="Calibri" panose="020F0502020204030204" pitchFamily="34" charset="0"/>
            </a:endParaRPr>
          </a:p>
        </p:txBody>
      </p:sp>
      <p:sp>
        <p:nvSpPr>
          <p:cNvPr id="7" name="Text Placeholder 6"/>
          <p:cNvSpPr>
            <a:spLocks noGrp="1"/>
          </p:cNvSpPr>
          <p:nvPr>
            <p:ph type="body" sz="quarter" idx="3"/>
          </p:nvPr>
        </p:nvSpPr>
        <p:spPr>
          <a:xfrm>
            <a:off x="-933061" y="1457835"/>
            <a:ext cx="5389033" cy="639762"/>
          </a:xfrm>
        </p:spPr>
        <p:txBody>
          <a:bodyPr>
            <a:normAutofit fontScale="77500" lnSpcReduction="20000"/>
          </a:bodyPr>
          <a:lstStyle/>
          <a:p>
            <a:pPr algn="ctr"/>
            <a:endParaRPr lang="en-US" dirty="0" smtClean="0"/>
          </a:p>
          <a:p>
            <a:pPr algn="ctr"/>
            <a:r>
              <a:rPr lang="en-US" dirty="0" smtClean="0"/>
              <a:t> </a:t>
            </a:r>
          </a:p>
        </p:txBody>
      </p:sp>
      <p:sp>
        <p:nvSpPr>
          <p:cNvPr id="2" name="Title 1"/>
          <p:cNvSpPr>
            <a:spLocks noGrp="1"/>
          </p:cNvSpPr>
          <p:nvPr>
            <p:ph type="title"/>
          </p:nvPr>
        </p:nvSpPr>
        <p:spPr/>
        <p:txBody>
          <a:bodyPr/>
          <a:lstStyle/>
          <a:p>
            <a:r>
              <a:rPr lang="en-US" dirty="0" smtClean="0"/>
              <a:t>Request Permissions</a:t>
            </a:r>
            <a:endParaRPr lang="en-US" dirty="0"/>
          </a:p>
        </p:txBody>
      </p:sp>
      <p:sp>
        <p:nvSpPr>
          <p:cNvPr id="12" name="Content Placeholder 11"/>
          <p:cNvSpPr>
            <a:spLocks noGrp="1"/>
          </p:cNvSpPr>
          <p:nvPr>
            <p:ph sz="half" idx="11"/>
          </p:nvPr>
        </p:nvSpPr>
        <p:spPr>
          <a:xfrm>
            <a:off x="4974337" y="1777716"/>
            <a:ext cx="3941064" cy="2637266"/>
          </a:xfrm>
        </p:spPr>
        <p:txBody>
          <a:bodyPr/>
          <a:lstStyle/>
          <a:p>
            <a:pPr marL="0" indent="0">
              <a:buNone/>
            </a:pPr>
            <a:r>
              <a:rPr lang="en-US" sz="2000" dirty="0"/>
              <a:t>After </a:t>
            </a:r>
            <a:r>
              <a:rPr lang="en-US" sz="2000" dirty="0" smtClean="0"/>
              <a:t>making the selection of your </a:t>
            </a:r>
            <a:r>
              <a:rPr lang="en-US" sz="2000" dirty="0"/>
              <a:t>role </a:t>
            </a:r>
            <a:r>
              <a:rPr lang="en-US" sz="2000" dirty="0" smtClean="0"/>
              <a:t>(Voter, Proxy or Contributor) SELECT </a:t>
            </a:r>
            <a:r>
              <a:rPr lang="en-US" sz="2000" b="1" dirty="0"/>
              <a:t>Request</a:t>
            </a:r>
            <a:r>
              <a:rPr lang="en-US" sz="2000" dirty="0" smtClean="0"/>
              <a:t>.</a:t>
            </a:r>
          </a:p>
          <a:p>
            <a:pPr marL="0" indent="0">
              <a:buNone/>
            </a:pPr>
            <a:endParaRPr lang="en-US" sz="2000" dirty="0"/>
          </a:p>
          <a:p>
            <a:pPr marL="0" indent="0">
              <a:buNone/>
            </a:pPr>
            <a:r>
              <a:rPr lang="en-US" sz="2000" dirty="0" smtClean="0"/>
              <a:t>System Administrator – </a:t>
            </a:r>
            <a:r>
              <a:rPr lang="en-US" sz="2000" dirty="0" smtClean="0"/>
              <a:t>For NERC staff only</a:t>
            </a:r>
            <a:endParaRPr lang="en-US" sz="2000" dirty="0"/>
          </a:p>
          <a:p>
            <a:pPr marL="0" indent="0">
              <a:buNone/>
            </a:pPr>
            <a:endParaRPr lang="en-US" sz="2000" dirty="0"/>
          </a:p>
          <a:p>
            <a:pPr marL="0" indent="0">
              <a:buNone/>
            </a:pPr>
            <a:endParaRPr lang="en-US" sz="2000" dirty="0"/>
          </a:p>
        </p:txBody>
      </p:sp>
      <p:sp>
        <p:nvSpPr>
          <p:cNvPr id="9" name="Rectangle 8"/>
          <p:cNvSpPr/>
          <p:nvPr/>
        </p:nvSpPr>
        <p:spPr bwMode="auto">
          <a:xfrm>
            <a:off x="314324" y="4571999"/>
            <a:ext cx="1948164" cy="1244317"/>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Tree>
    <p:extLst>
      <p:ext uri="{BB962C8B-B14F-4D97-AF65-F5344CB8AC3E}">
        <p14:creationId xmlns:p14="http://schemas.microsoft.com/office/powerpoint/2010/main" val="3764311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21680" y="1347075"/>
            <a:ext cx="4552658" cy="4407654"/>
          </a:xfrm>
          <a:prstGeom prst="rect">
            <a:avLst/>
          </a:prstGeom>
        </p:spPr>
      </p:pic>
      <p:sp>
        <p:nvSpPr>
          <p:cNvPr id="5" name="Text Placeholder 4"/>
          <p:cNvSpPr>
            <a:spLocks noGrp="1"/>
          </p:cNvSpPr>
          <p:nvPr>
            <p:ph type="body" idx="1"/>
          </p:nvPr>
        </p:nvSpPr>
        <p:spPr>
          <a:xfrm>
            <a:off x="5057776" y="1347076"/>
            <a:ext cx="4086224" cy="529350"/>
          </a:xfrm>
        </p:spPr>
        <p:txBody>
          <a:bodyPr/>
          <a:lstStyle/>
          <a:p>
            <a:r>
              <a:rPr lang="en-US" sz="2000" dirty="0" smtClean="0">
                <a:latin typeface="Calibri" panose="020F0502020204030204" pitchFamily="34" charset="0"/>
              </a:rPr>
              <a:t>ERO Platform – Select Application</a:t>
            </a:r>
            <a:endParaRPr lang="en-US" sz="2000" dirty="0">
              <a:latin typeface="Calibri" panose="020F0502020204030204" pitchFamily="34" charset="0"/>
            </a:endParaRPr>
          </a:p>
        </p:txBody>
      </p:sp>
      <p:sp>
        <p:nvSpPr>
          <p:cNvPr id="7" name="Text Placeholder 6"/>
          <p:cNvSpPr>
            <a:spLocks noGrp="1"/>
          </p:cNvSpPr>
          <p:nvPr>
            <p:ph type="body" sz="quarter" idx="3"/>
          </p:nvPr>
        </p:nvSpPr>
        <p:spPr>
          <a:xfrm>
            <a:off x="-933061" y="1457835"/>
            <a:ext cx="5389033" cy="639762"/>
          </a:xfrm>
        </p:spPr>
        <p:txBody>
          <a:bodyPr>
            <a:normAutofit fontScale="77500" lnSpcReduction="20000"/>
          </a:bodyPr>
          <a:lstStyle/>
          <a:p>
            <a:pPr algn="ctr"/>
            <a:endParaRPr lang="en-US" dirty="0" smtClean="0"/>
          </a:p>
          <a:p>
            <a:pPr algn="ctr"/>
            <a:r>
              <a:rPr lang="en-US" dirty="0" smtClean="0"/>
              <a:t> </a:t>
            </a:r>
          </a:p>
        </p:txBody>
      </p:sp>
      <p:sp>
        <p:nvSpPr>
          <p:cNvPr id="2" name="Title 1"/>
          <p:cNvSpPr>
            <a:spLocks noGrp="1"/>
          </p:cNvSpPr>
          <p:nvPr>
            <p:ph type="title"/>
          </p:nvPr>
        </p:nvSpPr>
        <p:spPr/>
        <p:txBody>
          <a:bodyPr/>
          <a:lstStyle/>
          <a:p>
            <a:r>
              <a:rPr lang="en-US" dirty="0" smtClean="0"/>
              <a:t>Request Permissions</a:t>
            </a:r>
            <a:endParaRPr lang="en-US" dirty="0"/>
          </a:p>
        </p:txBody>
      </p:sp>
      <p:sp>
        <p:nvSpPr>
          <p:cNvPr id="12" name="Content Placeholder 11"/>
          <p:cNvSpPr>
            <a:spLocks noGrp="1"/>
          </p:cNvSpPr>
          <p:nvPr>
            <p:ph sz="half" idx="11"/>
          </p:nvPr>
        </p:nvSpPr>
        <p:spPr>
          <a:xfrm>
            <a:off x="5057776" y="1879152"/>
            <a:ext cx="3857626" cy="4273997"/>
          </a:xfrm>
        </p:spPr>
        <p:txBody>
          <a:bodyPr/>
          <a:lstStyle/>
          <a:p>
            <a:pPr marL="0" indent="0">
              <a:buNone/>
            </a:pPr>
            <a:r>
              <a:rPr lang="en-US" sz="1800" dirty="0"/>
              <a:t>Voter Request for Permissions:</a:t>
            </a:r>
          </a:p>
          <a:p>
            <a:pPr marL="228600" indent="-228600">
              <a:buFont typeface="+mj-lt"/>
              <a:buAutoNum type="arabicPeriod"/>
            </a:pPr>
            <a:r>
              <a:rPr lang="en-US" sz="1800" dirty="0"/>
              <a:t>Select Your Segment</a:t>
            </a:r>
          </a:p>
          <a:p>
            <a:pPr marL="228600" indent="-228600">
              <a:buFont typeface="+mj-lt"/>
              <a:buAutoNum type="arabicPeriod"/>
            </a:pPr>
            <a:r>
              <a:rPr lang="en-US" sz="1800" dirty="0"/>
              <a:t>Select Your Entity (Parent/Affiliate Listing)</a:t>
            </a:r>
          </a:p>
          <a:p>
            <a:pPr marL="228600" indent="-228600">
              <a:buFont typeface="+mj-lt"/>
              <a:buAutoNum type="arabicPeriod"/>
            </a:pPr>
            <a:r>
              <a:rPr lang="en-US" sz="1800" dirty="0"/>
              <a:t>Request permission</a:t>
            </a:r>
          </a:p>
          <a:p>
            <a:pPr marL="800100" lvl="2" indent="0">
              <a:buNone/>
            </a:pPr>
            <a:endParaRPr lang="en-US" sz="1000" dirty="0">
              <a:solidFill>
                <a:srgbClr val="FF0000"/>
              </a:solidFill>
            </a:endParaRPr>
          </a:p>
          <a:p>
            <a:pPr marL="800100" lvl="2" indent="0">
              <a:buNone/>
            </a:pPr>
            <a:r>
              <a:rPr lang="en-US" sz="1600" dirty="0" smtClean="0">
                <a:solidFill>
                  <a:srgbClr val="FF0000"/>
                </a:solidFill>
              </a:rPr>
              <a:t>If </a:t>
            </a:r>
            <a:r>
              <a:rPr lang="en-US" sz="1600" dirty="0">
                <a:solidFill>
                  <a:srgbClr val="FF0000"/>
                </a:solidFill>
              </a:rPr>
              <a:t>you can’t find your </a:t>
            </a:r>
            <a:r>
              <a:rPr lang="en-US" sz="1600" dirty="0" smtClean="0">
                <a:solidFill>
                  <a:srgbClr val="FF0000"/>
                </a:solidFill>
              </a:rPr>
              <a:t>Entity </a:t>
            </a:r>
            <a:r>
              <a:rPr lang="en-US" sz="1600" dirty="0">
                <a:solidFill>
                  <a:srgbClr val="FF0000"/>
                </a:solidFill>
              </a:rPr>
              <a:t>name in the Entity listing, select the </a:t>
            </a:r>
            <a:r>
              <a:rPr lang="en-US" sz="1600" b="1" dirty="0">
                <a:solidFill>
                  <a:srgbClr val="FF0000"/>
                </a:solidFill>
              </a:rPr>
              <a:t>Click here</a:t>
            </a:r>
            <a:r>
              <a:rPr lang="en-US" sz="1600" dirty="0">
                <a:solidFill>
                  <a:srgbClr val="FF0000"/>
                </a:solidFill>
              </a:rPr>
              <a:t> link to send an email request to the Standards </a:t>
            </a:r>
            <a:r>
              <a:rPr lang="en-US" sz="1600" dirty="0" smtClean="0">
                <a:solidFill>
                  <a:srgbClr val="FF0000"/>
                </a:solidFill>
              </a:rPr>
              <a:t>administrator </a:t>
            </a:r>
            <a:r>
              <a:rPr lang="en-US" sz="1600" dirty="0">
                <a:solidFill>
                  <a:srgbClr val="FF0000"/>
                </a:solidFill>
              </a:rPr>
              <a:t>to request to have your Entity name added. </a:t>
            </a:r>
          </a:p>
          <a:p>
            <a:pPr marL="0" indent="0">
              <a:buNone/>
            </a:pPr>
            <a:r>
              <a:rPr lang="en-US" sz="1800" dirty="0" smtClean="0"/>
              <a:t>Proxy </a:t>
            </a:r>
            <a:r>
              <a:rPr lang="en-US" sz="1800" dirty="0"/>
              <a:t>Request for Permissions:</a:t>
            </a:r>
          </a:p>
          <a:p>
            <a:pPr marL="228600" indent="-228600"/>
            <a:r>
              <a:rPr lang="en-US" sz="1800" dirty="0"/>
              <a:t>Request </a:t>
            </a:r>
            <a:r>
              <a:rPr lang="en-US" sz="1800" dirty="0" smtClean="0"/>
              <a:t>permission</a:t>
            </a:r>
          </a:p>
          <a:p>
            <a:pPr marL="228600" indent="-228600"/>
            <a:endParaRPr lang="en-US" sz="1800" dirty="0"/>
          </a:p>
          <a:p>
            <a:pPr marL="0" indent="0">
              <a:buNone/>
            </a:pPr>
            <a:endParaRPr lang="en-US" sz="2000" dirty="0"/>
          </a:p>
          <a:p>
            <a:pPr marL="0" indent="0">
              <a:buNone/>
            </a:pPr>
            <a:endParaRPr lang="en-US" sz="2000" dirty="0"/>
          </a:p>
        </p:txBody>
      </p:sp>
      <p:sp>
        <p:nvSpPr>
          <p:cNvPr id="9" name="Rectangle 8"/>
          <p:cNvSpPr/>
          <p:nvPr/>
        </p:nvSpPr>
        <p:spPr bwMode="auto">
          <a:xfrm>
            <a:off x="421680" y="3632799"/>
            <a:ext cx="1948164" cy="1406106"/>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
        <p:nvSpPr>
          <p:cNvPr id="11" name="Rectangle 10"/>
          <p:cNvSpPr/>
          <p:nvPr/>
        </p:nvSpPr>
        <p:spPr bwMode="auto">
          <a:xfrm>
            <a:off x="421680" y="5113182"/>
            <a:ext cx="2399613" cy="232913"/>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pic>
        <p:nvPicPr>
          <p:cNvPr id="3" name="Picture 2"/>
          <p:cNvPicPr>
            <a:picLocks noChangeAspect="1"/>
          </p:cNvPicPr>
          <p:nvPr/>
        </p:nvPicPr>
        <p:blipFill>
          <a:blip r:embed="rId4"/>
          <a:stretch>
            <a:fillRect/>
          </a:stretch>
        </p:blipFill>
        <p:spPr>
          <a:xfrm>
            <a:off x="5118144" y="3642760"/>
            <a:ext cx="539571" cy="526724"/>
          </a:xfrm>
          <a:prstGeom prst="rect">
            <a:avLst/>
          </a:prstGeom>
        </p:spPr>
      </p:pic>
    </p:spTree>
    <p:extLst>
      <p:ext uri="{BB962C8B-B14F-4D97-AF65-F5344CB8AC3E}">
        <p14:creationId xmlns:p14="http://schemas.microsoft.com/office/powerpoint/2010/main" val="1885562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adiness"/>
          <p:cNvPicPr>
            <a:picLocks noChangeAspect="1" noChangeArrowheads="1"/>
          </p:cNvPicPr>
          <p:nvPr/>
        </p:nvPicPr>
        <p:blipFill>
          <a:blip r:embed="rId3" cstate="email"/>
          <a:srcRect/>
          <a:stretch>
            <a:fillRect/>
          </a:stretch>
        </p:blipFill>
        <p:spPr bwMode="auto">
          <a:xfrm>
            <a:off x="-927100" y="1609725"/>
            <a:ext cx="6794500" cy="4527550"/>
          </a:xfrm>
          <a:prstGeom prst="rect">
            <a:avLst/>
          </a:prstGeom>
          <a:noFill/>
          <a:ln w="9525">
            <a:noFill/>
            <a:miter lim="800000"/>
            <a:headEnd/>
            <a:tailEnd/>
          </a:ln>
        </p:spPr>
      </p:pic>
      <p:sp>
        <p:nvSpPr>
          <p:cNvPr id="17411" name="Rectangle 4"/>
          <p:cNvSpPr>
            <a:spLocks noChangeArrowheads="1"/>
          </p:cNvSpPr>
          <p:nvPr/>
        </p:nvSpPr>
        <p:spPr bwMode="auto">
          <a:xfrm>
            <a:off x="0" y="2798956"/>
            <a:ext cx="9144000" cy="1646044"/>
          </a:xfrm>
          <a:prstGeom prst="rect">
            <a:avLst/>
          </a:prstGeom>
          <a:gradFill rotWithShape="1">
            <a:gsLst>
              <a:gs pos="0">
                <a:srgbClr val="5D85A9"/>
              </a:gs>
              <a:gs pos="100000">
                <a:srgbClr val="5D85A9">
                  <a:alpha val="20000"/>
                </a:srgbClr>
              </a:gs>
            </a:gsLst>
            <a:lin ang="0" scaled="1"/>
          </a:gradFill>
          <a:ln w="9525">
            <a:noFill/>
            <a:miter lim="800000"/>
            <a:headEnd/>
            <a:tailEnd/>
          </a:ln>
        </p:spPr>
        <p:txBody>
          <a:bodyPr wrap="none" anchor="ctr"/>
          <a:lstStyle/>
          <a:p>
            <a:endParaRPr lang="en-US" baseline="-25000" dirty="0"/>
          </a:p>
        </p:txBody>
      </p:sp>
      <p:sp>
        <p:nvSpPr>
          <p:cNvPr id="17413" name="Text Box 5"/>
          <p:cNvSpPr txBox="1">
            <a:spLocks noChangeArrowheads="1"/>
          </p:cNvSpPr>
          <p:nvPr/>
        </p:nvSpPr>
        <p:spPr bwMode="auto">
          <a:xfrm>
            <a:off x="0" y="2834582"/>
            <a:ext cx="9144000" cy="1323439"/>
          </a:xfrm>
          <a:prstGeom prst="rect">
            <a:avLst/>
          </a:prstGeom>
          <a:noFill/>
          <a:ln w="9525">
            <a:noFill/>
            <a:miter lim="800000"/>
            <a:headEnd/>
            <a:tailEnd/>
          </a:ln>
        </p:spPr>
        <p:txBody>
          <a:bodyPr wrap="square">
            <a:spAutoFit/>
          </a:bodyPr>
          <a:lstStyle/>
          <a:p>
            <a:pPr algn="ctr">
              <a:spcBef>
                <a:spcPct val="50000"/>
              </a:spcBef>
              <a:defRPr/>
            </a:pPr>
            <a:r>
              <a:rPr lang="en-US" sz="3200" b="1" dirty="0">
                <a:ln>
                  <a:solidFill>
                    <a:schemeClr val="bg2">
                      <a:alpha val="52000"/>
                    </a:schemeClr>
                  </a:solidFill>
                </a:ln>
                <a:solidFill>
                  <a:srgbClr val="000000"/>
                </a:solidFill>
                <a:latin typeface="Tahoma" pitchFamily="34" charset="0"/>
              </a:rPr>
              <a:t>Register/Request Additional </a:t>
            </a:r>
            <a:r>
              <a:rPr lang="en-US" sz="3200" b="1" dirty="0" smtClean="0">
                <a:ln>
                  <a:solidFill>
                    <a:schemeClr val="bg2">
                      <a:alpha val="52000"/>
                    </a:schemeClr>
                  </a:solidFill>
                </a:ln>
                <a:solidFill>
                  <a:srgbClr val="000000"/>
                </a:solidFill>
                <a:latin typeface="Tahoma" pitchFamily="34" charset="0"/>
              </a:rPr>
              <a:t>Permissions</a:t>
            </a:r>
          </a:p>
          <a:p>
            <a:pPr algn="ctr">
              <a:spcBef>
                <a:spcPct val="50000"/>
              </a:spcBef>
              <a:defRPr/>
            </a:pPr>
            <a:r>
              <a:rPr lang="en-US" sz="3200" b="1" dirty="0" smtClean="0">
                <a:ln>
                  <a:solidFill>
                    <a:schemeClr val="bg2">
                      <a:alpha val="52000"/>
                    </a:schemeClr>
                  </a:solidFill>
                </a:ln>
                <a:solidFill>
                  <a:srgbClr val="000000"/>
                </a:solidFill>
                <a:latin typeface="Tahoma" pitchFamily="34" charset="0"/>
              </a:rPr>
              <a:t>Voter and Proxy</a:t>
            </a:r>
            <a:endParaRPr lang="en-US" sz="1200" b="1" dirty="0">
              <a:ln>
                <a:solidFill>
                  <a:schemeClr val="bg2">
                    <a:alpha val="52000"/>
                  </a:schemeClr>
                </a:solidFill>
              </a:ln>
              <a:solidFill>
                <a:srgbClr val="000000"/>
              </a:solidFill>
              <a:latin typeface="Verdana" pitchFamily="34" charset="0"/>
            </a:endParaRPr>
          </a:p>
        </p:txBody>
      </p:sp>
    </p:spTree>
    <p:extLst>
      <p:ext uri="{BB962C8B-B14F-4D97-AF65-F5344CB8AC3E}">
        <p14:creationId xmlns:p14="http://schemas.microsoft.com/office/powerpoint/2010/main" val="406462742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46753" y="1329044"/>
            <a:ext cx="4413591" cy="3631148"/>
          </a:xfrm>
          <a:prstGeom prst="rect">
            <a:avLst/>
          </a:prstGeom>
        </p:spPr>
      </p:pic>
      <p:sp>
        <p:nvSpPr>
          <p:cNvPr id="5" name="Text Placeholder 4"/>
          <p:cNvSpPr>
            <a:spLocks noGrp="1"/>
          </p:cNvSpPr>
          <p:nvPr>
            <p:ph type="body" idx="1"/>
          </p:nvPr>
        </p:nvSpPr>
        <p:spPr>
          <a:xfrm>
            <a:off x="4898138" y="1137954"/>
            <a:ext cx="3971426" cy="639762"/>
          </a:xfrm>
        </p:spPr>
        <p:txBody>
          <a:bodyPr/>
          <a:lstStyle/>
          <a:p>
            <a:r>
              <a:rPr lang="en-US" dirty="0" smtClean="0">
                <a:latin typeface="Calibri" panose="020F0502020204030204" pitchFamily="34" charset="0"/>
              </a:rPr>
              <a:t>Vetting Request Pending</a:t>
            </a:r>
            <a:endParaRPr lang="en-US" dirty="0">
              <a:latin typeface="Calibri" panose="020F0502020204030204" pitchFamily="34" charset="0"/>
            </a:endParaRPr>
          </a:p>
        </p:txBody>
      </p:sp>
      <p:sp>
        <p:nvSpPr>
          <p:cNvPr id="7" name="Text Placeholder 6"/>
          <p:cNvSpPr>
            <a:spLocks noGrp="1"/>
          </p:cNvSpPr>
          <p:nvPr>
            <p:ph type="body" sz="quarter" idx="3"/>
          </p:nvPr>
        </p:nvSpPr>
        <p:spPr>
          <a:xfrm>
            <a:off x="-933061" y="1457835"/>
            <a:ext cx="5389033" cy="639762"/>
          </a:xfrm>
        </p:spPr>
        <p:txBody>
          <a:bodyPr>
            <a:normAutofit fontScale="77500" lnSpcReduction="20000"/>
          </a:bodyPr>
          <a:lstStyle/>
          <a:p>
            <a:pPr algn="ctr"/>
            <a:endParaRPr lang="en-US" dirty="0" smtClean="0"/>
          </a:p>
          <a:p>
            <a:pPr algn="ctr"/>
            <a:r>
              <a:rPr lang="en-US" dirty="0" smtClean="0"/>
              <a:t> </a:t>
            </a:r>
          </a:p>
        </p:txBody>
      </p:sp>
      <p:sp>
        <p:nvSpPr>
          <p:cNvPr id="2" name="Title 1"/>
          <p:cNvSpPr>
            <a:spLocks noGrp="1"/>
          </p:cNvSpPr>
          <p:nvPr>
            <p:ph type="title"/>
          </p:nvPr>
        </p:nvSpPr>
        <p:spPr/>
        <p:txBody>
          <a:bodyPr/>
          <a:lstStyle/>
          <a:p>
            <a:r>
              <a:rPr lang="en-US" dirty="0" smtClean="0"/>
              <a:t>Request Permissions</a:t>
            </a:r>
            <a:endParaRPr lang="en-US" dirty="0"/>
          </a:p>
        </p:txBody>
      </p:sp>
      <p:sp>
        <p:nvSpPr>
          <p:cNvPr id="12" name="Content Placeholder 11"/>
          <p:cNvSpPr>
            <a:spLocks noGrp="1"/>
          </p:cNvSpPr>
          <p:nvPr>
            <p:ph sz="half" idx="11"/>
          </p:nvPr>
        </p:nvSpPr>
        <p:spPr>
          <a:xfrm>
            <a:off x="4974337" y="1895367"/>
            <a:ext cx="3895226" cy="4038600"/>
          </a:xfrm>
        </p:spPr>
        <p:txBody>
          <a:bodyPr/>
          <a:lstStyle/>
          <a:p>
            <a:pPr marL="0" indent="0">
              <a:buNone/>
            </a:pPr>
            <a:r>
              <a:rPr lang="en-US" sz="2000" dirty="0"/>
              <a:t>Voter and Proxy requests requires further vetting by NERC Standards </a:t>
            </a:r>
            <a:r>
              <a:rPr lang="en-US" sz="2000" dirty="0" smtClean="0"/>
              <a:t>staff</a:t>
            </a:r>
            <a:r>
              <a:rPr lang="en-US" sz="2000" dirty="0"/>
              <a:t>. </a:t>
            </a:r>
          </a:p>
          <a:p>
            <a:pPr marL="0" indent="0">
              <a:buNone/>
            </a:pPr>
            <a:r>
              <a:rPr lang="en-US" sz="2000" dirty="0"/>
              <a:t> </a:t>
            </a:r>
          </a:p>
          <a:p>
            <a:pPr marL="800100" lvl="2" indent="0">
              <a:buNone/>
            </a:pPr>
            <a:r>
              <a:rPr lang="en-US" sz="1600" dirty="0" smtClean="0">
                <a:solidFill>
                  <a:srgbClr val="FF0000"/>
                </a:solidFill>
              </a:rPr>
              <a:t>Within </a:t>
            </a:r>
            <a:r>
              <a:rPr lang="en-US" sz="1600" dirty="0">
                <a:solidFill>
                  <a:srgbClr val="FF0000"/>
                </a:solidFill>
              </a:rPr>
              <a:t>three business days, you will receive notification approving or denying your request to join the Registered Ballot Body. </a:t>
            </a:r>
            <a:endParaRPr lang="en-US" sz="1600" dirty="0" smtClean="0">
              <a:solidFill>
                <a:srgbClr val="FF0000"/>
              </a:solidFill>
            </a:endParaRPr>
          </a:p>
          <a:p>
            <a:pPr marL="800100" lvl="2" indent="0">
              <a:buNone/>
            </a:pPr>
            <a:r>
              <a:rPr lang="en-US" sz="1600" dirty="0" smtClean="0">
                <a:solidFill>
                  <a:srgbClr val="FF0000"/>
                </a:solidFill>
              </a:rPr>
              <a:t>During the initial heavy volume of registrations, it may take up to six business days to receive notification. </a:t>
            </a:r>
            <a:endParaRPr lang="en-US" sz="1600" dirty="0">
              <a:solidFill>
                <a:srgbClr val="FF0000"/>
              </a:solidFill>
            </a:endParaRPr>
          </a:p>
        </p:txBody>
      </p:sp>
      <p:sp>
        <p:nvSpPr>
          <p:cNvPr id="9" name="Rectangle 8"/>
          <p:cNvSpPr/>
          <p:nvPr/>
        </p:nvSpPr>
        <p:spPr bwMode="auto">
          <a:xfrm>
            <a:off x="346752" y="2112514"/>
            <a:ext cx="3440533" cy="629699"/>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pic>
        <p:nvPicPr>
          <p:cNvPr id="13" name="Picture 12"/>
          <p:cNvPicPr>
            <a:picLocks noChangeAspect="1"/>
          </p:cNvPicPr>
          <p:nvPr/>
        </p:nvPicPr>
        <p:blipFill>
          <a:blip r:embed="rId4"/>
          <a:stretch>
            <a:fillRect/>
          </a:stretch>
        </p:blipFill>
        <p:spPr>
          <a:xfrm>
            <a:off x="5100933" y="3144618"/>
            <a:ext cx="587205" cy="561353"/>
          </a:xfrm>
          <a:prstGeom prst="rect">
            <a:avLst/>
          </a:prstGeom>
        </p:spPr>
      </p:pic>
    </p:spTree>
    <p:extLst>
      <p:ext uri="{BB962C8B-B14F-4D97-AF65-F5344CB8AC3E}">
        <p14:creationId xmlns:p14="http://schemas.microsoft.com/office/powerpoint/2010/main" val="3499901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adiness"/>
          <p:cNvPicPr>
            <a:picLocks noChangeAspect="1" noChangeArrowheads="1"/>
          </p:cNvPicPr>
          <p:nvPr/>
        </p:nvPicPr>
        <p:blipFill>
          <a:blip r:embed="rId3" cstate="email"/>
          <a:srcRect/>
          <a:stretch>
            <a:fillRect/>
          </a:stretch>
        </p:blipFill>
        <p:spPr bwMode="auto">
          <a:xfrm>
            <a:off x="-927100" y="1609725"/>
            <a:ext cx="6794500" cy="4527550"/>
          </a:xfrm>
          <a:prstGeom prst="rect">
            <a:avLst/>
          </a:prstGeom>
          <a:noFill/>
          <a:ln w="9525">
            <a:noFill/>
            <a:miter lim="800000"/>
            <a:headEnd/>
            <a:tailEnd/>
          </a:ln>
        </p:spPr>
      </p:pic>
      <p:sp>
        <p:nvSpPr>
          <p:cNvPr id="17411" name="Rectangle 4"/>
          <p:cNvSpPr>
            <a:spLocks noChangeArrowheads="1"/>
          </p:cNvSpPr>
          <p:nvPr/>
        </p:nvSpPr>
        <p:spPr bwMode="auto">
          <a:xfrm>
            <a:off x="0" y="3276600"/>
            <a:ext cx="9144000" cy="1168400"/>
          </a:xfrm>
          <a:prstGeom prst="rect">
            <a:avLst/>
          </a:prstGeom>
          <a:gradFill rotWithShape="1">
            <a:gsLst>
              <a:gs pos="0">
                <a:srgbClr val="5D85A9"/>
              </a:gs>
              <a:gs pos="100000">
                <a:srgbClr val="5D85A9">
                  <a:alpha val="20000"/>
                </a:srgbClr>
              </a:gs>
            </a:gsLst>
            <a:lin ang="0" scaled="1"/>
          </a:gradFill>
          <a:ln w="9525">
            <a:noFill/>
            <a:miter lim="800000"/>
            <a:headEnd/>
            <a:tailEnd/>
          </a:ln>
        </p:spPr>
        <p:txBody>
          <a:bodyPr wrap="none" anchor="ctr"/>
          <a:lstStyle/>
          <a:p>
            <a:endParaRPr lang="en-US" baseline="-25000" dirty="0"/>
          </a:p>
        </p:txBody>
      </p:sp>
      <p:sp>
        <p:nvSpPr>
          <p:cNvPr id="17413" name="Text Box 5"/>
          <p:cNvSpPr txBox="1">
            <a:spLocks noChangeArrowheads="1"/>
          </p:cNvSpPr>
          <p:nvPr/>
        </p:nvSpPr>
        <p:spPr bwMode="auto">
          <a:xfrm>
            <a:off x="438150" y="3492502"/>
            <a:ext cx="8705850" cy="646331"/>
          </a:xfrm>
          <a:prstGeom prst="rect">
            <a:avLst/>
          </a:prstGeom>
          <a:noFill/>
          <a:ln w="9525">
            <a:noFill/>
            <a:miter lim="800000"/>
            <a:headEnd/>
            <a:tailEnd/>
          </a:ln>
        </p:spPr>
        <p:txBody>
          <a:bodyPr>
            <a:spAutoFit/>
          </a:bodyPr>
          <a:lstStyle/>
          <a:p>
            <a:pPr algn="ctr">
              <a:spcBef>
                <a:spcPct val="50000"/>
              </a:spcBef>
              <a:defRPr/>
            </a:pPr>
            <a:r>
              <a:rPr lang="en-US" sz="3600" b="1" dirty="0" smtClean="0">
                <a:ln>
                  <a:solidFill>
                    <a:schemeClr val="bg2">
                      <a:alpha val="52000"/>
                    </a:schemeClr>
                  </a:solidFill>
                </a:ln>
                <a:solidFill>
                  <a:srgbClr val="000000"/>
                </a:solidFill>
                <a:latin typeface="Tahoma" pitchFamily="34" charset="0"/>
              </a:rPr>
              <a:t>ERO Platform Validation</a:t>
            </a:r>
            <a:endParaRPr lang="en-US" sz="1400" b="1" dirty="0">
              <a:ln>
                <a:solidFill>
                  <a:schemeClr val="bg2">
                    <a:alpha val="52000"/>
                  </a:schemeClr>
                </a:solidFill>
              </a:ln>
              <a:solidFill>
                <a:srgbClr val="000000"/>
              </a:solidFill>
              <a:latin typeface="Verdana" pitchFamily="34" charset="0"/>
            </a:endParaRPr>
          </a:p>
        </p:txBody>
      </p:sp>
    </p:spTree>
    <p:extLst>
      <p:ext uri="{BB962C8B-B14F-4D97-AF65-F5344CB8AC3E}">
        <p14:creationId xmlns:p14="http://schemas.microsoft.com/office/powerpoint/2010/main" val="97546265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pPr marL="0" indent="0">
              <a:buNone/>
            </a:pPr>
            <a:r>
              <a:rPr lang="en-US" dirty="0" smtClean="0"/>
              <a:t>Scenarios that require the validation </a:t>
            </a:r>
            <a:r>
              <a:rPr lang="en-US" dirty="0" smtClean="0"/>
              <a:t>process:</a:t>
            </a:r>
            <a:endParaRPr lang="en-US" dirty="0" smtClean="0"/>
          </a:p>
          <a:p>
            <a:r>
              <a:rPr lang="en-US" dirty="0" smtClean="0"/>
              <a:t>Initial validation  </a:t>
            </a:r>
          </a:p>
          <a:p>
            <a:r>
              <a:rPr lang="en-US" dirty="0" smtClean="0"/>
              <a:t>Subsequent validations when users log in</a:t>
            </a:r>
          </a:p>
          <a:p>
            <a:pPr lvl="1"/>
            <a:r>
              <a:rPr lang="en-US" dirty="0" smtClean="0"/>
              <a:t>User changes their user name</a:t>
            </a:r>
          </a:p>
          <a:p>
            <a:pPr marL="342900" lvl="1" indent="-342900">
              <a:buClr>
                <a:srgbClr val="19396E"/>
              </a:buClr>
              <a:buFontTx/>
              <a:buChar char="•"/>
            </a:pPr>
            <a:r>
              <a:rPr lang="en-US" sz="2400" dirty="0" smtClean="0">
                <a:cs typeface="+mn-cs"/>
              </a:rPr>
              <a:t>Every 180 days</a:t>
            </a:r>
          </a:p>
          <a:p>
            <a:pPr marL="742950" lvl="2" indent="-342900">
              <a:buFontTx/>
              <a:buChar char="•"/>
            </a:pPr>
            <a:r>
              <a:rPr lang="en-US" sz="2200" dirty="0" smtClean="0">
                <a:cs typeface="+mn-cs"/>
              </a:rPr>
              <a:t>Validation will be required via a password change</a:t>
            </a:r>
          </a:p>
          <a:p>
            <a:pPr marL="742950" lvl="2" indent="-342900">
              <a:buFontTx/>
              <a:buChar char="•"/>
            </a:pPr>
            <a:r>
              <a:rPr lang="en-US" sz="2200" dirty="0" smtClean="0">
                <a:cs typeface="+mn-cs"/>
              </a:rPr>
              <a:t>Use the </a:t>
            </a:r>
            <a:r>
              <a:rPr lang="en-US" sz="2200" b="1" dirty="0" smtClean="0">
                <a:cs typeface="+mn-cs"/>
              </a:rPr>
              <a:t>Reset Password </a:t>
            </a:r>
            <a:r>
              <a:rPr lang="en-US" sz="2200" dirty="0" smtClean="0">
                <a:cs typeface="+mn-cs"/>
              </a:rPr>
              <a:t>feature </a:t>
            </a:r>
          </a:p>
        </p:txBody>
      </p:sp>
      <p:sp>
        <p:nvSpPr>
          <p:cNvPr id="3" name="Title 2"/>
          <p:cNvSpPr>
            <a:spLocks noGrp="1"/>
          </p:cNvSpPr>
          <p:nvPr>
            <p:ph type="title"/>
          </p:nvPr>
        </p:nvSpPr>
        <p:spPr/>
        <p:txBody>
          <a:bodyPr/>
          <a:lstStyle/>
          <a:p>
            <a:r>
              <a:rPr lang="en-US" dirty="0" smtClean="0"/>
              <a:t>Validation Process</a:t>
            </a:r>
            <a:endParaRPr lang="en-US" dirty="0"/>
          </a:p>
        </p:txBody>
      </p:sp>
    </p:spTree>
    <p:extLst>
      <p:ext uri="{BB962C8B-B14F-4D97-AF65-F5344CB8AC3E}">
        <p14:creationId xmlns:p14="http://schemas.microsoft.com/office/powerpoint/2010/main" val="3735829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pPr marL="0" indent="0">
              <a:buNone/>
            </a:pPr>
            <a:r>
              <a:rPr lang="en-US" dirty="0" smtClean="0"/>
              <a:t>Validation emails </a:t>
            </a:r>
            <a:r>
              <a:rPr lang="en-US" dirty="0" smtClean="0"/>
              <a:t>come from </a:t>
            </a:r>
            <a:r>
              <a:rPr lang="en-US" dirty="0" smtClean="0">
                <a:hlinkClick r:id="rId2"/>
              </a:rPr>
              <a:t>DoNotReply@nerc.net</a:t>
            </a:r>
            <a:r>
              <a:rPr lang="en-US" dirty="0" smtClean="0"/>
              <a:t> – Please validate your NERC ERO Account Information</a:t>
            </a:r>
          </a:p>
          <a:p>
            <a:r>
              <a:rPr lang="en-US" dirty="0" smtClean="0"/>
              <a:t>You should receive the validation email within a couple of minutes</a:t>
            </a:r>
          </a:p>
          <a:p>
            <a:r>
              <a:rPr lang="en-US" dirty="0" smtClean="0"/>
              <a:t>If you did not receive the validation email, check ‘spam’ or ‘junk’ folders</a:t>
            </a:r>
          </a:p>
          <a:p>
            <a:r>
              <a:rPr lang="en-US" dirty="0" smtClean="0"/>
              <a:t>If validation email is not in ‘spam’ or ‘junk’ folders  - check with your IT department to verify if the email is blocked</a:t>
            </a:r>
          </a:p>
          <a:p>
            <a:r>
              <a:rPr lang="en-US" dirty="0" smtClean="0"/>
              <a:t>If your IT department did not block the validation email contact </a:t>
            </a:r>
            <a:r>
              <a:rPr lang="en-US" dirty="0" smtClean="0">
                <a:hlinkClick r:id="rId3"/>
              </a:rPr>
              <a:t>ballotadmin@nerc.net</a:t>
            </a:r>
            <a:endParaRPr lang="en-US" dirty="0" smtClean="0"/>
          </a:p>
          <a:p>
            <a:endParaRPr lang="en-US" dirty="0"/>
          </a:p>
        </p:txBody>
      </p:sp>
      <p:sp>
        <p:nvSpPr>
          <p:cNvPr id="3" name="Title 2"/>
          <p:cNvSpPr>
            <a:spLocks noGrp="1"/>
          </p:cNvSpPr>
          <p:nvPr>
            <p:ph type="title"/>
          </p:nvPr>
        </p:nvSpPr>
        <p:spPr/>
        <p:txBody>
          <a:bodyPr/>
          <a:lstStyle/>
          <a:p>
            <a:r>
              <a:rPr lang="en-US" dirty="0" smtClean="0"/>
              <a:t>Validation Emails </a:t>
            </a:r>
            <a:endParaRPr lang="en-US" dirty="0"/>
          </a:p>
        </p:txBody>
      </p:sp>
    </p:spTree>
    <p:extLst>
      <p:ext uri="{BB962C8B-B14F-4D97-AF65-F5344CB8AC3E}">
        <p14:creationId xmlns:p14="http://schemas.microsoft.com/office/powerpoint/2010/main" val="4259838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pPr marL="228600" indent="-228600"/>
            <a:r>
              <a:rPr lang="en-US" dirty="0" smtClean="0">
                <a:hlinkClick r:id="rId3"/>
              </a:rPr>
              <a:t>Standards </a:t>
            </a:r>
            <a:endParaRPr lang="en-US" dirty="0" smtClean="0"/>
          </a:p>
          <a:p>
            <a:pPr marL="457200" lvl="1" indent="-228600"/>
            <a:r>
              <a:rPr lang="en-US" dirty="0" smtClean="0"/>
              <a:t>Program News </a:t>
            </a:r>
          </a:p>
          <a:p>
            <a:pPr marL="685800" lvl="2"/>
            <a:r>
              <a:rPr lang="en-US" dirty="0" smtClean="0"/>
              <a:t>Weekly Standards Bulletin</a:t>
            </a:r>
          </a:p>
          <a:p>
            <a:pPr marL="228600" indent="-228600"/>
            <a:r>
              <a:rPr lang="en-US" dirty="0" smtClean="0">
                <a:hlinkClick r:id="rId4"/>
              </a:rPr>
              <a:t>Standards Processes </a:t>
            </a:r>
            <a:r>
              <a:rPr lang="en-US" dirty="0">
                <a:hlinkClick r:id="rId4"/>
              </a:rPr>
              <a:t>Manual </a:t>
            </a:r>
            <a:endParaRPr lang="en-US" dirty="0" smtClean="0"/>
          </a:p>
          <a:p>
            <a:pPr marL="228600" indent="-228600"/>
            <a:r>
              <a:rPr lang="en-US" dirty="0" smtClean="0">
                <a:hlinkClick r:id="rId5"/>
              </a:rPr>
              <a:t>Resources</a:t>
            </a:r>
            <a:r>
              <a:rPr lang="en-US" dirty="0" smtClean="0"/>
              <a:t> </a:t>
            </a:r>
            <a:endParaRPr lang="en-US" sz="1800" dirty="0" smtClean="0"/>
          </a:p>
          <a:p>
            <a:pPr marL="228600" indent="-228600"/>
            <a:r>
              <a:rPr lang="en-US" dirty="0" smtClean="0"/>
              <a:t>SBS questions/feedback - </a:t>
            </a:r>
            <a:r>
              <a:rPr lang="en-US" dirty="0">
                <a:hlinkClick r:id="rId6"/>
              </a:rPr>
              <a:t>ballotadmin@nerc.net</a:t>
            </a:r>
            <a:endParaRPr lang="en-US" dirty="0"/>
          </a:p>
          <a:p>
            <a:pPr marL="0" indent="0">
              <a:buNone/>
            </a:pPr>
            <a:endParaRPr lang="en-US" sz="1800" dirty="0"/>
          </a:p>
          <a:p>
            <a:pPr marL="228600" lvl="1" indent="0">
              <a:buNone/>
            </a:pP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Standards Information</a:t>
            </a:r>
            <a:endParaRPr lang="en-US" dirty="0"/>
          </a:p>
        </p:txBody>
      </p:sp>
    </p:spTree>
    <p:extLst>
      <p:ext uri="{BB962C8B-B14F-4D97-AF65-F5344CB8AC3E}">
        <p14:creationId xmlns:p14="http://schemas.microsoft.com/office/powerpoint/2010/main" val="3761975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r>
              <a:rPr lang="en-US" dirty="0" smtClean="0"/>
              <a:t>Container for services shared amongst the ERO Enterprise line of business applications </a:t>
            </a:r>
          </a:p>
          <a:p>
            <a:pPr lvl="1"/>
            <a:r>
              <a:rPr lang="en-US" dirty="0" smtClean="0"/>
              <a:t>BESnet </a:t>
            </a:r>
          </a:p>
          <a:p>
            <a:pPr lvl="1"/>
            <a:r>
              <a:rPr lang="en-US" dirty="0" smtClean="0"/>
              <a:t>SBS</a:t>
            </a:r>
          </a:p>
          <a:p>
            <a:r>
              <a:rPr lang="en-US" dirty="0" smtClean="0"/>
              <a:t>Authentication is the current service provided</a:t>
            </a:r>
          </a:p>
          <a:p>
            <a:pPr lvl="1"/>
            <a:r>
              <a:rPr lang="en-US" dirty="0" smtClean="0"/>
              <a:t>Validation of registrant’s account information</a:t>
            </a:r>
          </a:p>
        </p:txBody>
      </p:sp>
      <p:sp>
        <p:nvSpPr>
          <p:cNvPr id="3" name="Title 2"/>
          <p:cNvSpPr>
            <a:spLocks noGrp="1"/>
          </p:cNvSpPr>
          <p:nvPr>
            <p:ph type="title"/>
          </p:nvPr>
        </p:nvSpPr>
        <p:spPr/>
        <p:txBody>
          <a:bodyPr/>
          <a:lstStyle/>
          <a:p>
            <a:r>
              <a:rPr lang="en-US" dirty="0" smtClean="0"/>
              <a:t>What is the ERO Platform?</a:t>
            </a:r>
            <a:endParaRPr lang="en-US" dirty="0"/>
          </a:p>
        </p:txBody>
      </p:sp>
    </p:spTree>
    <p:extLst>
      <p:ext uri="{BB962C8B-B14F-4D97-AF65-F5344CB8AC3E}">
        <p14:creationId xmlns:p14="http://schemas.microsoft.com/office/powerpoint/2010/main" val="1076112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202937" y="1285874"/>
            <a:ext cx="3941063" cy="331698"/>
          </a:xfrm>
        </p:spPr>
        <p:txBody>
          <a:bodyPr/>
          <a:lstStyle/>
          <a:p>
            <a:r>
              <a:rPr lang="en-US" sz="2200" dirty="0" smtClean="0">
                <a:latin typeface="Calibri" panose="020F0502020204030204" pitchFamily="34" charset="0"/>
              </a:rPr>
              <a:t>Roles and Permissions</a:t>
            </a:r>
            <a:endParaRPr lang="en-US" sz="2200" dirty="0">
              <a:latin typeface="Calibri" panose="020F0502020204030204" pitchFamily="34" charset="0"/>
            </a:endParaRPr>
          </a:p>
        </p:txBody>
      </p:sp>
      <p:sp>
        <p:nvSpPr>
          <p:cNvPr id="2" name="Title 1"/>
          <p:cNvSpPr>
            <a:spLocks noGrp="1"/>
          </p:cNvSpPr>
          <p:nvPr>
            <p:ph type="title"/>
          </p:nvPr>
        </p:nvSpPr>
        <p:spPr>
          <a:xfrm>
            <a:off x="2665562" y="152400"/>
            <a:ext cx="6249839" cy="655638"/>
          </a:xfrm>
        </p:spPr>
        <p:txBody>
          <a:bodyPr/>
          <a:lstStyle/>
          <a:p>
            <a:r>
              <a:rPr lang="en-US" dirty="0" smtClean="0"/>
              <a:t>Who Needs an ERO Platform Account?</a:t>
            </a:r>
            <a:endParaRPr lang="en-US" dirty="0"/>
          </a:p>
        </p:txBody>
      </p:sp>
      <p:sp>
        <p:nvSpPr>
          <p:cNvPr id="12" name="Content Placeholder 11"/>
          <p:cNvSpPr>
            <a:spLocks noGrp="1"/>
          </p:cNvSpPr>
          <p:nvPr>
            <p:ph sz="half" idx="11"/>
          </p:nvPr>
        </p:nvSpPr>
        <p:spPr>
          <a:xfrm>
            <a:off x="5202937" y="1617572"/>
            <a:ext cx="3712464" cy="4649877"/>
          </a:xfrm>
        </p:spPr>
        <p:txBody>
          <a:bodyPr/>
          <a:lstStyle/>
          <a:p>
            <a:pPr marL="0" indent="0">
              <a:spcBef>
                <a:spcPts val="576"/>
              </a:spcBef>
              <a:buNone/>
            </a:pPr>
            <a:r>
              <a:rPr lang="en-US" sz="1600" dirty="0"/>
              <a:t>Certain roles require an ERO Platform account along with requesting additional permissions to perform Standards Balloting activities.</a:t>
            </a:r>
          </a:p>
          <a:p>
            <a:pPr marL="228600" indent="-228600">
              <a:spcBef>
                <a:spcPts val="576"/>
              </a:spcBef>
            </a:pPr>
            <a:r>
              <a:rPr lang="en-US" sz="1600" b="1" dirty="0"/>
              <a:t>Guest: </a:t>
            </a:r>
            <a:r>
              <a:rPr lang="en-US" sz="1600" dirty="0"/>
              <a:t>view/read only access to SBS Dashboard links</a:t>
            </a:r>
          </a:p>
          <a:p>
            <a:pPr marL="228600" indent="-228600">
              <a:spcBef>
                <a:spcPts val="576"/>
              </a:spcBef>
            </a:pPr>
            <a:r>
              <a:rPr lang="en-US" sz="1600" b="1" dirty="0"/>
              <a:t>Contributor: </a:t>
            </a:r>
            <a:r>
              <a:rPr lang="en-US" sz="1600" dirty="0"/>
              <a:t>individual who </a:t>
            </a:r>
            <a:r>
              <a:rPr lang="en-US" sz="1600" dirty="0" smtClean="0"/>
              <a:t>can comment </a:t>
            </a:r>
            <a:r>
              <a:rPr lang="en-US" sz="1600" dirty="0"/>
              <a:t>on proposed Standards</a:t>
            </a:r>
          </a:p>
          <a:p>
            <a:pPr marL="228600" indent="-228600">
              <a:spcBef>
                <a:spcPts val="576"/>
              </a:spcBef>
            </a:pPr>
            <a:r>
              <a:rPr lang="en-US" sz="1600" b="1" dirty="0"/>
              <a:t>Proxy: </a:t>
            </a:r>
            <a:r>
              <a:rPr lang="en-US" sz="1600" dirty="0"/>
              <a:t>individual authorized to </a:t>
            </a:r>
            <a:r>
              <a:rPr lang="en-US" sz="1600" dirty="0" smtClean="0"/>
              <a:t>cast a vote on behalf of the RBB Member and comment </a:t>
            </a:r>
            <a:r>
              <a:rPr lang="en-US" sz="1600" dirty="0"/>
              <a:t>on proposed </a:t>
            </a:r>
            <a:r>
              <a:rPr lang="en-US" sz="1600" dirty="0" smtClean="0"/>
              <a:t>Standards</a:t>
            </a:r>
          </a:p>
          <a:p>
            <a:pPr marL="228600" indent="-228600">
              <a:spcBef>
                <a:spcPts val="576"/>
              </a:spcBef>
            </a:pPr>
            <a:r>
              <a:rPr lang="en-US" sz="1600" b="1" dirty="0" smtClean="0"/>
              <a:t>Voter: </a:t>
            </a:r>
            <a:r>
              <a:rPr lang="en-US" sz="1600" dirty="0" smtClean="0"/>
              <a:t>Registered voting member of the NERC Registered Ballot Body for the purpose of casting votes and commenting on proposed Standards </a:t>
            </a:r>
            <a:endParaRPr lang="en-US" sz="1600" dirty="0"/>
          </a:p>
        </p:txBody>
      </p:sp>
      <p:graphicFrame>
        <p:nvGraphicFramePr>
          <p:cNvPr id="3" name="Table 2"/>
          <p:cNvGraphicFramePr>
            <a:graphicFrameLocks noGrp="1"/>
          </p:cNvGraphicFramePr>
          <p:nvPr>
            <p:extLst>
              <p:ext uri="{D42A27DB-BD31-4B8C-83A1-F6EECF244321}">
                <p14:modId xmlns:p14="http://schemas.microsoft.com/office/powerpoint/2010/main" val="2516377624"/>
              </p:ext>
            </p:extLst>
          </p:nvPr>
        </p:nvGraphicFramePr>
        <p:xfrm>
          <a:off x="247231" y="1371782"/>
          <a:ext cx="4831882" cy="4226943"/>
        </p:xfrm>
        <a:graphic>
          <a:graphicData uri="http://schemas.openxmlformats.org/drawingml/2006/table">
            <a:tbl>
              <a:tblPr firstRow="1" bandRow="1">
                <a:tableStyleId>{5C22544A-7EE6-4342-B048-85BDC9FD1C3A}</a:tableStyleId>
              </a:tblPr>
              <a:tblGrid>
                <a:gridCol w="1708828"/>
                <a:gridCol w="1708828"/>
                <a:gridCol w="1414226"/>
              </a:tblGrid>
              <a:tr h="1440131">
                <a:tc>
                  <a:txBody>
                    <a:bodyPr/>
                    <a:lstStyle/>
                    <a:p>
                      <a:r>
                        <a:rPr lang="en-US" dirty="0" smtClean="0">
                          <a:latin typeface="Calibri" panose="020F0502020204030204" pitchFamily="34" charset="0"/>
                        </a:rPr>
                        <a:t>Role</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ERO Platform Account Required</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Additional Permissions Required? </a:t>
                      </a:r>
                      <a:endParaRPr lang="en-US" dirty="0">
                        <a:latin typeface="Calibri" panose="020F0502020204030204" pitchFamily="34" charset="0"/>
                      </a:endParaRPr>
                    </a:p>
                  </a:txBody>
                  <a:tcPr/>
                </a:tc>
              </a:tr>
              <a:tr h="1018498">
                <a:tc>
                  <a:txBody>
                    <a:bodyPr/>
                    <a:lstStyle/>
                    <a:p>
                      <a:r>
                        <a:rPr lang="en-US" b="1" dirty="0" smtClean="0">
                          <a:solidFill>
                            <a:schemeClr val="accent6"/>
                          </a:solidFill>
                          <a:latin typeface="Calibri" panose="020F0502020204030204" pitchFamily="34" charset="0"/>
                        </a:rPr>
                        <a:t>Guest/ Anonymous</a:t>
                      </a:r>
                      <a:r>
                        <a:rPr lang="en-US" b="1" baseline="0" dirty="0" smtClean="0">
                          <a:solidFill>
                            <a:schemeClr val="accent6"/>
                          </a:solidFill>
                          <a:latin typeface="Calibri" panose="020F0502020204030204" pitchFamily="34" charset="0"/>
                        </a:rPr>
                        <a:t> User</a:t>
                      </a:r>
                      <a:endParaRPr lang="en-US" b="1" dirty="0">
                        <a:solidFill>
                          <a:schemeClr val="accent6"/>
                        </a:solidFill>
                        <a:latin typeface="Calibri" panose="020F0502020204030204" pitchFamily="34" charset="0"/>
                      </a:endParaRPr>
                    </a:p>
                  </a:txBody>
                  <a:tcPr/>
                </a:tc>
                <a:tc>
                  <a:txBody>
                    <a:bodyPr/>
                    <a:lstStyle/>
                    <a:p>
                      <a:pPr algn="ctr"/>
                      <a:r>
                        <a:rPr lang="en-US" b="1" dirty="0" smtClean="0">
                          <a:solidFill>
                            <a:schemeClr val="accent6"/>
                          </a:solidFill>
                          <a:latin typeface="Calibri" panose="020F0502020204030204" pitchFamily="34" charset="0"/>
                        </a:rPr>
                        <a:t>No</a:t>
                      </a:r>
                      <a:endParaRPr lang="en-US" b="1" dirty="0">
                        <a:solidFill>
                          <a:schemeClr val="accent6"/>
                        </a:solidFill>
                        <a:latin typeface="Calibri" panose="020F0502020204030204" pitchFamily="34" charset="0"/>
                      </a:endParaRPr>
                    </a:p>
                  </a:txBody>
                  <a:tcPr/>
                </a:tc>
                <a:tc>
                  <a:txBody>
                    <a:bodyPr/>
                    <a:lstStyle/>
                    <a:p>
                      <a:pPr algn="ctr"/>
                      <a:r>
                        <a:rPr lang="en-US" b="1" dirty="0" smtClean="0">
                          <a:solidFill>
                            <a:schemeClr val="accent6"/>
                          </a:solidFill>
                          <a:latin typeface="Calibri" panose="020F0502020204030204" pitchFamily="34" charset="0"/>
                        </a:rPr>
                        <a:t>No</a:t>
                      </a:r>
                      <a:endParaRPr lang="en-US" b="1" dirty="0">
                        <a:solidFill>
                          <a:schemeClr val="accent6"/>
                        </a:solidFill>
                        <a:latin typeface="Calibri" panose="020F0502020204030204" pitchFamily="34" charset="0"/>
                      </a:endParaRPr>
                    </a:p>
                  </a:txBody>
                  <a:tcPr/>
                </a:tc>
              </a:tr>
              <a:tr h="589438">
                <a:tc>
                  <a:txBody>
                    <a:bodyPr/>
                    <a:lstStyle/>
                    <a:p>
                      <a:r>
                        <a:rPr lang="en-US" b="1" dirty="0" smtClean="0">
                          <a:solidFill>
                            <a:schemeClr val="accent6"/>
                          </a:solidFill>
                          <a:latin typeface="Calibri" panose="020F0502020204030204" pitchFamily="34" charset="0"/>
                        </a:rPr>
                        <a:t>Contributor</a:t>
                      </a:r>
                      <a:endParaRPr lang="en-US" b="1" dirty="0">
                        <a:solidFill>
                          <a:schemeClr val="accent6"/>
                        </a:solidFill>
                        <a:latin typeface="Calibri" panose="020F0502020204030204" pitchFamily="34" charset="0"/>
                      </a:endParaRPr>
                    </a:p>
                  </a:txBody>
                  <a:tcPr/>
                </a:tc>
                <a:tc>
                  <a:txBody>
                    <a:bodyPr/>
                    <a:lstStyle/>
                    <a:p>
                      <a:pPr algn="ctr"/>
                      <a:r>
                        <a:rPr lang="en-US" b="1" dirty="0" smtClean="0">
                          <a:solidFill>
                            <a:schemeClr val="accent6"/>
                          </a:solidFill>
                          <a:latin typeface="Calibri" panose="020F0502020204030204" pitchFamily="34" charset="0"/>
                        </a:rPr>
                        <a:t>Yes</a:t>
                      </a:r>
                      <a:endParaRPr lang="en-US" b="1" dirty="0">
                        <a:solidFill>
                          <a:schemeClr val="accent6"/>
                        </a:solidFill>
                        <a:latin typeface="Calibri" panose="020F0502020204030204" pitchFamily="34" charset="0"/>
                      </a:endParaRPr>
                    </a:p>
                  </a:txBody>
                  <a:tcPr/>
                </a:tc>
                <a:tc>
                  <a:txBody>
                    <a:bodyPr/>
                    <a:lstStyle/>
                    <a:p>
                      <a:pPr algn="ctr"/>
                      <a:r>
                        <a:rPr lang="en-US" b="1" dirty="0" smtClean="0">
                          <a:solidFill>
                            <a:schemeClr val="accent6"/>
                          </a:solidFill>
                          <a:latin typeface="Calibri" panose="020F0502020204030204" pitchFamily="34" charset="0"/>
                        </a:rPr>
                        <a:t>No</a:t>
                      </a:r>
                      <a:endParaRPr lang="en-US" b="1" dirty="0">
                        <a:solidFill>
                          <a:schemeClr val="accent6"/>
                        </a:solidFill>
                        <a:latin typeface="Calibri" panose="020F0502020204030204" pitchFamily="34" charset="0"/>
                      </a:endParaRPr>
                    </a:p>
                  </a:txBody>
                  <a:tcPr/>
                </a:tc>
              </a:tr>
              <a:tr h="589438">
                <a:tc>
                  <a:txBody>
                    <a:bodyPr/>
                    <a:lstStyle/>
                    <a:p>
                      <a:r>
                        <a:rPr lang="en-US" b="1" dirty="0" smtClean="0">
                          <a:solidFill>
                            <a:schemeClr val="accent6"/>
                          </a:solidFill>
                          <a:latin typeface="Calibri" panose="020F0502020204030204" pitchFamily="34" charset="0"/>
                        </a:rPr>
                        <a:t>Proxy</a:t>
                      </a:r>
                      <a:endParaRPr lang="en-US" b="1" dirty="0">
                        <a:solidFill>
                          <a:schemeClr val="accent6"/>
                        </a:solidFill>
                        <a:latin typeface="Calibri" panose="020F0502020204030204" pitchFamily="34" charset="0"/>
                      </a:endParaRPr>
                    </a:p>
                  </a:txBody>
                  <a:tcPr/>
                </a:tc>
                <a:tc>
                  <a:txBody>
                    <a:bodyPr/>
                    <a:lstStyle/>
                    <a:p>
                      <a:pPr algn="ctr"/>
                      <a:r>
                        <a:rPr lang="en-US" b="1" dirty="0" smtClean="0">
                          <a:solidFill>
                            <a:schemeClr val="accent6"/>
                          </a:solidFill>
                          <a:latin typeface="Calibri" panose="020F0502020204030204" pitchFamily="34" charset="0"/>
                        </a:rPr>
                        <a:t>Yes</a:t>
                      </a:r>
                      <a:endParaRPr lang="en-US" b="1" dirty="0">
                        <a:solidFill>
                          <a:schemeClr val="accent6"/>
                        </a:solidFill>
                        <a:latin typeface="Calibri" panose="020F0502020204030204" pitchFamily="34" charset="0"/>
                      </a:endParaRPr>
                    </a:p>
                  </a:txBody>
                  <a:tcPr/>
                </a:tc>
                <a:tc>
                  <a:txBody>
                    <a:bodyPr/>
                    <a:lstStyle/>
                    <a:p>
                      <a:pPr algn="ctr"/>
                      <a:r>
                        <a:rPr lang="en-US" b="1" dirty="0" smtClean="0">
                          <a:solidFill>
                            <a:schemeClr val="accent6"/>
                          </a:solidFill>
                          <a:latin typeface="Calibri" panose="020F0502020204030204" pitchFamily="34" charset="0"/>
                        </a:rPr>
                        <a:t>Yes</a:t>
                      </a:r>
                      <a:endParaRPr lang="en-US" b="1" dirty="0">
                        <a:solidFill>
                          <a:schemeClr val="accent6"/>
                        </a:solidFill>
                        <a:latin typeface="Calibri" panose="020F0502020204030204" pitchFamily="34" charset="0"/>
                      </a:endParaRPr>
                    </a:p>
                  </a:txBody>
                  <a:tcPr/>
                </a:tc>
              </a:tr>
              <a:tr h="589438">
                <a:tc>
                  <a:txBody>
                    <a:bodyPr/>
                    <a:lstStyle/>
                    <a:p>
                      <a:r>
                        <a:rPr lang="en-US" b="1" dirty="0" smtClean="0">
                          <a:solidFill>
                            <a:schemeClr val="accent6"/>
                          </a:solidFill>
                          <a:latin typeface="Calibri" panose="020F0502020204030204" pitchFamily="34" charset="0"/>
                        </a:rPr>
                        <a:t>Voter</a:t>
                      </a:r>
                      <a:endParaRPr lang="en-US" b="1" dirty="0">
                        <a:solidFill>
                          <a:schemeClr val="accent6"/>
                        </a:solidFill>
                        <a:latin typeface="Calibri" panose="020F0502020204030204" pitchFamily="34" charset="0"/>
                      </a:endParaRPr>
                    </a:p>
                  </a:txBody>
                  <a:tcPr/>
                </a:tc>
                <a:tc>
                  <a:txBody>
                    <a:bodyPr/>
                    <a:lstStyle/>
                    <a:p>
                      <a:pPr algn="ctr"/>
                      <a:r>
                        <a:rPr lang="en-US" b="1" dirty="0" smtClean="0">
                          <a:solidFill>
                            <a:schemeClr val="accent6"/>
                          </a:solidFill>
                          <a:latin typeface="Calibri" panose="020F0502020204030204" pitchFamily="34" charset="0"/>
                        </a:rPr>
                        <a:t>Yes</a:t>
                      </a:r>
                      <a:endParaRPr lang="en-US" b="1" dirty="0">
                        <a:solidFill>
                          <a:schemeClr val="accent6"/>
                        </a:solidFill>
                        <a:latin typeface="Calibri" panose="020F0502020204030204" pitchFamily="34" charset="0"/>
                      </a:endParaRPr>
                    </a:p>
                  </a:txBody>
                  <a:tcPr/>
                </a:tc>
                <a:tc>
                  <a:txBody>
                    <a:bodyPr/>
                    <a:lstStyle/>
                    <a:p>
                      <a:pPr algn="ctr"/>
                      <a:r>
                        <a:rPr lang="en-US" b="1" dirty="0" smtClean="0">
                          <a:solidFill>
                            <a:schemeClr val="accent6"/>
                          </a:solidFill>
                          <a:latin typeface="Calibri" panose="020F0502020204030204" pitchFamily="34" charset="0"/>
                        </a:rPr>
                        <a:t>Yes</a:t>
                      </a:r>
                      <a:endParaRPr lang="en-US" b="1" dirty="0">
                        <a:solidFill>
                          <a:schemeClr val="accent6"/>
                        </a:solidFill>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3215212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202937" y="1285874"/>
            <a:ext cx="3941063" cy="331698"/>
          </a:xfrm>
        </p:spPr>
        <p:txBody>
          <a:bodyPr/>
          <a:lstStyle/>
          <a:p>
            <a:r>
              <a:rPr lang="en-US" sz="2200" dirty="0" smtClean="0">
                <a:latin typeface="Calibri" panose="020F0502020204030204" pitchFamily="34" charset="0"/>
              </a:rPr>
              <a:t>Roles and Permissions</a:t>
            </a:r>
            <a:endParaRPr lang="en-US" sz="2200" dirty="0">
              <a:latin typeface="Calibri" panose="020F0502020204030204" pitchFamily="34" charset="0"/>
            </a:endParaRPr>
          </a:p>
        </p:txBody>
      </p:sp>
      <p:sp>
        <p:nvSpPr>
          <p:cNvPr id="2" name="Title 1"/>
          <p:cNvSpPr>
            <a:spLocks noGrp="1"/>
          </p:cNvSpPr>
          <p:nvPr>
            <p:ph type="title"/>
          </p:nvPr>
        </p:nvSpPr>
        <p:spPr/>
        <p:txBody>
          <a:bodyPr/>
          <a:lstStyle/>
          <a:p>
            <a:r>
              <a:rPr lang="en-US" dirty="0" smtClean="0"/>
              <a:t>Additional Information</a:t>
            </a:r>
            <a:endParaRPr lang="en-US" dirty="0"/>
          </a:p>
        </p:txBody>
      </p:sp>
      <p:sp>
        <p:nvSpPr>
          <p:cNvPr id="12" name="Content Placeholder 11"/>
          <p:cNvSpPr>
            <a:spLocks noGrp="1"/>
          </p:cNvSpPr>
          <p:nvPr>
            <p:ph sz="half" idx="11"/>
          </p:nvPr>
        </p:nvSpPr>
        <p:spPr>
          <a:xfrm>
            <a:off x="5202937" y="1617572"/>
            <a:ext cx="3712464" cy="4649877"/>
          </a:xfrm>
        </p:spPr>
        <p:txBody>
          <a:bodyPr/>
          <a:lstStyle/>
          <a:p>
            <a:pPr marL="228600" indent="-228600">
              <a:spcBef>
                <a:spcPts val="576"/>
              </a:spcBef>
            </a:pPr>
            <a:r>
              <a:rPr lang="en-US" sz="1600" dirty="0" smtClean="0"/>
              <a:t>Once you have registered for the role of </a:t>
            </a:r>
            <a:r>
              <a:rPr lang="en-US" sz="1600" b="1" dirty="0" smtClean="0"/>
              <a:t>Contributor</a:t>
            </a:r>
            <a:r>
              <a:rPr lang="en-US" sz="1600" dirty="0" smtClean="0"/>
              <a:t> you can begin to comment via ‘Take Survey’ and use the ‘Social Survey’ tool.</a:t>
            </a:r>
          </a:p>
          <a:p>
            <a:pPr marL="228600" indent="-228600">
              <a:spcBef>
                <a:spcPts val="576"/>
              </a:spcBef>
            </a:pPr>
            <a:r>
              <a:rPr lang="en-US" sz="1600" dirty="0" smtClean="0"/>
              <a:t>Once you have the role of Contributor, you can register to become a </a:t>
            </a:r>
            <a:r>
              <a:rPr lang="en-US" sz="1600" b="1" dirty="0" smtClean="0"/>
              <a:t>Voter </a:t>
            </a:r>
            <a:r>
              <a:rPr lang="en-US" sz="1600" dirty="0" smtClean="0"/>
              <a:t>or</a:t>
            </a:r>
            <a:r>
              <a:rPr lang="en-US" sz="1600" b="1" dirty="0" smtClean="0"/>
              <a:t> Proxy.  </a:t>
            </a:r>
            <a:r>
              <a:rPr lang="en-US" sz="1600" dirty="0" smtClean="0"/>
              <a:t>You</a:t>
            </a:r>
            <a:r>
              <a:rPr lang="en-US" sz="1600" b="1" dirty="0" smtClean="0"/>
              <a:t> </a:t>
            </a:r>
            <a:r>
              <a:rPr lang="en-US" sz="1600" dirty="0" smtClean="0"/>
              <a:t>will be able </a:t>
            </a:r>
            <a:r>
              <a:rPr lang="en-US" sz="1600" dirty="0"/>
              <a:t>to </a:t>
            </a:r>
            <a:r>
              <a:rPr lang="en-US" sz="1600" dirty="0" smtClean="0"/>
              <a:t>comment </a:t>
            </a:r>
            <a:r>
              <a:rPr lang="en-US" sz="1600" dirty="0"/>
              <a:t>via ‘Take Survey’ and use the ‘Social Survey’ </a:t>
            </a:r>
            <a:r>
              <a:rPr lang="en-US" sz="1600" dirty="0" smtClean="0"/>
              <a:t>tool while your RBB request is being vetted by NERC staff.</a:t>
            </a:r>
            <a:endParaRPr lang="en-US" sz="1600" dirty="0"/>
          </a:p>
          <a:p>
            <a:pPr marL="228600" indent="-228600">
              <a:spcBef>
                <a:spcPts val="576"/>
              </a:spcBef>
            </a:pPr>
            <a:endParaRPr lang="en-US" sz="1600" dirty="0"/>
          </a:p>
        </p:txBody>
      </p:sp>
      <p:graphicFrame>
        <p:nvGraphicFramePr>
          <p:cNvPr id="3" name="Table 2"/>
          <p:cNvGraphicFramePr>
            <a:graphicFrameLocks noGrp="1"/>
          </p:cNvGraphicFramePr>
          <p:nvPr>
            <p:extLst>
              <p:ext uri="{D42A27DB-BD31-4B8C-83A1-F6EECF244321}">
                <p14:modId xmlns:p14="http://schemas.microsoft.com/office/powerpoint/2010/main" val="451814898"/>
              </p:ext>
            </p:extLst>
          </p:nvPr>
        </p:nvGraphicFramePr>
        <p:xfrm>
          <a:off x="247231" y="1371782"/>
          <a:ext cx="4831882" cy="3574205"/>
        </p:xfrm>
        <a:graphic>
          <a:graphicData uri="http://schemas.openxmlformats.org/drawingml/2006/table">
            <a:tbl>
              <a:tblPr firstRow="1" bandRow="1">
                <a:tableStyleId>{5C22544A-7EE6-4342-B048-85BDC9FD1C3A}</a:tableStyleId>
              </a:tblPr>
              <a:tblGrid>
                <a:gridCol w="1708828"/>
                <a:gridCol w="1708828"/>
                <a:gridCol w="1414226"/>
              </a:tblGrid>
              <a:tr h="1440131">
                <a:tc>
                  <a:txBody>
                    <a:bodyPr/>
                    <a:lstStyle/>
                    <a:p>
                      <a:r>
                        <a:rPr lang="en-US" dirty="0" smtClean="0">
                          <a:latin typeface="Calibri" panose="020F0502020204030204" pitchFamily="34" charset="0"/>
                        </a:rPr>
                        <a:t>Role</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ERO Platform Account Required</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Additional Permissions Required? </a:t>
                      </a:r>
                      <a:endParaRPr lang="en-US" dirty="0">
                        <a:latin typeface="Calibri" panose="020F0502020204030204" pitchFamily="34" charset="0"/>
                      </a:endParaRPr>
                    </a:p>
                  </a:txBody>
                  <a:tcPr/>
                </a:tc>
              </a:tr>
              <a:tr h="206495">
                <a:tc>
                  <a:txBody>
                    <a:bodyPr/>
                    <a:lstStyle/>
                    <a:p>
                      <a:endParaRPr lang="en-US" b="1" dirty="0">
                        <a:solidFill>
                          <a:schemeClr val="accent6"/>
                        </a:solidFill>
                        <a:latin typeface="Calibri" panose="020F0502020204030204" pitchFamily="34" charset="0"/>
                      </a:endParaRPr>
                    </a:p>
                  </a:txBody>
                  <a:tcPr/>
                </a:tc>
                <a:tc>
                  <a:txBody>
                    <a:bodyPr/>
                    <a:lstStyle/>
                    <a:p>
                      <a:pPr algn="ctr"/>
                      <a:endParaRPr lang="en-US" b="1" dirty="0">
                        <a:solidFill>
                          <a:schemeClr val="accent6"/>
                        </a:solidFill>
                        <a:latin typeface="Calibri" panose="020F0502020204030204" pitchFamily="34" charset="0"/>
                      </a:endParaRPr>
                    </a:p>
                  </a:txBody>
                  <a:tcPr/>
                </a:tc>
                <a:tc>
                  <a:txBody>
                    <a:bodyPr/>
                    <a:lstStyle/>
                    <a:p>
                      <a:pPr algn="ctr"/>
                      <a:endParaRPr lang="en-US" b="1" dirty="0">
                        <a:solidFill>
                          <a:schemeClr val="accent6"/>
                        </a:solidFill>
                        <a:latin typeface="Calibri" panose="020F0502020204030204" pitchFamily="34" charset="0"/>
                      </a:endParaRPr>
                    </a:p>
                  </a:txBody>
                  <a:tcPr/>
                </a:tc>
              </a:tr>
              <a:tr h="589438">
                <a:tc>
                  <a:txBody>
                    <a:bodyPr/>
                    <a:lstStyle/>
                    <a:p>
                      <a:r>
                        <a:rPr lang="en-US" b="1" dirty="0" smtClean="0">
                          <a:solidFill>
                            <a:schemeClr val="accent6"/>
                          </a:solidFill>
                          <a:latin typeface="Calibri" panose="020F0502020204030204" pitchFamily="34" charset="0"/>
                        </a:rPr>
                        <a:t>Contributor</a:t>
                      </a:r>
                      <a:endParaRPr lang="en-US" b="1" dirty="0">
                        <a:solidFill>
                          <a:schemeClr val="accent6"/>
                        </a:solidFill>
                        <a:latin typeface="Calibri" panose="020F0502020204030204" pitchFamily="34" charset="0"/>
                      </a:endParaRPr>
                    </a:p>
                  </a:txBody>
                  <a:tcPr/>
                </a:tc>
                <a:tc>
                  <a:txBody>
                    <a:bodyPr/>
                    <a:lstStyle/>
                    <a:p>
                      <a:pPr algn="ctr"/>
                      <a:r>
                        <a:rPr lang="en-US" b="1" dirty="0" smtClean="0">
                          <a:solidFill>
                            <a:schemeClr val="accent6"/>
                          </a:solidFill>
                          <a:latin typeface="Calibri" panose="020F0502020204030204" pitchFamily="34" charset="0"/>
                        </a:rPr>
                        <a:t>Yes</a:t>
                      </a:r>
                      <a:endParaRPr lang="en-US" b="1" dirty="0">
                        <a:solidFill>
                          <a:schemeClr val="accent6"/>
                        </a:solidFill>
                        <a:latin typeface="Calibri" panose="020F0502020204030204" pitchFamily="34" charset="0"/>
                      </a:endParaRPr>
                    </a:p>
                  </a:txBody>
                  <a:tcPr/>
                </a:tc>
                <a:tc>
                  <a:txBody>
                    <a:bodyPr/>
                    <a:lstStyle/>
                    <a:p>
                      <a:pPr algn="ctr"/>
                      <a:r>
                        <a:rPr lang="en-US" b="1" dirty="0" smtClean="0">
                          <a:solidFill>
                            <a:schemeClr val="accent6"/>
                          </a:solidFill>
                          <a:latin typeface="Calibri" panose="020F0502020204030204" pitchFamily="34" charset="0"/>
                        </a:rPr>
                        <a:t>No</a:t>
                      </a:r>
                      <a:endParaRPr lang="en-US" b="1" dirty="0">
                        <a:solidFill>
                          <a:schemeClr val="accent6"/>
                        </a:solidFill>
                        <a:latin typeface="Calibri" panose="020F0502020204030204" pitchFamily="34" charset="0"/>
                      </a:endParaRPr>
                    </a:p>
                  </a:txBody>
                  <a:tcPr/>
                </a:tc>
              </a:tr>
              <a:tr h="589438">
                <a:tc>
                  <a:txBody>
                    <a:bodyPr/>
                    <a:lstStyle/>
                    <a:p>
                      <a:r>
                        <a:rPr lang="en-US" b="1" dirty="0" smtClean="0">
                          <a:solidFill>
                            <a:schemeClr val="accent6"/>
                          </a:solidFill>
                          <a:latin typeface="Calibri" panose="020F0502020204030204" pitchFamily="34" charset="0"/>
                        </a:rPr>
                        <a:t>Proxy</a:t>
                      </a:r>
                      <a:endParaRPr lang="en-US" b="1" dirty="0">
                        <a:solidFill>
                          <a:schemeClr val="accent6"/>
                        </a:solidFill>
                        <a:latin typeface="Calibri" panose="020F0502020204030204" pitchFamily="34" charset="0"/>
                      </a:endParaRPr>
                    </a:p>
                  </a:txBody>
                  <a:tcPr/>
                </a:tc>
                <a:tc>
                  <a:txBody>
                    <a:bodyPr/>
                    <a:lstStyle/>
                    <a:p>
                      <a:pPr algn="ctr"/>
                      <a:r>
                        <a:rPr lang="en-US" b="1" dirty="0" smtClean="0">
                          <a:solidFill>
                            <a:schemeClr val="accent6"/>
                          </a:solidFill>
                          <a:latin typeface="Calibri" panose="020F0502020204030204" pitchFamily="34" charset="0"/>
                        </a:rPr>
                        <a:t>Yes</a:t>
                      </a:r>
                      <a:endParaRPr lang="en-US" b="1" dirty="0">
                        <a:solidFill>
                          <a:schemeClr val="accent6"/>
                        </a:solidFill>
                        <a:latin typeface="Calibri" panose="020F0502020204030204" pitchFamily="34" charset="0"/>
                      </a:endParaRPr>
                    </a:p>
                  </a:txBody>
                  <a:tcPr/>
                </a:tc>
                <a:tc>
                  <a:txBody>
                    <a:bodyPr/>
                    <a:lstStyle/>
                    <a:p>
                      <a:pPr algn="ctr"/>
                      <a:r>
                        <a:rPr lang="en-US" b="1" dirty="0" smtClean="0">
                          <a:solidFill>
                            <a:schemeClr val="accent6"/>
                          </a:solidFill>
                          <a:latin typeface="Calibri" panose="020F0502020204030204" pitchFamily="34" charset="0"/>
                        </a:rPr>
                        <a:t>Yes</a:t>
                      </a:r>
                      <a:endParaRPr lang="en-US" b="1" dirty="0">
                        <a:solidFill>
                          <a:schemeClr val="accent6"/>
                        </a:solidFill>
                        <a:latin typeface="Calibri" panose="020F0502020204030204" pitchFamily="34" charset="0"/>
                      </a:endParaRPr>
                    </a:p>
                  </a:txBody>
                  <a:tcPr/>
                </a:tc>
              </a:tr>
              <a:tr h="589438">
                <a:tc>
                  <a:txBody>
                    <a:bodyPr/>
                    <a:lstStyle/>
                    <a:p>
                      <a:r>
                        <a:rPr lang="en-US" b="1" dirty="0" smtClean="0">
                          <a:solidFill>
                            <a:schemeClr val="accent6"/>
                          </a:solidFill>
                          <a:latin typeface="Calibri" panose="020F0502020204030204" pitchFamily="34" charset="0"/>
                        </a:rPr>
                        <a:t>Voter</a:t>
                      </a:r>
                      <a:endParaRPr lang="en-US" b="1" dirty="0">
                        <a:solidFill>
                          <a:schemeClr val="accent6"/>
                        </a:solidFill>
                        <a:latin typeface="Calibri" panose="020F0502020204030204" pitchFamily="34" charset="0"/>
                      </a:endParaRPr>
                    </a:p>
                  </a:txBody>
                  <a:tcPr/>
                </a:tc>
                <a:tc>
                  <a:txBody>
                    <a:bodyPr/>
                    <a:lstStyle/>
                    <a:p>
                      <a:pPr algn="ctr"/>
                      <a:r>
                        <a:rPr lang="en-US" b="1" dirty="0" smtClean="0">
                          <a:solidFill>
                            <a:schemeClr val="accent6"/>
                          </a:solidFill>
                          <a:latin typeface="Calibri" panose="020F0502020204030204" pitchFamily="34" charset="0"/>
                        </a:rPr>
                        <a:t>Yes</a:t>
                      </a:r>
                      <a:endParaRPr lang="en-US" b="1" dirty="0">
                        <a:solidFill>
                          <a:schemeClr val="accent6"/>
                        </a:solidFill>
                        <a:latin typeface="Calibri" panose="020F0502020204030204" pitchFamily="34" charset="0"/>
                      </a:endParaRPr>
                    </a:p>
                  </a:txBody>
                  <a:tcPr/>
                </a:tc>
                <a:tc>
                  <a:txBody>
                    <a:bodyPr/>
                    <a:lstStyle/>
                    <a:p>
                      <a:pPr algn="ctr"/>
                      <a:r>
                        <a:rPr lang="en-US" b="1" dirty="0" smtClean="0">
                          <a:solidFill>
                            <a:schemeClr val="accent6"/>
                          </a:solidFill>
                          <a:latin typeface="Calibri" panose="020F0502020204030204" pitchFamily="34" charset="0"/>
                        </a:rPr>
                        <a:t>Yes</a:t>
                      </a:r>
                      <a:endParaRPr lang="en-US" b="1" dirty="0">
                        <a:solidFill>
                          <a:schemeClr val="accent6"/>
                        </a:solidFill>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1419249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r>
              <a:rPr lang="en-US" dirty="0" smtClean="0"/>
              <a:t>SBS URL - </a:t>
            </a:r>
            <a:r>
              <a:rPr lang="en-US" u="sng" dirty="0">
                <a:hlinkClick r:id="rId2"/>
              </a:rPr>
              <a:t>https://sbs.nerc.net/</a:t>
            </a:r>
            <a:r>
              <a:rPr lang="en-US" dirty="0"/>
              <a:t> </a:t>
            </a:r>
          </a:p>
          <a:p>
            <a:r>
              <a:rPr lang="en-US" dirty="0" smtClean="0">
                <a:hlinkClick r:id="rId3"/>
              </a:rPr>
              <a:t>Balloting and Commenting Page</a:t>
            </a:r>
            <a:endParaRPr lang="en-US" dirty="0" smtClean="0"/>
          </a:p>
          <a:p>
            <a:pPr marL="457200" lvl="1" indent="0">
              <a:buNone/>
            </a:pPr>
            <a:r>
              <a:rPr lang="en-US" dirty="0"/>
              <a:t>Casting a vote </a:t>
            </a:r>
            <a:r>
              <a:rPr lang="en-US" dirty="0" smtClean="0"/>
              <a:t>and commenting in </a:t>
            </a:r>
            <a:r>
              <a:rPr lang="en-US" dirty="0"/>
              <a:t>the new SBS:</a:t>
            </a:r>
          </a:p>
          <a:p>
            <a:pPr lvl="1"/>
            <a:r>
              <a:rPr lang="en-US" dirty="0"/>
              <a:t>All current NERC Registered Ballot Body (RBB) members must go through a new registration process. If you have not registered or are a new member requesting membership in the </a:t>
            </a:r>
            <a:r>
              <a:rPr lang="en-US" dirty="0" smtClean="0"/>
              <a:t>SBS, </a:t>
            </a:r>
            <a:r>
              <a:rPr lang="en-US" dirty="0"/>
              <a:t>please </a:t>
            </a:r>
            <a:r>
              <a:rPr lang="en-US" dirty="0">
                <a:hlinkClick r:id="rId2"/>
              </a:rPr>
              <a:t>click here</a:t>
            </a:r>
            <a:r>
              <a:rPr lang="en-US" dirty="0"/>
              <a:t>. Please access the Standards Balloting and Commenting System Tutorial </a:t>
            </a:r>
            <a:r>
              <a:rPr lang="en-US" dirty="0" smtClean="0"/>
              <a:t>for </a:t>
            </a:r>
            <a:r>
              <a:rPr lang="en-US" dirty="0"/>
              <a:t>instructions or the Frequently Asked Questions document for assistance.</a:t>
            </a: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Accessing SBS</a:t>
            </a:r>
            <a:endParaRPr lang="en-US" dirty="0"/>
          </a:p>
        </p:txBody>
      </p:sp>
    </p:spTree>
    <p:extLst>
      <p:ext uri="{BB962C8B-B14F-4D97-AF65-F5344CB8AC3E}">
        <p14:creationId xmlns:p14="http://schemas.microsoft.com/office/powerpoint/2010/main" val="811727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974338" y="1284391"/>
            <a:ext cx="4026788" cy="639762"/>
          </a:xfrm>
        </p:spPr>
        <p:txBody>
          <a:bodyPr/>
          <a:lstStyle/>
          <a:p>
            <a:r>
              <a:rPr lang="en-US" sz="2000" dirty="0" smtClean="0">
                <a:latin typeface="Calibri" panose="020F0502020204030204" pitchFamily="34" charset="0"/>
              </a:rPr>
              <a:t>Registering for an ERO Platform Account</a:t>
            </a:r>
            <a:endParaRPr lang="en-US" sz="2000" dirty="0">
              <a:latin typeface="Calibri" panose="020F0502020204030204" pitchFamily="34" charset="0"/>
            </a:endParaRPr>
          </a:p>
        </p:txBody>
      </p:sp>
      <p:sp>
        <p:nvSpPr>
          <p:cNvPr id="7" name="Text Placeholder 6"/>
          <p:cNvSpPr>
            <a:spLocks noGrp="1"/>
          </p:cNvSpPr>
          <p:nvPr>
            <p:ph type="body" sz="quarter" idx="3"/>
          </p:nvPr>
        </p:nvSpPr>
        <p:spPr>
          <a:xfrm>
            <a:off x="66242" y="1224175"/>
            <a:ext cx="4832003" cy="639762"/>
          </a:xfrm>
        </p:spPr>
        <p:txBody>
          <a:bodyPr>
            <a:normAutofit fontScale="70000" lnSpcReduction="20000"/>
          </a:bodyPr>
          <a:lstStyle/>
          <a:p>
            <a:pPr algn="ctr"/>
            <a:r>
              <a:rPr lang="en-US" sz="3100" dirty="0" smtClean="0">
                <a:latin typeface="Calibri" panose="020F0502020204030204" pitchFamily="34" charset="0"/>
              </a:rPr>
              <a:t>Guest User Dashboard:</a:t>
            </a:r>
          </a:p>
          <a:p>
            <a:pPr algn="ctr"/>
            <a:r>
              <a:rPr lang="en-US" dirty="0" smtClean="0"/>
              <a:t> </a:t>
            </a:r>
          </a:p>
        </p:txBody>
      </p:sp>
      <p:sp>
        <p:nvSpPr>
          <p:cNvPr id="2" name="Title 1"/>
          <p:cNvSpPr>
            <a:spLocks noGrp="1"/>
          </p:cNvSpPr>
          <p:nvPr>
            <p:ph type="title"/>
          </p:nvPr>
        </p:nvSpPr>
        <p:spPr/>
        <p:txBody>
          <a:bodyPr/>
          <a:lstStyle/>
          <a:p>
            <a:r>
              <a:rPr lang="en-US" dirty="0" smtClean="0"/>
              <a:t>Login/Register</a:t>
            </a:r>
            <a:endParaRPr lang="en-US" dirty="0"/>
          </a:p>
        </p:txBody>
      </p:sp>
      <p:sp>
        <p:nvSpPr>
          <p:cNvPr id="12" name="Content Placeholder 11"/>
          <p:cNvSpPr>
            <a:spLocks noGrp="1"/>
          </p:cNvSpPr>
          <p:nvPr>
            <p:ph sz="half" idx="11"/>
          </p:nvPr>
        </p:nvSpPr>
        <p:spPr>
          <a:xfrm>
            <a:off x="5060063" y="1905100"/>
            <a:ext cx="4017156" cy="4038600"/>
          </a:xfrm>
        </p:spPr>
        <p:txBody>
          <a:bodyPr/>
          <a:lstStyle/>
          <a:p>
            <a:pPr marL="0" indent="0">
              <a:buNone/>
            </a:pPr>
            <a:r>
              <a:rPr lang="en-US" sz="2000" dirty="0"/>
              <a:t>From the Standards Balloting System Dashboard, use the link in the upper right-hand corner of the top navigation to create a new ERO Platform account</a:t>
            </a:r>
            <a:r>
              <a:rPr lang="en-US" sz="2000" dirty="0" smtClean="0"/>
              <a:t>.</a:t>
            </a:r>
          </a:p>
          <a:p>
            <a:pPr marL="0" indent="0">
              <a:buNone/>
            </a:pPr>
            <a:endParaRPr lang="en-US" sz="1600" dirty="0"/>
          </a:p>
          <a:p>
            <a:pPr marL="0" indent="0">
              <a:spcBef>
                <a:spcPts val="0"/>
              </a:spcBef>
              <a:buNone/>
            </a:pPr>
            <a:r>
              <a:rPr lang="en-US" sz="2000" dirty="0" smtClean="0"/>
              <a:t>If </a:t>
            </a:r>
            <a:r>
              <a:rPr lang="en-US" sz="2000" dirty="0"/>
              <a:t>you already have an existing ERO Platform account use your credentials to login.  </a:t>
            </a:r>
            <a:endParaRPr lang="en-US" sz="2000" dirty="0" smtClean="0"/>
          </a:p>
          <a:p>
            <a:pPr marL="800100" lvl="2" indent="0">
              <a:buNone/>
            </a:pPr>
            <a:endParaRPr lang="en-US" sz="1600" dirty="0" smtClean="0"/>
          </a:p>
          <a:p>
            <a:pPr marL="800100" lvl="2" indent="0">
              <a:spcBef>
                <a:spcPts val="0"/>
              </a:spcBef>
              <a:buNone/>
            </a:pPr>
            <a:r>
              <a:rPr lang="en-US" sz="1600" dirty="0" smtClean="0">
                <a:solidFill>
                  <a:srgbClr val="FF0000"/>
                </a:solidFill>
              </a:rPr>
              <a:t>Create </a:t>
            </a:r>
            <a:r>
              <a:rPr lang="en-US" sz="1600" dirty="0">
                <a:solidFill>
                  <a:srgbClr val="FF0000"/>
                </a:solidFill>
              </a:rPr>
              <a:t>an account first and login to request additional permissions to perform Standards Balloting activities. </a:t>
            </a:r>
          </a:p>
        </p:txBody>
      </p:sp>
      <p:pic>
        <p:nvPicPr>
          <p:cNvPr id="4" name="Picture 3"/>
          <p:cNvPicPr>
            <a:picLocks noChangeAspect="1"/>
          </p:cNvPicPr>
          <p:nvPr/>
        </p:nvPicPr>
        <p:blipFill>
          <a:blip r:embed="rId3"/>
          <a:stretch>
            <a:fillRect/>
          </a:stretch>
        </p:blipFill>
        <p:spPr>
          <a:xfrm>
            <a:off x="388007" y="1837460"/>
            <a:ext cx="4317328" cy="4284721"/>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stretch>
            <a:fillRect/>
          </a:stretch>
        </p:blipFill>
        <p:spPr>
          <a:xfrm>
            <a:off x="3381525" y="1858908"/>
            <a:ext cx="1323810" cy="238689"/>
          </a:xfrm>
          <a:prstGeom prst="rect">
            <a:avLst/>
          </a:prstGeom>
        </p:spPr>
      </p:pic>
      <p:sp>
        <p:nvSpPr>
          <p:cNvPr id="10" name="Rectangle 9"/>
          <p:cNvSpPr/>
          <p:nvPr/>
        </p:nvSpPr>
        <p:spPr bwMode="auto">
          <a:xfrm>
            <a:off x="3364856" y="1774700"/>
            <a:ext cx="1340479" cy="322897"/>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pic>
        <p:nvPicPr>
          <p:cNvPr id="9" name="Picture 8"/>
          <p:cNvPicPr>
            <a:picLocks noChangeAspect="1"/>
          </p:cNvPicPr>
          <p:nvPr/>
        </p:nvPicPr>
        <p:blipFill>
          <a:blip r:embed="rId5"/>
          <a:stretch>
            <a:fillRect/>
          </a:stretch>
        </p:blipFill>
        <p:spPr>
          <a:xfrm>
            <a:off x="5272906" y="5002009"/>
            <a:ext cx="507152" cy="514502"/>
          </a:xfrm>
          <a:prstGeom prst="rect">
            <a:avLst/>
          </a:prstGeom>
        </p:spPr>
      </p:pic>
    </p:spTree>
    <p:extLst>
      <p:ext uri="{BB962C8B-B14F-4D97-AF65-F5344CB8AC3E}">
        <p14:creationId xmlns:p14="http://schemas.microsoft.com/office/powerpoint/2010/main" val="1889529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4793" y="1676662"/>
            <a:ext cx="4400000" cy="2380952"/>
          </a:xfrm>
          <a:prstGeom prst="rect">
            <a:avLst/>
          </a:prstGeom>
          <a:ln>
            <a:noFill/>
          </a:ln>
          <a:effectLst>
            <a:outerShdw blurRad="292100" dist="139700" dir="2700000" algn="tl" rotWithShape="0">
              <a:srgbClr val="333333">
                <a:alpha val="65000"/>
              </a:srgbClr>
            </a:outerShdw>
          </a:effectLst>
        </p:spPr>
      </p:pic>
      <p:sp>
        <p:nvSpPr>
          <p:cNvPr id="5" name="Text Placeholder 4"/>
          <p:cNvSpPr>
            <a:spLocks noGrp="1"/>
          </p:cNvSpPr>
          <p:nvPr>
            <p:ph type="body" idx="1"/>
          </p:nvPr>
        </p:nvSpPr>
        <p:spPr>
          <a:xfrm>
            <a:off x="4898137" y="1571625"/>
            <a:ext cx="3941063" cy="744799"/>
          </a:xfrm>
        </p:spPr>
        <p:txBody>
          <a:bodyPr/>
          <a:lstStyle/>
          <a:p>
            <a:r>
              <a:rPr lang="en-US" dirty="0" smtClean="0">
                <a:latin typeface="Calibri" panose="020F0502020204030204" pitchFamily="34" charset="0"/>
              </a:rPr>
              <a:t>Register to Create an Account</a:t>
            </a:r>
            <a:endParaRPr lang="en-US" dirty="0">
              <a:latin typeface="Calibri" panose="020F0502020204030204" pitchFamily="34" charset="0"/>
            </a:endParaRPr>
          </a:p>
        </p:txBody>
      </p:sp>
      <p:sp>
        <p:nvSpPr>
          <p:cNvPr id="7" name="Text Placeholder 6"/>
          <p:cNvSpPr>
            <a:spLocks noGrp="1"/>
          </p:cNvSpPr>
          <p:nvPr>
            <p:ph type="body" sz="quarter" idx="3"/>
          </p:nvPr>
        </p:nvSpPr>
        <p:spPr>
          <a:xfrm>
            <a:off x="-933061" y="1457835"/>
            <a:ext cx="5389033" cy="639762"/>
          </a:xfrm>
        </p:spPr>
        <p:txBody>
          <a:bodyPr>
            <a:normAutofit fontScale="77500" lnSpcReduction="20000"/>
          </a:bodyPr>
          <a:lstStyle/>
          <a:p>
            <a:pPr algn="ctr"/>
            <a:endParaRPr lang="en-US" dirty="0" smtClean="0"/>
          </a:p>
          <a:p>
            <a:pPr algn="ctr"/>
            <a:r>
              <a:rPr lang="en-US" dirty="0" smtClean="0"/>
              <a:t> </a:t>
            </a:r>
          </a:p>
        </p:txBody>
      </p:sp>
      <p:sp>
        <p:nvSpPr>
          <p:cNvPr id="2" name="Title 1"/>
          <p:cNvSpPr>
            <a:spLocks noGrp="1"/>
          </p:cNvSpPr>
          <p:nvPr>
            <p:ph type="title"/>
          </p:nvPr>
        </p:nvSpPr>
        <p:spPr/>
        <p:txBody>
          <a:bodyPr/>
          <a:lstStyle/>
          <a:p>
            <a:r>
              <a:rPr lang="en-US" dirty="0" smtClean="0"/>
              <a:t>Create an Account</a:t>
            </a:r>
            <a:endParaRPr lang="en-US" dirty="0"/>
          </a:p>
        </p:txBody>
      </p:sp>
      <p:sp>
        <p:nvSpPr>
          <p:cNvPr id="12" name="Content Placeholder 11"/>
          <p:cNvSpPr>
            <a:spLocks noGrp="1"/>
          </p:cNvSpPr>
          <p:nvPr>
            <p:ph sz="half" idx="11"/>
          </p:nvPr>
        </p:nvSpPr>
        <p:spPr>
          <a:xfrm>
            <a:off x="4898137" y="2316424"/>
            <a:ext cx="3941063" cy="4038600"/>
          </a:xfrm>
        </p:spPr>
        <p:txBody>
          <a:bodyPr/>
          <a:lstStyle/>
          <a:p>
            <a:pPr marL="0" indent="0">
              <a:buNone/>
            </a:pPr>
            <a:r>
              <a:rPr lang="en-US" sz="2000" dirty="0"/>
              <a:t>Select </a:t>
            </a:r>
            <a:r>
              <a:rPr lang="en-US" sz="2000" b="1" dirty="0" smtClean="0"/>
              <a:t>Create </a:t>
            </a:r>
            <a:r>
              <a:rPr lang="en-US" sz="2000" b="1" dirty="0"/>
              <a:t>an </a:t>
            </a:r>
            <a:r>
              <a:rPr lang="en-US" sz="2000" b="1" dirty="0" smtClean="0"/>
              <a:t>Account </a:t>
            </a:r>
            <a:r>
              <a:rPr lang="en-US" sz="2000" dirty="0"/>
              <a:t>to request additional permissions to perform Standards Balloting activities. </a:t>
            </a:r>
          </a:p>
        </p:txBody>
      </p:sp>
      <p:sp>
        <p:nvSpPr>
          <p:cNvPr id="10" name="Rectangle 9"/>
          <p:cNvSpPr/>
          <p:nvPr/>
        </p:nvSpPr>
        <p:spPr bwMode="auto">
          <a:xfrm>
            <a:off x="368754" y="3084669"/>
            <a:ext cx="2188028" cy="440943"/>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Tree>
    <p:extLst>
      <p:ext uri="{BB962C8B-B14F-4D97-AF65-F5344CB8AC3E}">
        <p14:creationId xmlns:p14="http://schemas.microsoft.com/office/powerpoint/2010/main" val="185786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017694" y="1316364"/>
            <a:ext cx="3998213" cy="639762"/>
          </a:xfrm>
        </p:spPr>
        <p:txBody>
          <a:bodyPr/>
          <a:lstStyle/>
          <a:p>
            <a:r>
              <a:rPr lang="en-US" dirty="0" smtClean="0">
                <a:latin typeface="Calibri" panose="020F0502020204030204" pitchFamily="34" charset="0"/>
              </a:rPr>
              <a:t>Create an ERO Platform Account</a:t>
            </a:r>
            <a:endParaRPr lang="en-US" dirty="0">
              <a:latin typeface="Calibri" panose="020F0502020204030204" pitchFamily="34" charset="0"/>
            </a:endParaRPr>
          </a:p>
        </p:txBody>
      </p:sp>
      <p:sp>
        <p:nvSpPr>
          <p:cNvPr id="7" name="Text Placeholder 6"/>
          <p:cNvSpPr>
            <a:spLocks noGrp="1"/>
          </p:cNvSpPr>
          <p:nvPr>
            <p:ph type="body" sz="quarter" idx="3"/>
          </p:nvPr>
        </p:nvSpPr>
        <p:spPr>
          <a:xfrm>
            <a:off x="-933061" y="1457835"/>
            <a:ext cx="5389033" cy="639762"/>
          </a:xfrm>
        </p:spPr>
        <p:txBody>
          <a:bodyPr>
            <a:normAutofit fontScale="77500" lnSpcReduction="20000"/>
          </a:bodyPr>
          <a:lstStyle/>
          <a:p>
            <a:pPr algn="ctr"/>
            <a:endParaRPr lang="en-US" dirty="0" smtClean="0"/>
          </a:p>
          <a:p>
            <a:pPr algn="ctr"/>
            <a:r>
              <a:rPr lang="en-US" dirty="0" smtClean="0"/>
              <a:t> </a:t>
            </a:r>
          </a:p>
        </p:txBody>
      </p:sp>
      <p:sp>
        <p:nvSpPr>
          <p:cNvPr id="2" name="Title 1"/>
          <p:cNvSpPr>
            <a:spLocks noGrp="1"/>
          </p:cNvSpPr>
          <p:nvPr>
            <p:ph type="title"/>
          </p:nvPr>
        </p:nvSpPr>
        <p:spPr/>
        <p:txBody>
          <a:bodyPr/>
          <a:lstStyle/>
          <a:p>
            <a:r>
              <a:rPr lang="en-US" dirty="0" smtClean="0"/>
              <a:t>Create an Account</a:t>
            </a:r>
            <a:endParaRPr lang="en-US" dirty="0"/>
          </a:p>
        </p:txBody>
      </p:sp>
      <p:sp>
        <p:nvSpPr>
          <p:cNvPr id="12" name="Content Placeholder 11"/>
          <p:cNvSpPr>
            <a:spLocks noGrp="1"/>
          </p:cNvSpPr>
          <p:nvPr>
            <p:ph sz="half" idx="11"/>
          </p:nvPr>
        </p:nvSpPr>
        <p:spPr>
          <a:xfrm>
            <a:off x="5031487" y="1802832"/>
            <a:ext cx="3998213" cy="4655118"/>
          </a:xfrm>
        </p:spPr>
        <p:txBody>
          <a:bodyPr/>
          <a:lstStyle/>
          <a:p>
            <a:pPr marL="0" indent="0">
              <a:buNone/>
            </a:pPr>
            <a:r>
              <a:rPr lang="en-US" sz="2000" dirty="0"/>
              <a:t>Complete all of  the required fields*</a:t>
            </a:r>
          </a:p>
          <a:p>
            <a:pPr marL="228600" lvl="1" indent="0">
              <a:buNone/>
            </a:pPr>
            <a:r>
              <a:rPr lang="en-US" sz="1600" dirty="0"/>
              <a:t>*User Name – enter valid business </a:t>
            </a:r>
            <a:r>
              <a:rPr lang="en-US" sz="1600" dirty="0" smtClean="0"/>
              <a:t>email</a:t>
            </a:r>
          </a:p>
          <a:p>
            <a:pPr marL="228600" lvl="1" indent="0">
              <a:spcBef>
                <a:spcPts val="0"/>
              </a:spcBef>
              <a:buNone/>
            </a:pPr>
            <a:r>
              <a:rPr lang="en-US" sz="1600" dirty="0"/>
              <a:t> </a:t>
            </a:r>
            <a:r>
              <a:rPr lang="en-US" sz="1600" dirty="0" smtClean="0"/>
              <a:t>  </a:t>
            </a:r>
            <a:r>
              <a:rPr lang="en-US" sz="1600" dirty="0"/>
              <a:t>address</a:t>
            </a:r>
          </a:p>
          <a:p>
            <a:pPr marL="228600" lvl="1" indent="0">
              <a:buNone/>
            </a:pPr>
            <a:r>
              <a:rPr lang="en-US" sz="1600" dirty="0"/>
              <a:t>*Password – password must be </a:t>
            </a:r>
            <a:r>
              <a:rPr lang="en-US" sz="1600" dirty="0" smtClean="0"/>
              <a:t>8</a:t>
            </a:r>
          </a:p>
          <a:p>
            <a:pPr marL="228600" lvl="1" indent="0">
              <a:spcBef>
                <a:spcPts val="0"/>
              </a:spcBef>
              <a:buNone/>
            </a:pPr>
            <a:r>
              <a:rPr lang="en-US" sz="1600" dirty="0" smtClean="0"/>
              <a:t>  characters </a:t>
            </a:r>
            <a:r>
              <a:rPr lang="en-US" sz="1600" dirty="0"/>
              <a:t>long, contain one upper case </a:t>
            </a:r>
            <a:endParaRPr lang="en-US" sz="1600" dirty="0" smtClean="0"/>
          </a:p>
          <a:p>
            <a:pPr marL="228600" lvl="1" indent="0">
              <a:spcBef>
                <a:spcPts val="0"/>
              </a:spcBef>
              <a:buNone/>
            </a:pPr>
            <a:r>
              <a:rPr lang="en-US" sz="1600" dirty="0"/>
              <a:t> </a:t>
            </a:r>
            <a:r>
              <a:rPr lang="en-US" sz="1600" dirty="0" smtClean="0"/>
              <a:t> letter</a:t>
            </a:r>
            <a:r>
              <a:rPr lang="en-US" sz="1600" dirty="0"/>
              <a:t>, and one numeric character.</a:t>
            </a:r>
          </a:p>
          <a:p>
            <a:pPr marL="228600" lvl="1" indent="0">
              <a:buNone/>
            </a:pPr>
            <a:r>
              <a:rPr lang="en-US" sz="1600" dirty="0"/>
              <a:t>*Confirm Password – re-enter password</a:t>
            </a:r>
          </a:p>
          <a:p>
            <a:pPr marL="228600" lvl="1" indent="0">
              <a:buNone/>
            </a:pPr>
            <a:r>
              <a:rPr lang="en-US" sz="1600" dirty="0"/>
              <a:t>*First Name – enter first name</a:t>
            </a:r>
          </a:p>
          <a:p>
            <a:pPr marL="228600" lvl="1" indent="0">
              <a:buNone/>
            </a:pPr>
            <a:r>
              <a:rPr lang="en-US" sz="1600" dirty="0"/>
              <a:t>*Last Name – enter last name</a:t>
            </a:r>
          </a:p>
          <a:p>
            <a:pPr marL="228600" lvl="1" indent="0">
              <a:buNone/>
            </a:pPr>
            <a:r>
              <a:rPr lang="en-US" sz="1600" dirty="0"/>
              <a:t>*Title </a:t>
            </a:r>
            <a:r>
              <a:rPr lang="en-US" sz="1600" i="1" dirty="0"/>
              <a:t>(Optional) </a:t>
            </a:r>
            <a:r>
              <a:rPr lang="en-US" sz="1600" dirty="0"/>
              <a:t>– enter title</a:t>
            </a:r>
          </a:p>
          <a:p>
            <a:pPr marL="228600" lvl="1" indent="0">
              <a:buNone/>
            </a:pPr>
            <a:r>
              <a:rPr lang="en-US" sz="1600" dirty="0"/>
              <a:t>*Phone – enter phone number </a:t>
            </a:r>
          </a:p>
          <a:p>
            <a:pPr marL="228600" lvl="1" indent="0">
              <a:buNone/>
            </a:pPr>
            <a:r>
              <a:rPr lang="en-US" sz="1600" dirty="0"/>
              <a:t>*Email – enter valid </a:t>
            </a:r>
            <a:r>
              <a:rPr lang="en-US" sz="1600" i="1" dirty="0"/>
              <a:t>business </a:t>
            </a:r>
            <a:r>
              <a:rPr lang="en-US" sz="1600" dirty="0"/>
              <a:t>email address </a:t>
            </a:r>
          </a:p>
          <a:p>
            <a:pPr marL="228600" lvl="1" indent="0">
              <a:buNone/>
            </a:pPr>
            <a:r>
              <a:rPr lang="en-US" sz="1600" dirty="0"/>
              <a:t>*Password Question – select a security </a:t>
            </a:r>
            <a:endParaRPr lang="en-US" sz="1600" dirty="0" smtClean="0"/>
          </a:p>
          <a:p>
            <a:pPr marL="228600" lvl="1" indent="0">
              <a:spcBef>
                <a:spcPts val="0"/>
              </a:spcBef>
              <a:buNone/>
            </a:pPr>
            <a:r>
              <a:rPr lang="en-US" sz="1600" dirty="0"/>
              <a:t> </a:t>
            </a:r>
            <a:r>
              <a:rPr lang="en-US" sz="1600" dirty="0" smtClean="0"/>
              <a:t> question</a:t>
            </a:r>
          </a:p>
          <a:p>
            <a:pPr marL="228600" lvl="1" indent="0">
              <a:buNone/>
            </a:pPr>
            <a:r>
              <a:rPr lang="en-US" sz="1600" dirty="0" smtClean="0"/>
              <a:t>*Password </a:t>
            </a:r>
            <a:r>
              <a:rPr lang="en-US" sz="1600" dirty="0"/>
              <a:t>Answer – enter password </a:t>
            </a:r>
            <a:endParaRPr lang="en-US" sz="1600" dirty="0" smtClean="0"/>
          </a:p>
          <a:p>
            <a:pPr marL="228600" lvl="1" indent="0">
              <a:spcBef>
                <a:spcPts val="0"/>
              </a:spcBef>
              <a:buNone/>
            </a:pPr>
            <a:r>
              <a:rPr lang="en-US" sz="1600" dirty="0"/>
              <a:t> </a:t>
            </a:r>
            <a:r>
              <a:rPr lang="en-US" sz="1600" dirty="0" smtClean="0"/>
              <a:t> answer</a:t>
            </a:r>
            <a:endParaRPr lang="en-US" sz="1600" dirty="0"/>
          </a:p>
          <a:p>
            <a:pPr marL="0" indent="0">
              <a:buNone/>
            </a:pPr>
            <a:endParaRPr lang="en-US" sz="2000" dirty="0"/>
          </a:p>
        </p:txBody>
      </p:sp>
      <p:pic>
        <p:nvPicPr>
          <p:cNvPr id="4" name="Picture 3"/>
          <p:cNvPicPr>
            <a:picLocks noChangeAspect="1"/>
          </p:cNvPicPr>
          <p:nvPr/>
        </p:nvPicPr>
        <p:blipFill>
          <a:blip r:embed="rId3"/>
          <a:stretch>
            <a:fillRect/>
          </a:stretch>
        </p:blipFill>
        <p:spPr>
          <a:xfrm>
            <a:off x="152400" y="1310671"/>
            <a:ext cx="4636880" cy="5296541"/>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bwMode="auto">
          <a:xfrm>
            <a:off x="152400" y="1956126"/>
            <a:ext cx="4488629" cy="2568249"/>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Tree>
    <p:extLst>
      <p:ext uri="{BB962C8B-B14F-4D97-AF65-F5344CB8AC3E}">
        <p14:creationId xmlns:p14="http://schemas.microsoft.com/office/powerpoint/2010/main" val="1461682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NERC PowerPoint[1]">
  <a:themeElements>
    <a:clrScheme name="NERC Palette">
      <a:dk1>
        <a:srgbClr val="FFFFFF"/>
      </a:dk1>
      <a:lt1>
        <a:srgbClr val="FFFFFF"/>
      </a:lt1>
      <a:dk2>
        <a:srgbClr val="FFFFFF"/>
      </a:dk2>
      <a:lt2>
        <a:srgbClr val="FFFFFF"/>
      </a:lt2>
      <a:accent1>
        <a:srgbClr val="204C81"/>
      </a:accent1>
      <a:accent2>
        <a:srgbClr val="5D85A9"/>
      </a:accent2>
      <a:accent3>
        <a:srgbClr val="AFCDE3"/>
      </a:accent3>
      <a:accent4>
        <a:srgbClr val="D5D5D5"/>
      </a:accent4>
      <a:accent5>
        <a:srgbClr val="000000"/>
      </a:accent5>
      <a:accent6>
        <a:srgbClr val="000000"/>
      </a:accent6>
      <a:hlink>
        <a:srgbClr val="0000FF"/>
      </a:hlink>
      <a:folHlink>
        <a:srgbClr val="7030A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5AC8939F5E58419512043275F5BEB3" ma:contentTypeVersion="40" ma:contentTypeDescription="Create a new document." ma:contentTypeScope="" ma:versionID="90425fe3ab9bc9c6deb0403841826f2f">
  <xsd:schema xmlns:xsd="http://www.w3.org/2001/XMLSchema" xmlns:xs="http://www.w3.org/2001/XMLSchema" xmlns:p="http://schemas.microsoft.com/office/2006/metadata/properties" targetNamespace="http://schemas.microsoft.com/office/2006/metadata/properties" ma:root="true" ma:fieldsID="dac3b3eb572b984f02bea7a77f98d32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cbf880be-c7c2-4487-81cc-39803b2f2238">NERCASSETID-1021-12</_dlc_DocId>
    <_dlc_DocIdUrl xmlns="cbf880be-c7c2-4487-81cc-39803b2f2238">
      <Url>http://www.qa.nerc.com/pa/Stand/_layouts/DocIdRedir.aspx?ID=NERCASSETID-1021-12</Url>
      <Description>NERCASSETID-1021-12</Description>
    </_dlc_DocIdUrl>
  </documentManagement>
</p:properties>
</file>

<file path=customXml/itemProps1.xml><?xml version="1.0" encoding="utf-8"?>
<ds:datastoreItem xmlns:ds="http://schemas.openxmlformats.org/officeDocument/2006/customXml" ds:itemID="{47F7C2C2-5F45-42DD-909E-E01AF54D3C43}"/>
</file>

<file path=customXml/itemProps2.xml><?xml version="1.0" encoding="utf-8"?>
<ds:datastoreItem xmlns:ds="http://schemas.openxmlformats.org/officeDocument/2006/customXml" ds:itemID="{C7A6913E-3A0D-4620-818E-D28865470AFA}"/>
</file>

<file path=customXml/itemProps3.xml><?xml version="1.0" encoding="utf-8"?>
<ds:datastoreItem xmlns:ds="http://schemas.openxmlformats.org/officeDocument/2006/customXml" ds:itemID="{4A86E069-E793-4997-9A9D-92B4C3CA234E}"/>
</file>

<file path=customXml/itemProps4.xml><?xml version="1.0" encoding="utf-8"?>
<ds:datastoreItem xmlns:ds="http://schemas.openxmlformats.org/officeDocument/2006/customXml" ds:itemID="{C7A6913E-3A0D-4620-818E-D28865470AFA}"/>
</file>

<file path=docProps/app.xml><?xml version="1.0" encoding="utf-8"?>
<Properties xmlns="http://schemas.openxmlformats.org/officeDocument/2006/extended-properties" xmlns:vt="http://schemas.openxmlformats.org/officeDocument/2006/docPropsVTypes">
  <TotalTime>4004</TotalTime>
  <Words>1507</Words>
  <Application>Microsoft Office PowerPoint</Application>
  <PresentationFormat>On-screen Show (4:3)</PresentationFormat>
  <Paragraphs>228</Paragraphs>
  <Slides>24</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ＭＳ Ｐゴシック</vt:lpstr>
      <vt:lpstr>Arial</vt:lpstr>
      <vt:lpstr>Calibri</vt:lpstr>
      <vt:lpstr>Courier New</vt:lpstr>
      <vt:lpstr>Lucida Grande</vt:lpstr>
      <vt:lpstr>Tahoma</vt:lpstr>
      <vt:lpstr>Verdana</vt:lpstr>
      <vt:lpstr>Wingdings</vt:lpstr>
      <vt:lpstr>NERC PowerPoint[1]</vt:lpstr>
      <vt:lpstr>PowerPoint Presentation</vt:lpstr>
      <vt:lpstr>PowerPoint Presentation</vt:lpstr>
      <vt:lpstr>What is the ERO Platform?</vt:lpstr>
      <vt:lpstr>Who Needs an ERO Platform Account?</vt:lpstr>
      <vt:lpstr>Additional Information</vt:lpstr>
      <vt:lpstr>Accessing SBS</vt:lpstr>
      <vt:lpstr>Login/Register</vt:lpstr>
      <vt:lpstr>Create an Account</vt:lpstr>
      <vt:lpstr>Create an Account</vt:lpstr>
      <vt:lpstr>Verify Account – Part I</vt:lpstr>
      <vt:lpstr>Verify Account – Part II</vt:lpstr>
      <vt:lpstr>Verify Account – Part II</vt:lpstr>
      <vt:lpstr>Verify Account – Part II</vt:lpstr>
      <vt:lpstr>ERO Platform - Applications</vt:lpstr>
      <vt:lpstr>Login/Register</vt:lpstr>
      <vt:lpstr>SBS Dashboard – Request Permissions</vt:lpstr>
      <vt:lpstr> Request Permissions</vt:lpstr>
      <vt:lpstr>Request Permissions</vt:lpstr>
      <vt:lpstr>Request Permissions</vt:lpstr>
      <vt:lpstr>Request Permissions</vt:lpstr>
      <vt:lpstr>PowerPoint Presentation</vt:lpstr>
      <vt:lpstr>Validation Process</vt:lpstr>
      <vt:lpstr>Validation Emails </vt:lpstr>
      <vt:lpstr>Standards Information</vt:lpstr>
    </vt:vector>
  </TitlesOfParts>
  <Company>North American Electric Reliability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Balloting and Commenting (SBS) Registration and Login</dc:title>
  <dc:creator>Felicia Walker</dc:creator>
  <cp:lastModifiedBy>Monica Benson</cp:lastModifiedBy>
  <cp:revision>218</cp:revision>
  <cp:lastPrinted>2015-01-07T15:14:26Z</cp:lastPrinted>
  <dcterms:created xsi:type="dcterms:W3CDTF">2014-03-05T16:40:13Z</dcterms:created>
  <dcterms:modified xsi:type="dcterms:W3CDTF">2015-01-07T20:54:10Z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0x010100135AC8939F5E58419512043275F5BEB3</vt:lpwstr>
  </property>
  <property fmtid="{D5CDD505-2E9C-101B-9397-08002B2CF9AE}" pid="3" name="_dlc_DocIdItemGuid">
    <vt:lpwstr>d0ac399c-a95e-46f4-b6c1-4b946dfa200e</vt:lpwstr>
  </property>
</Properties>
</file>