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6"/>
  </p:sldMasterIdLst>
  <p:notesMasterIdLst>
    <p:notesMasterId r:id="rId126"/>
  </p:notesMasterIdLst>
  <p:sldIdLst>
    <p:sldId id="256" r:id="rId7"/>
    <p:sldId id="268" r:id="rId8"/>
    <p:sldId id="344" r:id="rId9"/>
    <p:sldId id="469" r:id="rId10"/>
    <p:sldId id="468" r:id="rId11"/>
    <p:sldId id="470" r:id="rId12"/>
    <p:sldId id="471" r:id="rId13"/>
    <p:sldId id="472" r:id="rId14"/>
    <p:sldId id="473" r:id="rId15"/>
    <p:sldId id="474" r:id="rId16"/>
    <p:sldId id="475" r:id="rId17"/>
    <p:sldId id="354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632" r:id="rId26"/>
    <p:sldId id="483" r:id="rId27"/>
    <p:sldId id="484" r:id="rId28"/>
    <p:sldId id="485" r:id="rId29"/>
    <p:sldId id="486" r:id="rId30"/>
    <p:sldId id="487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15" r:id="rId55"/>
    <p:sldId id="516" r:id="rId56"/>
    <p:sldId id="517" r:id="rId57"/>
    <p:sldId id="518" r:id="rId58"/>
    <p:sldId id="519" r:id="rId59"/>
    <p:sldId id="520" r:id="rId60"/>
    <p:sldId id="521" r:id="rId61"/>
    <p:sldId id="522" r:id="rId62"/>
    <p:sldId id="523" r:id="rId63"/>
    <p:sldId id="524" r:id="rId64"/>
    <p:sldId id="525" r:id="rId65"/>
    <p:sldId id="526" r:id="rId66"/>
    <p:sldId id="527" r:id="rId67"/>
    <p:sldId id="528" r:id="rId68"/>
    <p:sldId id="584" r:id="rId69"/>
    <p:sldId id="585" r:id="rId70"/>
    <p:sldId id="586" r:id="rId71"/>
    <p:sldId id="587" r:id="rId72"/>
    <p:sldId id="588" r:id="rId73"/>
    <p:sldId id="589" r:id="rId74"/>
    <p:sldId id="590" r:id="rId75"/>
    <p:sldId id="591" r:id="rId76"/>
    <p:sldId id="592" r:id="rId77"/>
    <p:sldId id="593" r:id="rId78"/>
    <p:sldId id="594" r:id="rId79"/>
    <p:sldId id="595" r:id="rId80"/>
    <p:sldId id="596" r:id="rId81"/>
    <p:sldId id="597" r:id="rId82"/>
    <p:sldId id="598" r:id="rId83"/>
    <p:sldId id="599" r:id="rId84"/>
    <p:sldId id="600" r:id="rId85"/>
    <p:sldId id="601" r:id="rId86"/>
    <p:sldId id="602" r:id="rId87"/>
    <p:sldId id="603" r:id="rId88"/>
    <p:sldId id="604" r:id="rId89"/>
    <p:sldId id="605" r:id="rId90"/>
    <p:sldId id="606" r:id="rId91"/>
    <p:sldId id="607" r:id="rId92"/>
    <p:sldId id="608" r:id="rId93"/>
    <p:sldId id="609" r:id="rId94"/>
    <p:sldId id="610" r:id="rId95"/>
    <p:sldId id="611" r:id="rId96"/>
    <p:sldId id="612" r:id="rId97"/>
    <p:sldId id="613" r:id="rId98"/>
    <p:sldId id="614" r:id="rId99"/>
    <p:sldId id="615" r:id="rId100"/>
    <p:sldId id="616" r:id="rId101"/>
    <p:sldId id="617" r:id="rId102"/>
    <p:sldId id="618" r:id="rId103"/>
    <p:sldId id="619" r:id="rId104"/>
    <p:sldId id="620" r:id="rId105"/>
    <p:sldId id="621" r:id="rId106"/>
    <p:sldId id="622" r:id="rId107"/>
    <p:sldId id="623" r:id="rId108"/>
    <p:sldId id="624" r:id="rId109"/>
    <p:sldId id="625" r:id="rId110"/>
    <p:sldId id="626" r:id="rId111"/>
    <p:sldId id="627" r:id="rId112"/>
    <p:sldId id="628" r:id="rId113"/>
    <p:sldId id="629" r:id="rId114"/>
    <p:sldId id="630" r:id="rId115"/>
    <p:sldId id="631" r:id="rId116"/>
    <p:sldId id="529" r:id="rId117"/>
    <p:sldId id="530" r:id="rId118"/>
    <p:sldId id="531" r:id="rId119"/>
    <p:sldId id="532" r:id="rId120"/>
    <p:sldId id="533" r:id="rId121"/>
    <p:sldId id="534" r:id="rId122"/>
    <p:sldId id="535" r:id="rId123"/>
    <p:sldId id="536" r:id="rId124"/>
    <p:sldId id="502" r:id="rId12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DE3"/>
    <a:srgbClr val="5D85A9"/>
    <a:srgbClr val="204C81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55" autoAdjust="0"/>
  </p:normalViewPr>
  <p:slideViewPr>
    <p:cSldViewPr>
      <p:cViewPr varScale="1">
        <p:scale>
          <a:sx n="71" d="100"/>
          <a:sy n="71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viewProps" Target="viewProps.xml"/><Relationship Id="rId5" Type="http://schemas.openxmlformats.org/officeDocument/2006/relationships/customXml" Target="../customXml/item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theme" Target="theme/theme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tableStyles" Target="tableStyle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9" Type="http://schemas.openxmlformats.org/officeDocument/2006/relationships/slide" Target="slides/slide3.xml"/><Relationship Id="rId26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2119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2119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2" tIns="45546" rIns="91092" bIns="455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092" tIns="45546" rIns="91092" bIns="455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80"/>
            <a:ext cx="3038475" cy="462119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80"/>
            <a:ext cx="3038475" cy="462119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559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511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029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466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8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3264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50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2190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057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5696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8785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144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5152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1290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513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4284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423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3199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0073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279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119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012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9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3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58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7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54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2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62165-E3D9-4316-8A78-418374164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00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6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8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48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5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1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3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0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43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3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62165-E3D9-4316-8A78-418374164D2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1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06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97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9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0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14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78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90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678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4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27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672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83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10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6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428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558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082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8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6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928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3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864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90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85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44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01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752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350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54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4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22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172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840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93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398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47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144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942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1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0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2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948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684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739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146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542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404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484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658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716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55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6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616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85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265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63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78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125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488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608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909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7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31" indent="-2850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56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497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40" indent="-228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783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24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7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08" indent="-228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3CD7-005D-426D-AED7-1AC8ECAF611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261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04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7106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2939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868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135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784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278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874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120" indent="-2846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648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106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565" indent="-2277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5025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484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5943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401" indent="-227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D2647-1894-46B3-8966-3033BC2B5B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2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PPT_cover_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ACCOUNTABILITY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8" r:id="rId4"/>
    <p:sldLayoutId id="2147483652" r:id="rId5"/>
    <p:sldLayoutId id="2147483653" r:id="rId6"/>
    <p:sldLayoutId id="2147483659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oportalstgcfr.nerc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xrmstg.nerc.ne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hyperlink" Target="https://xrm.nerc.net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49366"/>
            <a:ext cx="8291512" cy="14272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ERO Portal Overview &amp; 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CFR Tool Training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3499" y="2565175"/>
            <a:ext cx="8229600" cy="2057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</a:b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latin typeface="Tahoma" pitchFamily="84" charset="0"/>
              </a:rPr>
              <a:t>Victor Myers, Senior Business Analyst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latin typeface="Tahoma" pitchFamily="84" charset="0"/>
              </a:rPr>
              <a:t>November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 2017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Name of Company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 the following page, user has the option of associating their profile to a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7285351" cy="29568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524000" y="4252216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Email Messages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Email Notifications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When these actions occur an email is sent: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is submitted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is updated/revised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 is transferred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Entity Contacts on CFR are updated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send comments back on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</a:t>
            </a:r>
            <a:r>
              <a:rPr lang="en-US" dirty="0" smtClean="0">
                <a:solidFill>
                  <a:schemeClr val="tx1"/>
                </a:solidFill>
              </a:rPr>
              <a:t>Administrator accepts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Administrator </a:t>
            </a:r>
            <a:r>
              <a:rPr lang="en-US" dirty="0" smtClean="0">
                <a:solidFill>
                  <a:schemeClr val="tx1"/>
                </a:solidFill>
              </a:rPr>
              <a:t>rejects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Proposed Regional CFR Administrator </a:t>
            </a:r>
            <a:r>
              <a:rPr lang="en-US" dirty="0" smtClean="0">
                <a:solidFill>
                  <a:schemeClr val="tx1"/>
                </a:solidFill>
              </a:rPr>
              <a:t>transfers CFR to another Regional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sends a request to update standards associated with a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NERC sends a request to update </a:t>
            </a:r>
            <a:r>
              <a:rPr lang="en-US" smtClean="0">
                <a:solidFill>
                  <a:schemeClr val="tx1"/>
                </a:solidFill>
              </a:rPr>
              <a:t>a function </a:t>
            </a:r>
            <a:r>
              <a:rPr lang="en-US" dirty="0">
                <a:solidFill>
                  <a:schemeClr val="tx1"/>
                </a:solidFill>
              </a:rPr>
              <a:t>associated with a CFR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1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Accepted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CFR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Impacted Regional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60936"/>
            <a:ext cx="809314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Rejected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CFR Administrator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7346317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Submitted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7331075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Termination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76600"/>
            <a:ext cx="727011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Returned to POC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Impacted Regional </a:t>
            </a:r>
            <a:r>
              <a:rPr lang="en-US" dirty="0" smtClean="0">
                <a:solidFill>
                  <a:schemeClr val="tx1"/>
                </a:solidFill>
              </a:rPr>
              <a:t>Entity contacts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0"/>
            <a:ext cx="7247248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POC has changed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Contacts for the Entities Participating in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Previous CFR POC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3200400"/>
            <a:ext cx="8569326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1828800" y="152400"/>
            <a:ext cx="7086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Proposed Regional CFR Administrator has changed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Regional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Example of the email: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19400"/>
            <a:ext cx="8298899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Request for a Standard Update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Participating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is able to customize the contents of the email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Security Questions and Answers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 the following page, and awaits user input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64659"/>
            <a:ext cx="7285351" cy="4313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524000" y="5562600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Request for a Function Update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0"/>
            <a:ext cx="8416925" cy="51816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Recipients: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Participating Entity contacts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is able to customize the contents of the email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Associating Contacts to Entities</a:t>
            </a: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20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Manage Entity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In top right corner of the </a:t>
            </a:r>
            <a:r>
              <a:rPr lang="en-US" dirty="0" err="1" smtClean="0">
                <a:solidFill>
                  <a:schemeClr val="tx1"/>
                </a:solidFill>
              </a:rPr>
              <a:t>eroportal</a:t>
            </a:r>
            <a:r>
              <a:rPr lang="en-US" dirty="0" smtClean="0">
                <a:solidFill>
                  <a:schemeClr val="tx1"/>
                </a:solidFill>
              </a:rPr>
              <a:t>, displays your name and entity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Following your name, click drop down arrow, the options below appear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Manage Entity, that page opens on the next slide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57" y="4007653"/>
            <a:ext cx="4183743" cy="1737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7620001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Manage Entity –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entity name and list of contacts shows below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Add/Remove contact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Remove -&gt; the user is no longer associated with this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 -&gt; associates the user with this entity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See next slide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600201"/>
            <a:ext cx="8569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name, click search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name, </a:t>
            </a: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submit, see next slide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d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esired name doesn’t appear when you click search, contact your regional entity who would then contact NERC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89154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34" y="3962400"/>
            <a:ext cx="8744137" cy="13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057400" y="152400"/>
            <a:ext cx="68580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Updated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65238"/>
            <a:ext cx="883920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Associate Contact – Grant Permissions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4876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any user’s name from the list shown on previous slide,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1"/>
            <a:ext cx="8839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Give Permissions to the user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5791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Edit next to the User Permissions sections (on slide 61),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Admin -&gt; allows this user to grant CFR access to other users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User </a:t>
            </a:r>
            <a:r>
              <a:rPr lang="en-US" sz="2000" dirty="0">
                <a:solidFill>
                  <a:schemeClr val="tx1"/>
                </a:solidFill>
              </a:rPr>
              <a:t>-&gt; allows user to </a:t>
            </a:r>
            <a:r>
              <a:rPr lang="en-US" sz="2000" dirty="0" smtClean="0">
                <a:solidFill>
                  <a:schemeClr val="tx1"/>
                </a:solidFill>
              </a:rPr>
              <a:t>access the CFR portal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Click Submit to save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59" y="1905001"/>
            <a:ext cx="416088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Allow user to Assign Permissions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609600"/>
            <a:ext cx="8416925" cy="5791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Edit next to the User Can Assign Permissions sections (on slide 61), this page opens: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CFR </a:t>
            </a:r>
            <a:r>
              <a:rPr lang="en-US" sz="2000" dirty="0">
                <a:solidFill>
                  <a:schemeClr val="tx1"/>
                </a:solidFill>
              </a:rPr>
              <a:t>Admin -&gt; allows this user to </a:t>
            </a:r>
            <a:r>
              <a:rPr lang="en-US" sz="2000" dirty="0" smtClean="0">
                <a:solidFill>
                  <a:schemeClr val="tx1"/>
                </a:solidFill>
              </a:rPr>
              <a:t>give another user the ability to grant </a:t>
            </a:r>
            <a:r>
              <a:rPr lang="en-US" sz="2000" dirty="0">
                <a:solidFill>
                  <a:schemeClr val="tx1"/>
                </a:solidFill>
              </a:rPr>
              <a:t>CFR </a:t>
            </a:r>
            <a:r>
              <a:rPr lang="en-US" sz="2000" dirty="0" smtClean="0">
                <a:solidFill>
                  <a:schemeClr val="tx1"/>
                </a:solidFill>
              </a:rPr>
              <a:t>access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CFR User -&gt; allows user to </a:t>
            </a:r>
            <a:r>
              <a:rPr lang="en-US" sz="2000" dirty="0" smtClean="0">
                <a:solidFill>
                  <a:schemeClr val="tx1"/>
                </a:solidFill>
              </a:rPr>
              <a:t>grant another user access to the </a:t>
            </a:r>
            <a:r>
              <a:rPr lang="en-US" sz="2000" dirty="0">
                <a:solidFill>
                  <a:schemeClr val="tx1"/>
                </a:solidFill>
              </a:rPr>
              <a:t>CFR portal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Click Submit to save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59" y="2133599"/>
            <a:ext cx="4160881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adine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7100" y="1609725"/>
            <a:ext cx="67945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8150" y="34925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399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Registration Complete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Save button the system lets you know you have completed the registration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2" y="2590800"/>
            <a:ext cx="7270110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User Sign In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Sign In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“Sign In”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7543800" cy="38312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696200" y="2223247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Signing In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a valid username and password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user forgets either the username or password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“Forgot Your Username”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“Forgot Your Password”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8" y="2895600"/>
            <a:ext cx="8047417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Forgot Your Username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Provide email address used to create account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User receives email with Link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User clicks on the link, provides answers to security questions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If answers are correct, user is shown his/her username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70" y="3200400"/>
            <a:ext cx="8237934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Forgot Your Password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Provide username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User receives email with Link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User clicks on the link, provides answers to security questions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If answers are correct, the user is allowed to change their password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9" y="3124200"/>
            <a:ext cx="8220787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Profile Management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04800" y="1096963"/>
            <a:ext cx="8416925" cy="7318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Clicking “My Profile”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88392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60198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Role call/Introductions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Provide overview of ERO Portal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/>
              <a:t>Provide overview of CFR Tool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Help with new registrations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Answer Questions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 – Notification Settings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04800" y="1096963"/>
            <a:ext cx="8416925" cy="7318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Scroll to bottom of the profile page to find Notification Settings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to receive MIDAS and/or CFR notifications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2514600"/>
            <a:ext cx="5943600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 Change Password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Password”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" y="1752600"/>
            <a:ext cx="6950042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Profile Change Email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Email”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544454" cy="14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1752600" y="152400"/>
            <a:ext cx="7391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ERO Portal Profile Change Security Questions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“Change Security Questions” displays the following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0854"/>
            <a:ext cx="6980525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Request Access to NERC </a:t>
            </a:r>
            <a:r>
              <a:rPr lang="en-US" dirty="0" smtClean="0">
                <a:solidFill>
                  <a:schemeClr val="tx1"/>
                </a:solidFill>
              </a:rPr>
              <a:t>Resources 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315200" y="3644154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2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Request Access to Systems/Applications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down arrow beside My Resources and choose “Request Access”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3" y="1584331"/>
            <a:ext cx="3078747" cy="20956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429000" y="2971800"/>
            <a:ext cx="2057400" cy="457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7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List of NERC Applications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desired application and click the Next button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295400"/>
            <a:ext cx="8569325" cy="32996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28600" y="3980951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9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Confirm Application Request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Submit button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NERC will review the request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5" y="1295400"/>
            <a:ext cx="7658764" cy="288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057400" y="3124200"/>
            <a:ext cx="8382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9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Display NERC </a:t>
            </a:r>
            <a:r>
              <a:rPr lang="en-US" dirty="0" smtClean="0">
                <a:solidFill>
                  <a:schemeClr val="tx1"/>
                </a:solidFill>
              </a:rPr>
              <a:t>Resources I have access to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315200" y="3644154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1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My Resources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down arrow beside My Resources and choose “My Resources”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3" y="1584331"/>
            <a:ext cx="3078747" cy="20956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516406" y="2667000"/>
            <a:ext cx="2057400" cy="457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0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60198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is ERO Portal?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A tool that currently allows users: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Register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Login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Forgot password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Forgot username  </a:t>
            </a:r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Self Service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Change password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Update security questions  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Change email   </a:t>
            </a:r>
          </a:p>
          <a:p>
            <a:pPr lvl="1">
              <a:spcBef>
                <a:spcPts val="0"/>
              </a:spcBef>
              <a:defRPr/>
            </a:pP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Request Access to NERC Resources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View a list of NERC applications or email lists you have access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/>
              <a:t>Request removal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Listing of Your Resources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29508"/>
            <a:ext cx="8763000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Status of My Requests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My Resources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down arrow beside My Resources and choose “My Requests”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981200"/>
            <a:ext cx="3078747" cy="20956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688347" y="3733800"/>
            <a:ext cx="2057400" cy="457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Status of Your Requests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68543"/>
            <a:ext cx="8915400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My Groups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My Groups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My Groups tab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myersv\AppData\Local\Temp\SNAGHTML186f79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00200"/>
            <a:ext cx="8188326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Listing of Your Groups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143001"/>
            <a:ext cx="8416925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876300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Functionality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Functionality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Create a new CFR   </a:t>
            </a:r>
            <a:r>
              <a:rPr lang="en-US" sz="1600" b="1" i="1" dirty="0" smtClean="0">
                <a:solidFill>
                  <a:srgbClr val="FF0000"/>
                </a:solidFill>
              </a:rPr>
              <a:t>Registered Entity user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View an existing CFR </a:t>
            </a:r>
            <a:r>
              <a:rPr lang="en-US" sz="1600" b="1" i="1" dirty="0">
                <a:solidFill>
                  <a:srgbClr val="FF0000"/>
                </a:solidFill>
              </a:rPr>
              <a:t>Registered Entity user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View CFR Matrix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Upload CFR documents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Transfer CFR POC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Modify Entity Participant(s)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Modify contact(s) of Entity Participant(s)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Modify standards associated to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Modify CFR Responsibility set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Request Feedback from Regional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Respond to Feedback Request submitted by Regional Entity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Submit CFR for approval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Review CFR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</a:t>
            </a:r>
            <a:r>
              <a:rPr lang="en-US" sz="1600" b="1" i="1" dirty="0">
                <a:solidFill>
                  <a:srgbClr val="FF0000"/>
                </a:solidFill>
              </a:rPr>
              <a:t>Entity </a:t>
            </a:r>
            <a:r>
              <a:rPr lang="en-US" sz="1600" b="1" i="1" dirty="0" smtClean="0">
                <a:solidFill>
                  <a:srgbClr val="FF0000"/>
                </a:solidFill>
              </a:rPr>
              <a:t>user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Accept </a:t>
            </a:r>
            <a:r>
              <a:rPr lang="en-US" dirty="0">
                <a:solidFill>
                  <a:schemeClr val="tx1"/>
                </a:solidFill>
              </a:rPr>
              <a:t>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Reject </a:t>
            </a:r>
            <a:r>
              <a:rPr lang="en-US" dirty="0">
                <a:solidFill>
                  <a:schemeClr val="tx1"/>
                </a:solidFill>
              </a:rPr>
              <a:t>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Respond to CFR Feedback Request submitted by Registered Entity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Additional CFR Functionality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Terminate a CFR 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CFR</a:t>
            </a:r>
            <a:r>
              <a:rPr lang="en-US" sz="1600" b="1" i="1" dirty="0" smtClean="0">
                <a:solidFill>
                  <a:srgbClr val="FF0000"/>
                </a:solidFill>
              </a:rPr>
              <a:t> POC, NERC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Request for Standard(s) update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Entity, NERC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Generate CFR Reports </a:t>
            </a:r>
            <a:r>
              <a:rPr lang="en-US" sz="1600" b="1" i="1" dirty="0" smtClean="0">
                <a:solidFill>
                  <a:srgbClr val="FF0000"/>
                </a:solidFill>
              </a:rPr>
              <a:t>Regional </a:t>
            </a:r>
            <a:r>
              <a:rPr lang="en-US" sz="1600" b="1" i="1" dirty="0">
                <a:solidFill>
                  <a:srgbClr val="FF0000"/>
                </a:solidFill>
              </a:rPr>
              <a:t>Entity, </a:t>
            </a:r>
            <a:r>
              <a:rPr lang="en-US" sz="1600" b="1" i="1" dirty="0" smtClean="0">
                <a:solidFill>
                  <a:srgbClr val="FF0000"/>
                </a:solidFill>
              </a:rPr>
              <a:t>NERC</a:t>
            </a:r>
            <a:endParaRPr lang="en-US" sz="1600" b="1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Associate contacts to an entity </a:t>
            </a:r>
            <a:r>
              <a:rPr lang="en-US" sz="1600" b="1" i="1" dirty="0" smtClean="0">
                <a:solidFill>
                  <a:srgbClr val="FF0000"/>
                </a:solidFill>
              </a:rPr>
              <a:t>Registered Entity, NERC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Grant permissions</a:t>
            </a:r>
          </a:p>
          <a:p>
            <a:pPr>
              <a:spcBef>
                <a:spcPts val="0"/>
              </a:spcBef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User Registration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States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States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985838" y="2189558"/>
            <a:ext cx="8416925" cy="4741468"/>
          </a:xfrm>
        </p:spPr>
        <p:txBody>
          <a:bodyPr/>
          <a:lstStyle/>
          <a:p>
            <a:pPr marL="457200" lvl="2" indent="0">
              <a:spcBef>
                <a:spcPts val="0"/>
              </a:spcBef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978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CFR POC &amp; Participant Differences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CFR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POC </a:t>
            </a:r>
            <a:r>
              <a:rPr lang="en-US" altLang="en-US" dirty="0">
                <a:ea typeface="ＭＳ Ｐゴシック" panose="020B0600070205080204" pitchFamily="34" charset="-128"/>
              </a:rPr>
              <a:t>Abilities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CFR POC (registered entity user who created CFR)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While CFR Remains in Draft Status (has not been submitted to Region)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Transfer POC</a:t>
            </a:r>
          </a:p>
          <a:p>
            <a:pPr lvl="1"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When CFR has been submitted to Region and Region has not reviewed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View only (no ability to make updates)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sent CFR back with comments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Transfer POC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accepted the CFR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Edit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Delete Draft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Transfer </a:t>
            </a:r>
            <a:r>
              <a:rPr lang="en-US" sz="1400" dirty="0" smtClean="0">
                <a:solidFill>
                  <a:schemeClr val="tx1"/>
                </a:solidFill>
              </a:rPr>
              <a:t>POC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Update Entity Contacts</a:t>
            </a:r>
            <a:endParaRPr lang="en-US" sz="1400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</a:t>
            </a:r>
            <a:r>
              <a:rPr lang="en-US" sz="1600" dirty="0" smtClean="0">
                <a:solidFill>
                  <a:schemeClr val="tx1"/>
                </a:solidFill>
              </a:rPr>
              <a:t>NERC/Region has rejected or terminated the </a:t>
            </a:r>
            <a:r>
              <a:rPr lang="en-US" sz="1600" dirty="0">
                <a:solidFill>
                  <a:schemeClr val="tx1"/>
                </a:solidFill>
              </a:rPr>
              <a:t>CFR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lvl="2">
              <a:spcBef>
                <a:spcPts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Participant Abilities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56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CFR Participant (registered entity user listed as an entity contact on a CFR)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While CFR Remains in Draft Status (has not been submitted to Region)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When CFR has been submitted to Region and Region has not reviewed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View only (no ability to make updates)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sent CFR back with comments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Region has </a:t>
            </a:r>
            <a:r>
              <a:rPr lang="en-US" sz="1600" dirty="0" smtClean="0">
                <a:solidFill>
                  <a:schemeClr val="tx1"/>
                </a:solidFill>
              </a:rPr>
              <a:t>accepted the CFR</a:t>
            </a:r>
            <a:endParaRPr lang="en-US" sz="1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When CFR has been submitted to Region and </a:t>
            </a:r>
            <a:r>
              <a:rPr lang="en-US" sz="1600" dirty="0" smtClean="0">
                <a:solidFill>
                  <a:schemeClr val="tx1"/>
                </a:solidFill>
              </a:rPr>
              <a:t>NERC/Region has rejected or terminated the </a:t>
            </a:r>
            <a:r>
              <a:rPr lang="en-US" sz="1600" dirty="0">
                <a:solidFill>
                  <a:schemeClr val="tx1"/>
                </a:solidFill>
              </a:rPr>
              <a:t>CFR</a:t>
            </a:r>
          </a:p>
          <a:p>
            <a:pPr lvl="2">
              <a:spcBef>
                <a:spcPts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View only (no ability to make updates)</a:t>
            </a:r>
          </a:p>
          <a:p>
            <a:pPr lvl="2">
              <a:spcBef>
                <a:spcPts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Creating a CFR</a:t>
            </a:r>
          </a:p>
        </p:txBody>
      </p:sp>
    </p:spTree>
    <p:extLst>
      <p:ext uri="{BB962C8B-B14F-4D97-AF65-F5344CB8AC3E}">
        <p14:creationId xmlns:p14="http://schemas.microsoft.com/office/powerpoint/2010/main" val="15238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Create a New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arrow to the right of My Resources, a sub-menu appears and select the option for the CFR Portal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page on the next screen opens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90" y="2209800"/>
            <a:ext cx="1615580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option to Create New CFR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CFR Basic Information page loads, see the next slide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5563"/>
            <a:ext cx="8686800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Basic CFR Information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a Function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CFR Effective Date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1"/>
            <a:ext cx="8763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Participating Entities 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Add Participating Entities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Regional Entity that will oversee this CFR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ERO Portal Website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731838"/>
          </a:xfrm>
        </p:spPr>
        <p:txBody>
          <a:bodyPr/>
          <a:lstStyle/>
          <a:p>
            <a:r>
              <a:rPr lang="en-US" dirty="0" smtClean="0"/>
              <a:t>Registered Entity or Regional Entity users will go to the following website to Register.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https://eroportalstgcfr.nerc.net</a:t>
            </a:r>
            <a:r>
              <a:rPr lang="en-US" dirty="0" smtClean="0"/>
              <a:t> (test environment)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667000"/>
            <a:ext cx="7543800" cy="33740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162800" y="2574924"/>
            <a:ext cx="6858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2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CFR Administrator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Regional Entity (RE) you feel should oversee this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This is not 1 person but all authorized contacts associated with the RE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impacted regions will review and ultimately make final decision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Add Participating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a contact for each Participating Registered Entity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3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Choose Applicable Standards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desired standard(s)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83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Set Entity Responsibility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990601"/>
            <a:ext cx="8416925" cy="541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desired level of responsibility for each registered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777056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Entity Responsibility Choices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0"/>
            <a:ext cx="8416925" cy="56387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Partial – entity is partially responsible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Notes are required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Full </a:t>
            </a:r>
            <a:r>
              <a:rPr lang="en-US" dirty="0">
                <a:solidFill>
                  <a:schemeClr val="tx1"/>
                </a:solidFill>
              </a:rPr>
              <a:t>– entity is </a:t>
            </a:r>
            <a:r>
              <a:rPr lang="en-US" dirty="0" smtClean="0">
                <a:solidFill>
                  <a:schemeClr val="tx1"/>
                </a:solidFill>
              </a:rPr>
              <a:t>completely responsible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Other entities are set to none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Normal </a:t>
            </a:r>
            <a:r>
              <a:rPr lang="en-US" dirty="0">
                <a:solidFill>
                  <a:schemeClr val="tx1"/>
                </a:solidFill>
              </a:rPr>
              <a:t>– entity </a:t>
            </a:r>
            <a:r>
              <a:rPr lang="en-US" dirty="0" smtClean="0">
                <a:solidFill>
                  <a:schemeClr val="tx1"/>
                </a:solidFill>
              </a:rPr>
              <a:t>has the default legal responsibility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N/A – not applicable to the entity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None – entity has no responsibility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Other entities are set to Full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Roll Down option –</a:t>
            </a:r>
          </a:p>
          <a:p>
            <a:pPr lvl="1"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Choices made for first row can be applied for each following row</a:t>
            </a:r>
          </a:p>
          <a:p>
            <a:pPr lvl="1">
              <a:spcBef>
                <a:spcPts val="0"/>
              </a:spcBef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Notes has similar option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Upload Document(s)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0"/>
            <a:ext cx="8416925" cy="52577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option to Add Files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ax file size is 200 MB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ocuments maybe removed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Select next to continue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075" y="1447800"/>
            <a:ext cx="8112125" cy="21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Submit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Enter desired comments and select submit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772400" cy="27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Successful Submission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0"/>
            <a:ext cx="8416925" cy="47243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Regional Entity users can now view and take action on the CFR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1"/>
            <a:ext cx="747586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Viewing a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Landing Page with CFRs to View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hyperlink to open desired record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CFR details are displayed as view only see next slide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view CFR Matrix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view Entity Contacts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Ability to download CFR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458200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Registration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990600"/>
            <a:ext cx="8416926" cy="53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Complete all fields, select “Register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Unique Email address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Unique Username (Max. 25 characters)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Password </a:t>
            </a:r>
            <a:r>
              <a:rPr lang="en-US" sz="1800" dirty="0"/>
              <a:t>R</a:t>
            </a:r>
            <a:r>
              <a:rPr lang="en-US" sz="1800" dirty="0" smtClean="0"/>
              <a:t>equirements: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Minimum of 8 characters long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contain at least 1 number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contain at least 1 lowercase letter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/>
              <a:t>Must contain at least 1 </a:t>
            </a:r>
            <a:r>
              <a:rPr lang="en-US" dirty="0" smtClean="0"/>
              <a:t>uppercase letter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/>
              <a:t>Must contain at least 1 </a:t>
            </a:r>
            <a:r>
              <a:rPr lang="en-US" dirty="0" smtClean="0"/>
              <a:t>special character (!,@,#,$,%,^)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0"/>
            <a:ext cx="5078739" cy="24630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895601" y="3733800"/>
            <a:ext cx="914399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CFR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1066801"/>
            <a:ext cx="6858000" cy="29717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3958273"/>
            <a:ext cx="6858000" cy="25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CFR Matrix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“View CFR Matrix” and the page below opens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“Download </a:t>
            </a:r>
            <a:r>
              <a:rPr lang="en-US" dirty="0">
                <a:solidFill>
                  <a:schemeClr val="tx1"/>
                </a:solidFill>
              </a:rPr>
              <a:t>CFR </a:t>
            </a:r>
            <a:r>
              <a:rPr lang="en-US" dirty="0" smtClean="0">
                <a:solidFill>
                  <a:schemeClr val="tx1"/>
                </a:solidFill>
              </a:rPr>
              <a:t>Matrix” and the information above will appear in an excel spreadsheet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23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View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View Entity Contacts and the participating entity contacts you selected for this CFR will be shown, see below.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6858000" cy="22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Rev</a:t>
            </a:r>
            <a:r>
              <a:rPr lang="en-US" dirty="0" smtClean="0">
                <a:solidFill>
                  <a:schemeClr val="tx1"/>
                </a:solidFill>
              </a:rPr>
              <a:t>iewing a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Entity Users – Review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the CFR POC submits the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All Regional Entity users will have ability to view the CFR details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has ability to: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Accept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Reject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Return CFR with comments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Change Proposed CFR Administrator</a:t>
            </a:r>
          </a:p>
          <a:p>
            <a:pPr lvl="2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Regional Entity Users – Login to CRM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Staging address: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https://xrmstg.nerc.net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Production </a:t>
            </a:r>
            <a:r>
              <a:rPr lang="en-US" dirty="0">
                <a:solidFill>
                  <a:schemeClr val="tx1"/>
                </a:solidFill>
              </a:rPr>
              <a:t>address: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https://xrm.nerc.net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943" y="2819400"/>
            <a:ext cx="6386113" cy="36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CRM Landing Page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Menu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71" y="1131371"/>
            <a:ext cx="3193057" cy="33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view list of CFRs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71" y="1131371"/>
            <a:ext cx="3193057" cy="3364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872334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 smtClean="0">
                <a:latin typeface="Calibri" panose="020F0502020204030204" pitchFamily="34" charset="0"/>
              </a:rPr>
              <a:t>Click CFRs shown above</a:t>
            </a:r>
            <a:endParaRPr lang="en-US" i="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133600" y="1828800"/>
            <a:ext cx="990600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Confirm Email Address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1143000"/>
          </a:xfrm>
        </p:spPr>
        <p:txBody>
          <a:bodyPr/>
          <a:lstStyle/>
          <a:p>
            <a:r>
              <a:rPr lang="en-US" sz="2000" dirty="0" smtClean="0"/>
              <a:t>After clicking “Register”, the system sends a 6-digit pin to the email address provided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Enter Pin and select “Submit”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86600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 flipV="1">
            <a:off x="4419600" y="3733800"/>
            <a:ext cx="9144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Your CFRs are Displayed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system shows all CFRs for your region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Different CFR Views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You can custom your view by clicking the arrow next to My CFRs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2751058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Returns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Return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Provide Comments &amp; Return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enter a comment and click next then finish to complete the return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52601"/>
            <a:ext cx="5883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Returned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is Returned with Comments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219201"/>
            <a:ext cx="8416925" cy="495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the Proposed Regional CFR Administrator returns the CFR your CFR landing page will look like the example shown below and you will be able to perform: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Edit 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Delete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Transfer POC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Participating </a:t>
            </a:r>
            <a:r>
              <a:rPr lang="en-US" dirty="0">
                <a:solidFill>
                  <a:schemeClr val="tx1"/>
                </a:solidFill>
              </a:rPr>
              <a:t>Entity </a:t>
            </a:r>
            <a:r>
              <a:rPr lang="en-US" dirty="0" smtClean="0">
                <a:solidFill>
                  <a:schemeClr val="tx1"/>
                </a:solidFill>
              </a:rPr>
              <a:t>Contacts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3691219"/>
            <a:ext cx="8686801" cy="26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Returned CFR – Edit CFR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Edit Draft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The pre-populated CFR opens and you are able to step through each section of the CFR and make revisions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Function can be changed, since CFR hasn’t been approved yet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can be changed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submit when finished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Returned CFR –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Delete </a:t>
            </a:r>
            <a:r>
              <a:rPr lang="en-US" altLang="en-US" dirty="0">
                <a:ea typeface="ＭＳ Ｐゴシック" panose="020B0600070205080204" pitchFamily="34" charset="-128"/>
              </a:rPr>
              <a:t>CFR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Delete Draft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System prompts to ensure you want to delete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delete, that CFR is removed from the system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49645"/>
            <a:ext cx="5624047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Demographic Data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“Submit”, the system loads the following page, for users to provide additional data select “Next”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3520"/>
            <a:ext cx="7308213" cy="42904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09600" y="5562600"/>
            <a:ext cx="990600" cy="7620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Returned CFR - Transfer POC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Transfer POC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contact, click transfer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4" y="1600200"/>
            <a:ext cx="843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Accepts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Accept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Accept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click next then finish to complete the acceptance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97" y="1828800"/>
            <a:ext cx="582980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Accepted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is Registered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219201"/>
            <a:ext cx="8416925" cy="495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If the Proposed Regional CFR Administrator accepts the CFR your CFR landing page will look like the example shown below and you will be able to perform: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Transfer POC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Participating </a:t>
            </a:r>
            <a:r>
              <a:rPr lang="en-US" dirty="0">
                <a:solidFill>
                  <a:schemeClr val="tx1"/>
                </a:solidFill>
              </a:rPr>
              <a:t>Entity Contacts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Update CFR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Terminate CFR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Clicking hyperlink opens CFR details in view only mode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886200"/>
            <a:ext cx="876300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Create a new CFR version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Update CFR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continue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The pre-populated CFR opens and you are able to step through each section of the CFR and make revisions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Function cannot be changed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Proposed Regional CFR Administrator can be changed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84785"/>
            <a:ext cx="8420830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Transfer POC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Transfer POC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Choose the desired contact, click transfer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4" y="1600200"/>
            <a:ext cx="843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Update Participating Entity Contacts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Once you select Update Entity Contacts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Use drop down to choose the desired contact for each entity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Click save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64" y="1676400"/>
            <a:ext cx="8451312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Provide Work Address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074" y="1219200"/>
            <a:ext cx="8416926" cy="685800"/>
          </a:xfrm>
        </p:spPr>
        <p:txBody>
          <a:bodyPr/>
          <a:lstStyle/>
          <a:p>
            <a:r>
              <a:rPr lang="en-US" sz="2000" dirty="0" smtClean="0"/>
              <a:t>After clicking the “Next”, the system loads, provide work address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22755"/>
            <a:ext cx="7308213" cy="43209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71600" y="5562600"/>
            <a:ext cx="685800" cy="838200"/>
          </a:xfrm>
          <a:prstGeom prst="ellipse">
            <a:avLst/>
          </a:prstGeom>
          <a:noFill/>
          <a:ln w="34925" cap="flat" cmpd="sng" algn="ctr">
            <a:solidFill>
              <a:srgbClr val="FF0000">
                <a:alpha val="8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Rejects CFR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5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Reject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Reject CFR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enter a comment, then click next then finish to complete the rejection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07" y="1828800"/>
            <a:ext cx="58221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Registered Entity After CFR is Rejected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Rejected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066801"/>
            <a:ext cx="8416925" cy="5105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Only option available is to view the CFR, click hyperlink shown below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590800"/>
            <a:ext cx="868680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4294967295"/>
          </p:nvPr>
        </p:nvSpPr>
        <p:spPr>
          <a:xfrm>
            <a:off x="1125537" y="2590800"/>
            <a:ext cx="6892925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Regional Entity Transfers CFR Administrator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desired CFR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the desired CFR from list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1905000"/>
            <a:ext cx="83631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CFR  Details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325562"/>
            <a:ext cx="8416925" cy="49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8"/>
          <p:cNvSpPr>
            <a:spLocks noGrp="1"/>
          </p:cNvSpPr>
          <p:nvPr>
            <p:ph type="title"/>
          </p:nvPr>
        </p:nvSpPr>
        <p:spPr bwMode="auto">
          <a:xfrm>
            <a:off x="2286000" y="152400"/>
            <a:ext cx="66294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Transfer CFR Administrator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0"/>
          </p:nvPr>
        </p:nvSpPr>
        <p:spPr>
          <a:xfrm>
            <a:off x="346075" y="1325563"/>
            <a:ext cx="8416925" cy="48466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clicks button to Transfer Regional CFR Administrator</a:t>
            </a: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</a:t>
            </a:r>
            <a:r>
              <a:rPr lang="en-US" dirty="0">
                <a:solidFill>
                  <a:schemeClr val="tx1"/>
                </a:solidFill>
              </a:rPr>
              <a:t>Entity user </a:t>
            </a:r>
            <a:r>
              <a:rPr lang="en-US" dirty="0" smtClean="0">
                <a:solidFill>
                  <a:schemeClr val="tx1"/>
                </a:solidFill>
              </a:rPr>
              <a:t>must select another CFR Administrator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Regional Entity user may enter a comment, then click next then finish to complete the rejection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No effect on CFR POC</a:t>
            </a:r>
            <a:endParaRPr lang="en-US" dirty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2362200"/>
            <a:ext cx="334200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 PowerPoint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04C81"/>
      </a:accent1>
      <a:accent2>
        <a:srgbClr val="5D85A9"/>
      </a:accent2>
      <a:accent3>
        <a:srgbClr val="AFCDE3"/>
      </a:accent3>
      <a:accent4>
        <a:srgbClr val="D5D5D5"/>
      </a:accent4>
      <a:accent5>
        <a:srgbClr val="000000"/>
      </a:accent5>
      <a:accent6>
        <a:srgbClr val="000000"/>
      </a:accent6>
      <a:hlink>
        <a:srgbClr val="0000FF"/>
      </a:hlink>
      <a:folHlink>
        <a:srgbClr val="7030A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 Point template" id="{BEF18674-E254-449F-8DF6-4D64CB993F0C}" vid="{29C57AED-67DD-4D77-A395-AEA2DDC49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296A0D9FB7A4B9920B59BB9F91808" ma:contentTypeVersion="24" ma:contentTypeDescription="Create a new document." ma:contentTypeScope="" ma:versionID="1a7e543ea2a7c34ebbb793b5788f3f03">
  <xsd:schema xmlns:xsd="http://www.w3.org/2001/XMLSchema" xmlns:xs="http://www.w3.org/2001/XMLSchema" xmlns:p="http://schemas.microsoft.com/office/2006/metadata/properties" xmlns:ns2="d255dc3e-053e-4b62-8283-68abfc61cdbb" targetNamespace="http://schemas.microsoft.com/office/2006/metadata/properties" ma:root="true" ma:fieldsID="67b49b6ff7c37d8ad98f08a843809b0e" ns2:_="">
    <xsd:import namespace="d255dc3e-053e-4b62-8283-68abfc61cdb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5dc3e-053e-4b62-8283-68abfc61cd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5BFAF5A-C407-4945-8CB3-424A348057FA}"/>
</file>

<file path=customXml/itemProps2.xml><?xml version="1.0" encoding="utf-8"?>
<ds:datastoreItem xmlns:ds="http://schemas.openxmlformats.org/officeDocument/2006/customXml" ds:itemID="{C9ADF454-60D8-4342-AA79-D3826301F3D4}"/>
</file>

<file path=customXml/itemProps3.xml><?xml version="1.0" encoding="utf-8"?>
<ds:datastoreItem xmlns:ds="http://schemas.openxmlformats.org/officeDocument/2006/customXml" ds:itemID="{E35978D7-00D9-42E3-A71A-DC1C50FDEA6D}"/>
</file>

<file path=customXml/itemProps4.xml><?xml version="1.0" encoding="utf-8"?>
<ds:datastoreItem xmlns:ds="http://schemas.openxmlformats.org/officeDocument/2006/customXml" ds:itemID="{15BFAF5A-C407-4945-8CB3-424A348057F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51EF14B-9FC4-4933-9DF9-300B895476B4}"/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</Template>
  <TotalTime>0</TotalTime>
  <Words>2627</Words>
  <Application>Microsoft Office PowerPoint</Application>
  <PresentationFormat>On-screen Show (4:3)</PresentationFormat>
  <Paragraphs>1149</Paragraphs>
  <Slides>119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8" baseType="lpstr">
      <vt:lpstr>ＭＳ Ｐゴシック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 PowerPoint</vt:lpstr>
      <vt:lpstr>PowerPoint Presentation</vt:lpstr>
      <vt:lpstr>Agenda</vt:lpstr>
      <vt:lpstr>What is ERO Portal?</vt:lpstr>
      <vt:lpstr>PowerPoint Presentation</vt:lpstr>
      <vt:lpstr>ERO Portal Website </vt:lpstr>
      <vt:lpstr>Registration</vt:lpstr>
      <vt:lpstr>Confirm Email Address</vt:lpstr>
      <vt:lpstr>Provide Demographic Data</vt:lpstr>
      <vt:lpstr>Provide Work Address</vt:lpstr>
      <vt:lpstr>Provide Name of Company</vt:lpstr>
      <vt:lpstr>Security Questions and Answers</vt:lpstr>
      <vt:lpstr>Registration Complete</vt:lpstr>
      <vt:lpstr>PowerPoint Presentation</vt:lpstr>
      <vt:lpstr>ERO Portal Sign In</vt:lpstr>
      <vt:lpstr>Signing In</vt:lpstr>
      <vt:lpstr>Forgot Your Username</vt:lpstr>
      <vt:lpstr>Forgot Your Password</vt:lpstr>
      <vt:lpstr>PowerPoint Presentation</vt:lpstr>
      <vt:lpstr>ERO Portal Profile</vt:lpstr>
      <vt:lpstr>ERO Portal Profile – Notification Settings</vt:lpstr>
      <vt:lpstr>ERO Portal Profile Change Password</vt:lpstr>
      <vt:lpstr>ERO Portal Profile Change Email</vt:lpstr>
      <vt:lpstr>ERO Portal Profile Change Security Questions</vt:lpstr>
      <vt:lpstr>PowerPoint Presentation</vt:lpstr>
      <vt:lpstr>Request Access to Systems/Applications</vt:lpstr>
      <vt:lpstr>List of NERC Applications</vt:lpstr>
      <vt:lpstr>Confirm Application Request</vt:lpstr>
      <vt:lpstr>PowerPoint Presentation</vt:lpstr>
      <vt:lpstr>My Resources</vt:lpstr>
      <vt:lpstr>Listing of Your Resources</vt:lpstr>
      <vt:lpstr>PowerPoint Presentation</vt:lpstr>
      <vt:lpstr>My Resources</vt:lpstr>
      <vt:lpstr>Status of Your Requests</vt:lpstr>
      <vt:lpstr>PowerPoint Presentation</vt:lpstr>
      <vt:lpstr>My Groups</vt:lpstr>
      <vt:lpstr>Listing of Your Groups</vt:lpstr>
      <vt:lpstr>PowerPoint Presentation</vt:lpstr>
      <vt:lpstr>CFR Functionality</vt:lpstr>
      <vt:lpstr>Additional CFR Functionality</vt:lpstr>
      <vt:lpstr>PowerPoint Presentation</vt:lpstr>
      <vt:lpstr>CFR States</vt:lpstr>
      <vt:lpstr>PowerPoint Presentation</vt:lpstr>
      <vt:lpstr>CFR POC Abilities</vt:lpstr>
      <vt:lpstr>CFR Participant Abilities</vt:lpstr>
      <vt:lpstr>PowerPoint Presentation</vt:lpstr>
      <vt:lpstr>Create a New CFR</vt:lpstr>
      <vt:lpstr>CFR Landing Page</vt:lpstr>
      <vt:lpstr>Basic CFR Information</vt:lpstr>
      <vt:lpstr>Participating Entities </vt:lpstr>
      <vt:lpstr>Regional CFR Administrator</vt:lpstr>
      <vt:lpstr>Add Participating Entity Contacts</vt:lpstr>
      <vt:lpstr>Choose Applicable Standards</vt:lpstr>
      <vt:lpstr>Set Entity Responsibility</vt:lpstr>
      <vt:lpstr>Entity Responsibility Choices</vt:lpstr>
      <vt:lpstr>Upload Document(s)</vt:lpstr>
      <vt:lpstr>Submit CFR</vt:lpstr>
      <vt:lpstr>Successful Submission</vt:lpstr>
      <vt:lpstr>PowerPoint Presentation</vt:lpstr>
      <vt:lpstr>CFR Landing Page with CFRs to View</vt:lpstr>
      <vt:lpstr>View CFR Details</vt:lpstr>
      <vt:lpstr>View CFR Matrix</vt:lpstr>
      <vt:lpstr>View Entity Contacts</vt:lpstr>
      <vt:lpstr>PowerPoint Presentation</vt:lpstr>
      <vt:lpstr>Regional Entity Users – Review CFR</vt:lpstr>
      <vt:lpstr>Regional Entity Users – Login to CRM</vt:lpstr>
      <vt:lpstr>CRM Landing Page</vt:lpstr>
      <vt:lpstr>CFR Menu</vt:lpstr>
      <vt:lpstr>PowerPoint Presentation</vt:lpstr>
      <vt:lpstr>CFRs</vt:lpstr>
      <vt:lpstr>Your CFRs are Displayed</vt:lpstr>
      <vt:lpstr>Different CFR Views</vt:lpstr>
      <vt:lpstr>PowerPoint Presentation</vt:lpstr>
      <vt:lpstr>Pick desired CFR</vt:lpstr>
      <vt:lpstr>CFR  Details</vt:lpstr>
      <vt:lpstr>Return CFR</vt:lpstr>
      <vt:lpstr>PowerPoint Presentation</vt:lpstr>
      <vt:lpstr>CFR is Returned with Comments</vt:lpstr>
      <vt:lpstr>Returned CFR – Edit CFR</vt:lpstr>
      <vt:lpstr>Returned CFR – Delete CFR</vt:lpstr>
      <vt:lpstr>Returned CFR - Transfer POC</vt:lpstr>
      <vt:lpstr>PowerPoint Presentation</vt:lpstr>
      <vt:lpstr>Pick desired CFR</vt:lpstr>
      <vt:lpstr>CFR  Details</vt:lpstr>
      <vt:lpstr>Accept CFR</vt:lpstr>
      <vt:lpstr>PowerPoint Presentation</vt:lpstr>
      <vt:lpstr>CFR is Registered</vt:lpstr>
      <vt:lpstr>Create a new CFR version</vt:lpstr>
      <vt:lpstr>Transfer POC</vt:lpstr>
      <vt:lpstr>Update Participating Entity Contacts</vt:lpstr>
      <vt:lpstr>PowerPoint Presentation</vt:lpstr>
      <vt:lpstr>Pick desired CFR</vt:lpstr>
      <vt:lpstr>CFR  Details</vt:lpstr>
      <vt:lpstr>Reject CFR</vt:lpstr>
      <vt:lpstr>PowerPoint Presentation</vt:lpstr>
      <vt:lpstr>Rejected CFR</vt:lpstr>
      <vt:lpstr>PowerPoint Presentation</vt:lpstr>
      <vt:lpstr>Pick desired CFR</vt:lpstr>
      <vt:lpstr>CFR  Details</vt:lpstr>
      <vt:lpstr>Transfer CFR Administrator</vt:lpstr>
      <vt:lpstr>PowerPoint Presentation</vt:lpstr>
      <vt:lpstr>Email Notifications</vt:lpstr>
      <vt:lpstr>CFR Accepted Email</vt:lpstr>
      <vt:lpstr>CFR Rejected Email</vt:lpstr>
      <vt:lpstr>CFR Submitted Email</vt:lpstr>
      <vt:lpstr>CFR Termination Email</vt:lpstr>
      <vt:lpstr>CFR Returned to POC Email</vt:lpstr>
      <vt:lpstr>CFR POC has changed Email</vt:lpstr>
      <vt:lpstr>Proposed Regional CFR Administrator has changed Email</vt:lpstr>
      <vt:lpstr>Request for a Standard Update Email</vt:lpstr>
      <vt:lpstr>Request for a Function Update Email</vt:lpstr>
      <vt:lpstr>PowerPoint Presentation</vt:lpstr>
      <vt:lpstr>Manage Entity</vt:lpstr>
      <vt:lpstr>Manage Entity – Landing Page</vt:lpstr>
      <vt:lpstr>Associate Contact – Landing Page</vt:lpstr>
      <vt:lpstr>Associate Contact – Updated Landing Page</vt:lpstr>
      <vt:lpstr>Associate Contact – Grant Permissions</vt:lpstr>
      <vt:lpstr>Give Permissions to the user</vt:lpstr>
      <vt:lpstr>Allow user to Assign Permissions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 Portal Overview and CFR Portal Training</dc:title>
  <dc:creator/>
  <cp:lastModifiedBy/>
  <cp:revision>1</cp:revision>
  <dcterms:created xsi:type="dcterms:W3CDTF">2014-09-25T19:42:16Z</dcterms:created>
  <dcterms:modified xsi:type="dcterms:W3CDTF">2017-11-16T18:24:19Z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0x0101003E6296A0D9FB7A4B9920B59BB9F91808</vt:lpwstr>
  </property>
  <property fmtid="{D5CDD505-2E9C-101B-9397-08002B2CF9AE}" pid="3" name="GS_AddingInProgress">
    <vt:lpwstr>False</vt:lpwstr>
  </property>
  <property fmtid="{D5CDD505-2E9C-101B-9397-08002B2CF9AE}" pid="4" name="_dlc_DocIdItemGuid">
    <vt:lpwstr>e61e0cda-a289-4ec3-bbe0-31826e6945fd</vt:lpwstr>
  </property>
  <property fmtid="{D5CDD505-2E9C-101B-9397-08002B2CF9AE}" pid="5" name="TaxKeyword">
    <vt:lpwstr/>
  </property>
  <property fmtid="{D5CDD505-2E9C-101B-9397-08002B2CF9AE}" pid="6" name="Project Management Category">
    <vt:lpwstr>3;#Project Deliverables|b25eaaac-60e9-437d-8dbb-9f4c449c139c</vt:lpwstr>
  </property>
  <property fmtid="{D5CDD505-2E9C-101B-9397-08002B2CF9AE}" pid="7" name="Project Phase">
    <vt:lpwstr>17;#6 - Test|5fd8d5a9-83a7-461f-964c-16cdcf10e3c6</vt:lpwstr>
  </property>
  <property fmtid="{D5CDD505-2E9C-101B-9397-08002B2CF9AE}" pid="8" name="PMO Project Name">
    <vt:lpwstr>159;#Entity Registration|68c88f90-abed-4e78-b9f9-8fc6dcba4d1e</vt:lpwstr>
  </property>
  <property fmtid="{D5CDD505-2E9C-101B-9397-08002B2CF9AE}" pid="9" name="Document Status">
    <vt:lpwstr/>
  </property>
  <property fmtid="{D5CDD505-2E9C-101B-9397-08002B2CF9AE}" pid="10" name="Data Classification">
    <vt:lpwstr>1;#Confidential - Internal|aa40a886-0bc0-4ba6-a22c-37ccbc8c9bd8</vt:lpwstr>
  </property>
</Properties>
</file>