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1" r:id="rId5"/>
  </p:sldMasterIdLst>
  <p:notesMasterIdLst>
    <p:notesMasterId r:id="rId14"/>
  </p:notesMasterIdLst>
  <p:sldIdLst>
    <p:sldId id="288" r:id="rId6"/>
    <p:sldId id="392" r:id="rId7"/>
    <p:sldId id="388" r:id="rId8"/>
    <p:sldId id="387" r:id="rId9"/>
    <p:sldId id="384" r:id="rId10"/>
    <p:sldId id="386" r:id="rId11"/>
    <p:sldId id="401" r:id="rId12"/>
    <p:sldId id="398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DE3"/>
    <a:srgbClr val="5D85A9"/>
    <a:srgbClr val="204C81"/>
    <a:srgbClr val="19396E"/>
    <a:srgbClr val="1F4C81"/>
    <a:srgbClr val="1B4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929" autoAdjust="0"/>
  </p:normalViewPr>
  <p:slideViewPr>
    <p:cSldViewPr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14" Type="http://schemas.openxmlformats.org/officeDocument/2006/relationships/notesMaster" Target="notesMasters/notes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C542F-8D3C-4847-93CC-E3B6CA37D9CC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EC48A-CACA-446F-81AF-F188FB520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4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4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84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8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17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9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6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11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276" y="0"/>
            <a:ext cx="9168276" cy="6898499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4800600" y="4756294"/>
            <a:ext cx="4191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667000" y="4724400"/>
            <a:ext cx="6172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i="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RELIABILITY</a:t>
            </a:r>
            <a:r>
              <a:rPr lang="en-US" sz="1300" b="1" i="0" baseline="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| RESILIENCE | SECURITY</a:t>
            </a:r>
            <a:endParaRPr lang="en-US" sz="1300" b="1" i="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03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87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074" y="1325562"/>
            <a:ext cx="8416926" cy="487680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672"/>
              </a:spcBef>
              <a:spcAft>
                <a:spcPts val="0"/>
              </a:spcAft>
              <a:buClr>
                <a:srgbClr val="19396E"/>
              </a:buClr>
              <a:buSzPct val="150000"/>
              <a:buFont typeface="Arial" pitchFamily="34" charset="0"/>
              <a:buNone/>
              <a:tabLst/>
              <a:defRPr sz="2400" baseline="0">
                <a:solidFill>
                  <a:schemeClr val="accent6"/>
                </a:solidFill>
                <a:latin typeface="Calibri"/>
                <a:cs typeface="Calibri"/>
              </a:defRPr>
            </a:lvl1pPr>
            <a:lvl2pPr marL="457200" indent="-22860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/>
                <a:cs typeface="Calibri"/>
              </a:defRPr>
            </a:lvl2pPr>
            <a:lvl3pPr marL="685800" indent="-2286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/>
                <a:cs typeface="Calibri"/>
              </a:defRPr>
            </a:lvl3pPr>
            <a:lvl4pPr marL="914400" indent="-22860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rgbClr val="19396E"/>
              </a:buClr>
              <a:buFont typeface="Lucida Grande"/>
              <a:buChar char="­"/>
              <a:defRPr sz="1600" baseline="0">
                <a:solidFill>
                  <a:schemeClr val="accent6"/>
                </a:solidFill>
                <a:latin typeface="Calibri"/>
                <a:cs typeface="Calibri"/>
              </a:defRPr>
            </a:lvl4pPr>
            <a:lvl5pPr marL="2057400" indent="-22860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tx1"/>
                </a:solidFill>
                <a:latin typeface="Calibri"/>
                <a:cs typeface="Calibri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672"/>
              </a:spcBef>
              <a:spcAft>
                <a:spcPts val="0"/>
              </a:spcAft>
              <a:buClr>
                <a:srgbClr val="19396E"/>
              </a:buClr>
              <a:buSzTx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9818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404164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1"/>
          </p:nvPr>
        </p:nvSpPr>
        <p:spPr>
          <a:xfrm>
            <a:off x="4568952" y="1325562"/>
            <a:ext cx="404164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30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6074" y="1325562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04C8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0" y="1325562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04C8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346074" y="1981200"/>
            <a:ext cx="4041648" cy="4038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5D85A9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5D85A9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2"/>
          </p:nvPr>
        </p:nvSpPr>
        <p:spPr>
          <a:xfrm>
            <a:off x="4572127" y="1981200"/>
            <a:ext cx="4041648" cy="4038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5D85A9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5D85A9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799"/>
            <a:ext cx="5486400" cy="3279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0"/>
          </p:nvPr>
        </p:nvSpPr>
        <p:spPr>
          <a:xfrm>
            <a:off x="1792288" y="4800600"/>
            <a:ext cx="5486400" cy="566928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000" b="1" i="0">
                <a:solidFill>
                  <a:schemeClr val="accent6"/>
                </a:solidFill>
                <a:latin typeface="Tahoma"/>
                <a:cs typeface="Taho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6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9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5029200" cy="502920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2971800"/>
            <a:ext cx="9144000" cy="1168400"/>
          </a:xfrm>
          <a:prstGeom prst="rect">
            <a:avLst/>
          </a:prstGeom>
          <a:gradFill rotWithShape="1">
            <a:gsLst>
              <a:gs pos="0">
                <a:srgbClr val="5D85A9"/>
              </a:gs>
              <a:gs pos="100000">
                <a:srgbClr val="5D85A9">
                  <a:alpha val="2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aseline="-25000"/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-1295400" y="3187700"/>
            <a:ext cx="870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i="0" dirty="0">
                <a:ln>
                  <a:solidFill>
                    <a:schemeClr val="bg2">
                      <a:alpha val="52000"/>
                    </a:schemeClr>
                  </a:solidFill>
                </a:ln>
                <a:solidFill>
                  <a:srgbClr val="000000"/>
                </a:solidFill>
                <a:latin typeface="Tahoma" pitchFamily="34" charset="0"/>
                <a:ea typeface="+mn-ea"/>
              </a:rPr>
              <a:t>Questions and Answers</a:t>
            </a:r>
            <a:endParaRPr lang="en-US" sz="1400" b="1" i="0" dirty="0">
              <a:ln>
                <a:solidFill>
                  <a:schemeClr val="bg2">
                    <a:alpha val="52000"/>
                  </a:schemeClr>
                </a:solidFill>
              </a:ln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988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RC_PPT_insideheader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5776"/>
          </a:xfrm>
          <a:prstGeom prst="rect">
            <a:avLst/>
          </a:prstGeom>
        </p:spPr>
      </p:pic>
      <p:sp>
        <p:nvSpPr>
          <p:cNvPr id="10" name="Rectangle 9"/>
          <p:cNvSpPr txBox="1">
            <a:spLocks noChangeArrowheads="1"/>
          </p:cNvSpPr>
          <p:nvPr/>
        </p:nvSpPr>
        <p:spPr bwMode="auto">
          <a:xfrm>
            <a:off x="5638800" y="6400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bg1"/>
                </a:solidFill>
                <a:latin typeface="Tahoma" pitchFamily="84" charset="0"/>
              </a:defRPr>
            </a:lvl1pPr>
          </a:lstStyle>
          <a:p>
            <a:r>
              <a:rPr lang="en-US" sz="1200" b="1" dirty="0" smtClean="0">
                <a:solidFill>
                  <a:srgbClr val="204C81"/>
                </a:solidFill>
              </a:rPr>
              <a:t>RELIABILITY | RESILIENCE</a:t>
            </a:r>
            <a:r>
              <a:rPr lang="en-US" sz="1200" b="1" baseline="0" dirty="0" smtClean="0">
                <a:solidFill>
                  <a:srgbClr val="204C81"/>
                </a:solidFill>
              </a:rPr>
              <a:t> | SECURITY</a:t>
            </a:r>
            <a:endParaRPr lang="en-US" sz="1200" b="1" dirty="0">
              <a:solidFill>
                <a:srgbClr val="204C81"/>
              </a:solidFill>
            </a:endParaRP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bg1"/>
                </a:solidFill>
                <a:latin typeface="Tahoma" pitchFamily="84" charset="0"/>
              </a:defRPr>
            </a:lvl1pPr>
          </a:lstStyle>
          <a:p>
            <a:pPr algn="l"/>
            <a:fld id="{5F2A004B-6380-488C-8F66-3CBFEB92BB45}" type="slidenum">
              <a:rPr lang="en-US" sz="1200" b="1" smtClean="0">
                <a:solidFill>
                  <a:srgbClr val="204C81"/>
                </a:solidFill>
              </a:rPr>
              <a:pPr algn="l"/>
              <a:t>‹#›</a:t>
            </a:fld>
            <a:endParaRPr lang="en-US" sz="1200" b="1" dirty="0">
              <a:solidFill>
                <a:srgbClr val="204C8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81000" y="152400"/>
            <a:ext cx="2057400" cy="65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7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Standards Process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447800"/>
            <a:ext cx="7156173" cy="411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501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Rule for Regulatory Directives - Section 321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095625" y="1447795"/>
            <a:ext cx="1600200" cy="14478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submitted to Board that does not meet regulatory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directives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4942365" y="2077329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1573524"/>
            <a:ext cx="1600200" cy="11963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Remand to Standards Committee with instructions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" y="1752598"/>
            <a:ext cx="1600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Standard passes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 final ballot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2407869" y="2072637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3657601"/>
            <a:ext cx="4724400" cy="9144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development process reinitiates by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e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ither: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Reinitiating project with existing SAR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Developing new SAR and project to address directives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5400000">
            <a:off x="6324600" y="3143505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570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321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57200" y="1295400"/>
            <a:ext cx="1600200" cy="12192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fails in ballots to timely meet regulatory directives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1306829"/>
            <a:ext cx="1600200" cy="11963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Remand to Standards Committee with instructions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2209800" y="1706881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29200" y="1360168"/>
            <a:ext cx="3505199" cy="8915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Convene technical conference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Prepare memo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Re-ballot standard within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45 days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4495800" y="1706880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5400000">
            <a:off x="6591298" y="2415541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81698" y="2783057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Achieve 66 2/3% approval?</a:t>
            </a:r>
          </a:p>
        </p:txBody>
      </p:sp>
      <p:sp>
        <p:nvSpPr>
          <p:cNvPr id="18" name="Right Arrow 17"/>
          <p:cNvSpPr/>
          <p:nvPr/>
        </p:nvSpPr>
        <p:spPr bwMode="auto">
          <a:xfrm rot="10800000">
            <a:off x="5410200" y="2968868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2202" y="2649950"/>
            <a:ext cx="49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19" name="Right Arrow 18"/>
          <p:cNvSpPr/>
          <p:nvPr/>
        </p:nvSpPr>
        <p:spPr bwMode="auto">
          <a:xfrm rot="5400000">
            <a:off x="6591297" y="3476419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4200" y="3430756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</a:t>
            </a:r>
            <a:endParaRPr lang="en-US" sz="1400" b="1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656753" y="2783056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Adopt standard and file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981698" y="3803155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Achieve 60% approval?</a:t>
            </a:r>
          </a:p>
        </p:txBody>
      </p:sp>
      <p:sp>
        <p:nvSpPr>
          <p:cNvPr id="23" name="Right Arrow 22"/>
          <p:cNvSpPr/>
          <p:nvPr/>
        </p:nvSpPr>
        <p:spPr bwMode="auto">
          <a:xfrm rot="10800000">
            <a:off x="5095452" y="4074017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59005" y="3786805"/>
            <a:ext cx="49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71923" y="3632685"/>
            <a:ext cx="4037753" cy="1777515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Issue notice of intent to adopt, solicit comment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Convene technical conference (optional)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Considering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the record and input: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baseline="0" dirty="0" smtClean="0"/>
              <a:t>Adopt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Adopt as draft and file as non-enforceable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baseline="0" dirty="0" smtClean="0"/>
              <a:t>Remand for further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7647" y="4800600"/>
            <a:ext cx="4037753" cy="1581689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Direct SC and/or NERC staff to draft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Convene technical conference (optional)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Considering the record and </a:t>
            </a:r>
            <a:r>
              <a:rPr lang="en-US" sz="1400" b="1" dirty="0" smtClean="0"/>
              <a:t>input:</a:t>
            </a:r>
            <a:endParaRPr lang="en-US" sz="1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Adopt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Adopt as draft and file as non-enforceable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Remand for further work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1400" b="1" baseline="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7" name="Right Arrow 26"/>
          <p:cNvSpPr/>
          <p:nvPr/>
        </p:nvSpPr>
        <p:spPr bwMode="auto">
          <a:xfrm rot="5400000">
            <a:off x="6631237" y="4488789"/>
            <a:ext cx="307778" cy="191462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80857" y="4402698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2564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Section 322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14400" y="1447800"/>
            <a:ext cx="1600200" cy="11430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Board sees inadequate or no progress on urgent reliability issue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200400" y="1445491"/>
            <a:ext cx="16002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Board issues notice;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opens comment period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2667000" y="1752600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553131" y="1445491"/>
            <a:ext cx="1600200" cy="7620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Board considers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input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964545" y="1752600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53131" y="4175743"/>
            <a:ext cx="1600200" cy="7620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SDT acts on directive (feedback)</a:t>
            </a:r>
          </a:p>
        </p:txBody>
      </p:sp>
      <p:sp>
        <p:nvSpPr>
          <p:cNvPr id="10" name="Right Arrow 9"/>
          <p:cNvSpPr/>
          <p:nvPr/>
        </p:nvSpPr>
        <p:spPr bwMode="auto">
          <a:xfrm rot="5400000">
            <a:off x="6162730" y="3780056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5400000">
            <a:off x="6165036" y="2424801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53131" y="2820488"/>
            <a:ext cx="1600200" cy="7620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Board issues directive</a:t>
            </a:r>
          </a:p>
        </p:txBody>
      </p:sp>
    </p:spTree>
    <p:extLst>
      <p:ext uri="{BB962C8B-B14F-4D97-AF65-F5344CB8AC3E}">
        <p14:creationId xmlns:p14="http://schemas.microsoft.com/office/powerpoint/2010/main" val="250330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Section 322 Initiation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447800"/>
            <a:ext cx="7156173" cy="41148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5410200" y="2514600"/>
            <a:ext cx="3124200" cy="2057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47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Section </a:t>
            </a:r>
            <a:r>
              <a:rPr lang="en-US" dirty="0"/>
              <a:t>322 Initiation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447800"/>
            <a:ext cx="7156173" cy="41148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5410200" y="2514600"/>
            <a:ext cx="3124200" cy="2057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914400" y="1295400"/>
            <a:ext cx="2057400" cy="1524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676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Rule for Regulatory Directives - Section 321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095625" y="1447795"/>
            <a:ext cx="1600200" cy="14478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submitted to Board that does not meet regulatory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84" charset="-128"/>
              </a:rPr>
              <a:t>or Board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directives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4942365" y="2077329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1573524"/>
            <a:ext cx="1600200" cy="11963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Remand to Standards Committee with instructions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" y="1752598"/>
            <a:ext cx="1600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Standard passes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84" charset="-128"/>
              </a:rPr>
              <a:t> final ballot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2407869" y="2072637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3657601"/>
            <a:ext cx="4724400" cy="9144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development process reinitiates by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e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ither: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Reinitiating project with existing SAR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Developing new SAR and project to address directives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5400000">
            <a:off x="6324600" y="3143505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73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Revised Section 321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57200" y="1295400"/>
            <a:ext cx="1600200" cy="12192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Standard fails in ballots to timely meet regulatory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84" charset="-128"/>
              </a:rPr>
              <a:t>or Board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directives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1306829"/>
            <a:ext cx="1600200" cy="11963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Remand to Standards Committee with instructions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2209800" y="1706881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29200" y="1360168"/>
            <a:ext cx="3505199" cy="89154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Convene technical conference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Prepare memo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Re-ballot standard within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45 days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4495800" y="1706880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5400000">
            <a:off x="6591298" y="2415541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81698" y="2783057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Achieve 66 2/3% approval?</a:t>
            </a:r>
          </a:p>
        </p:txBody>
      </p:sp>
      <p:sp>
        <p:nvSpPr>
          <p:cNvPr id="18" name="Right Arrow 17"/>
          <p:cNvSpPr/>
          <p:nvPr/>
        </p:nvSpPr>
        <p:spPr bwMode="auto">
          <a:xfrm rot="10800000">
            <a:off x="5410200" y="2968868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2202" y="2649950"/>
            <a:ext cx="49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19" name="Right Arrow 18"/>
          <p:cNvSpPr/>
          <p:nvPr/>
        </p:nvSpPr>
        <p:spPr bwMode="auto">
          <a:xfrm rot="5400000">
            <a:off x="6591297" y="3476419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4200" y="3430756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</a:t>
            </a:r>
            <a:endParaRPr lang="en-US" sz="1400" b="1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656753" y="2783056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Adopt standard and file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981698" y="3803155"/>
            <a:ext cx="1600200" cy="5697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Achieve 60% approval?</a:t>
            </a:r>
          </a:p>
        </p:txBody>
      </p:sp>
      <p:sp>
        <p:nvSpPr>
          <p:cNvPr id="23" name="Right Arrow 22"/>
          <p:cNvSpPr/>
          <p:nvPr/>
        </p:nvSpPr>
        <p:spPr bwMode="auto">
          <a:xfrm rot="10800000">
            <a:off x="5095452" y="4074017"/>
            <a:ext cx="381000" cy="1981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59005" y="3786805"/>
            <a:ext cx="49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71923" y="3632685"/>
            <a:ext cx="4037753" cy="1853715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Issue notice of intent to adopt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Convene technical conference (optional)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Considering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 the record and input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baseline="0" dirty="0" smtClean="0"/>
              <a:t>Adopt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Adopt as draft and file as non-enforceable </a:t>
            </a:r>
            <a:r>
              <a:rPr lang="en-US" sz="1400" b="1" dirty="0" smtClean="0">
                <a:solidFill>
                  <a:srgbClr val="FF0000"/>
                </a:solidFill>
              </a:rPr>
              <a:t>(regulatory directives only)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baseline="0" dirty="0" smtClean="0"/>
              <a:t>Remand for further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7647" y="4715278"/>
            <a:ext cx="4037753" cy="18288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Direct SC and/or NERC staff to draft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b="1" dirty="0" smtClean="0"/>
              <a:t>Convene technical conference (optional)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Considering the record and input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Adopt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Adopt as draft and file as </a:t>
            </a:r>
            <a:r>
              <a:rPr lang="en-US" sz="1400" b="1" dirty="0" smtClean="0"/>
              <a:t>non-enforceable 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dirty="0">
                <a:solidFill>
                  <a:srgbClr val="FF0000"/>
                </a:solidFill>
              </a:rPr>
              <a:t>regulatory directives only</a:t>
            </a:r>
            <a:r>
              <a:rPr lang="en-US" sz="1400" b="1" dirty="0" smtClean="0">
                <a:solidFill>
                  <a:srgbClr val="FF0000"/>
                </a:solidFill>
              </a:rPr>
              <a:t>)</a:t>
            </a:r>
            <a:endParaRPr lang="en-US" sz="1400" b="1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Remand for further work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1400" b="1" baseline="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7" name="Right Arrow 26"/>
          <p:cNvSpPr/>
          <p:nvPr/>
        </p:nvSpPr>
        <p:spPr bwMode="auto">
          <a:xfrm rot="5400000">
            <a:off x="6631237" y="4459349"/>
            <a:ext cx="307778" cy="191462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80857" y="4402698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14379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ERCTheme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04C81"/>
      </a:accent1>
      <a:accent2>
        <a:srgbClr val="5D85A9"/>
      </a:accent2>
      <a:accent3>
        <a:srgbClr val="FFFFFF"/>
      </a:accent3>
      <a:accent4>
        <a:srgbClr val="AFCDE3"/>
      </a:accent4>
      <a:accent5>
        <a:srgbClr val="D8D8D8"/>
      </a:accent5>
      <a:accent6>
        <a:srgbClr val="000000"/>
      </a:accent6>
      <a:hlink>
        <a:srgbClr val="0000FF"/>
      </a:hlink>
      <a:folHlink>
        <a:srgbClr val="6600CC"/>
      </a:folHlink>
    </a:clrScheme>
    <a:fontScheme name="Custom 1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ERC PowerPoint.potx [Read-Only]" id="{186BDCD2-9345-40AD-8720-4CA28BE066D8}" vid="{1C5D9A64-42DC-48DB-9673-5AC4F151E8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F026953A2AF48B4B19331CD3A69A3" ma:contentTypeVersion="47" ma:contentTypeDescription="Create a new document." ma:contentTypeScope="" ma:versionID="79ebbbd730769f8ee72f40d43659e657">
  <xsd:schema xmlns:xsd="http://www.w3.org/2001/XMLSchema" xmlns:xs="http://www.w3.org/2001/XMLSchema" xmlns:p="http://schemas.microsoft.com/office/2006/metadata/properties" xmlns:ns1="http://schemas.microsoft.com/sharepoint/v3" xmlns:ns2="d255dc3e-053e-4b62-8283-68abfc61cdbb" targetNamespace="http://schemas.microsoft.com/office/2006/metadata/properties" ma:root="true" ma:fieldsID="71a74fc97ea4efe62c13bbe1f637f577" ns1:_="" ns2:_="">
    <xsd:import namespace="http://schemas.microsoft.com/sharepoint/v3"/>
    <xsd:import namespace="d255dc3e-053e-4b62-8283-68abfc61cdb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5dc3e-053e-4b62-8283-68abfc61c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E5512AEAC1B43B12780FC5E966037" ma:contentTypeVersion="7" ma:contentTypeDescription="Create a new document." ma:contentTypeScope="" ma:versionID="1022a0f106dfe9fec8f72cb90fb88bad">
  <xsd:schema xmlns:xsd="http://www.w3.org/2001/XMLSchema" xmlns:xs="http://www.w3.org/2001/XMLSchema" xmlns:p="http://schemas.microsoft.com/office/2006/metadata/properties" xmlns:ns2="a614bff7-06ef-4380-81cc-ebb8f858167d" xmlns:ns3="be72bb46-7b96-43f6-b3d2-cb56bca42853" targetNamespace="http://schemas.microsoft.com/office/2006/metadata/properties" ma:root="true" ma:fieldsID="6db8862c3ca21d0cd5681695741dac0e" ns2:_="" ns3:_="">
    <xsd:import namespace="a614bff7-06ef-4380-81cc-ebb8f858167d"/>
    <xsd:import namespace="be72bb46-7b96-43f6-b3d2-cb56bca42853"/>
    <xsd:element name="properties">
      <xsd:complexType>
        <xsd:sequence>
          <xsd:element name="documentManagement">
            <xsd:complexType>
              <xsd:all>
                <xsd:element ref="ns2:Document_x0020_Category"/>
                <xsd:element ref="ns2:Document_x0020_Name" minOccurs="0"/>
                <xsd:element ref="ns2:Owner" minOccurs="0"/>
                <xsd:element ref="ns3:_dlc_DocId" minOccurs="0"/>
                <xsd:element ref="ns3:_dlc_DocIdUrl" minOccurs="0"/>
                <xsd:element ref="ns3:_dlc_DocIdPersistId" minOccurs="0"/>
                <xsd:element ref="ns2:Di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4bff7-06ef-4380-81cc-ebb8f858167d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4" ma:displayName="Document Category" ma:default="Document" ma:format="Dropdown" ma:internalName="Document_x0020_Category" ma:readOnly="false">
      <xsd:simpleType>
        <xsd:restriction base="dms:Choice">
          <xsd:enumeration value="Document"/>
          <xsd:enumeration value="Logo"/>
          <xsd:enumeration value="Style Guide"/>
          <xsd:enumeration value="Template"/>
          <xsd:enumeration value="Meeting Reminder Statements"/>
          <xsd:enumeration value="E-ISAC"/>
        </xsd:restriction>
      </xsd:simpleType>
    </xsd:element>
    <xsd:element name="Document_x0020_Name" ma:index="5" nillable="true" ma:displayName="Document Name" ma:internalName="Document_x0020_Name" ma:readOnly="false">
      <xsd:simpleType>
        <xsd:restriction base="dms:Text">
          <xsd:maxLength value="100"/>
        </xsd:restriction>
      </xsd:simpleType>
    </xsd:element>
    <xsd:element name="Owner" ma:index="6" nillable="true" ma:displayName="Owner" ma:list="UserInfo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14" nillable="true" ma:displayName="Area" ma:format="Dropdown" ma:internalName="Division">
      <xsd:simpleType>
        <xsd:restriction base="dms:Choice">
          <xsd:enumeration value="E-ISAC"/>
          <xsd:enumeration value="NERC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2bb46-7b96-43f6-b3d2-cb56bca4285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83E599-AE49-4A17-8D89-06A5FAE54300}"/>
</file>

<file path=customXml/itemProps2.xml><?xml version="1.0" encoding="utf-8"?>
<ds:datastoreItem xmlns:ds="http://schemas.openxmlformats.org/officeDocument/2006/customXml" ds:itemID="{A51EF14B-9FC4-4933-9DF9-300B895476B4}">
  <ds:schemaRefs>
    <ds:schemaRef ds:uri="a614bff7-06ef-4380-81cc-ebb8f858167d"/>
    <ds:schemaRef ds:uri="http://www.w3.org/XML/1998/namespace"/>
    <ds:schemaRef ds:uri="be72bb46-7b96-43f6-b3d2-cb56bca42853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B43FAEE-FFCE-45D8-9358-D7E571A7F3A2}"/>
</file>

<file path=customXml/itemProps4.xml><?xml version="1.0" encoding="utf-8"?>
<ds:datastoreItem xmlns:ds="http://schemas.openxmlformats.org/officeDocument/2006/customXml" ds:itemID="{01DFB9C2-39D7-4F2B-86FE-FB537FDFCE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14bff7-06ef-4380-81cc-ebb8f858167d"/>
    <ds:schemaRef ds:uri="be72bb46-7b96-43f6-b3d2-cb56bca428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NERC PowerPoint</Template>
  <TotalTime>0</TotalTime>
  <Words>379</Words>
  <Application>Microsoft Office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Courier New</vt:lpstr>
      <vt:lpstr>Lucida Grande</vt:lpstr>
      <vt:lpstr>Tahoma</vt:lpstr>
      <vt:lpstr>Verdana</vt:lpstr>
      <vt:lpstr>Wingdings</vt:lpstr>
      <vt:lpstr>NERCTheme</vt:lpstr>
      <vt:lpstr>Current Standards Process</vt:lpstr>
      <vt:lpstr>Special Rule for Regulatory Directives - Section 321</vt:lpstr>
      <vt:lpstr>Section 321</vt:lpstr>
      <vt:lpstr>Proposed Section 322</vt:lpstr>
      <vt:lpstr>Potential Section 322 Initiation</vt:lpstr>
      <vt:lpstr>Potential Section 322 Initiation</vt:lpstr>
      <vt:lpstr>Special Rule for Regulatory Directives - Section 321</vt:lpstr>
      <vt:lpstr>Proposed Revised Section 321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2019-07-26T16:26:18Z</dcterms:created>
  <dcterms:modified xsi:type="dcterms:W3CDTF">2023-02-15T16:15:13Z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0x010100761F026953A2AF48B4B19331CD3A69A3</vt:lpwstr>
  </property>
  <property fmtid="{D5CDD505-2E9C-101B-9397-08002B2CF9AE}" pid="3" name="Order">
    <vt:r8>5800</vt:r8>
  </property>
  <property fmtid="{D5CDD505-2E9C-101B-9397-08002B2CF9AE}" pid="4" name="GS_AddingInProgress">
    <vt:lpwstr>False</vt:lpwstr>
  </property>
  <property fmtid="{D5CDD505-2E9C-101B-9397-08002B2CF9AE}" pid="5" name="_dlc_DocIdItemGuid">
    <vt:lpwstr>e41d0fbf-46d1-4be0-b78b-756f747df7a6</vt:lpwstr>
  </property>
</Properties>
</file>