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58"/>
  </p:notesMasterIdLst>
  <p:handoutMasterIdLst>
    <p:handoutMasterId r:id="rId59"/>
  </p:handoutMasterIdLst>
  <p:sldIdLst>
    <p:sldId id="262" r:id="rId6"/>
    <p:sldId id="328" r:id="rId7"/>
    <p:sldId id="257" r:id="rId8"/>
    <p:sldId id="344" r:id="rId9"/>
    <p:sldId id="261" r:id="rId10"/>
    <p:sldId id="260" r:id="rId11"/>
    <p:sldId id="263" r:id="rId12"/>
    <p:sldId id="264" r:id="rId13"/>
    <p:sldId id="265" r:id="rId14"/>
    <p:sldId id="286" r:id="rId15"/>
    <p:sldId id="346" r:id="rId16"/>
    <p:sldId id="315" r:id="rId17"/>
    <p:sldId id="289" r:id="rId18"/>
    <p:sldId id="291" r:id="rId19"/>
    <p:sldId id="292" r:id="rId20"/>
    <p:sldId id="293" r:id="rId21"/>
    <p:sldId id="297" r:id="rId22"/>
    <p:sldId id="299" r:id="rId23"/>
    <p:sldId id="345" r:id="rId24"/>
    <p:sldId id="309" r:id="rId25"/>
    <p:sldId id="310" r:id="rId26"/>
    <p:sldId id="312" r:id="rId27"/>
    <p:sldId id="313" r:id="rId28"/>
    <p:sldId id="314" r:id="rId29"/>
    <p:sldId id="308" r:id="rId30"/>
    <p:sldId id="267" r:id="rId31"/>
    <p:sldId id="268" r:id="rId32"/>
    <p:sldId id="302" r:id="rId33"/>
    <p:sldId id="303" r:id="rId34"/>
    <p:sldId id="304" r:id="rId35"/>
    <p:sldId id="305" r:id="rId36"/>
    <p:sldId id="281" r:id="rId37"/>
    <p:sldId id="321" r:id="rId38"/>
    <p:sldId id="322" r:id="rId39"/>
    <p:sldId id="323" r:id="rId40"/>
    <p:sldId id="324" r:id="rId41"/>
    <p:sldId id="325" r:id="rId42"/>
    <p:sldId id="326" r:id="rId43"/>
    <p:sldId id="320" r:id="rId44"/>
    <p:sldId id="306" r:id="rId45"/>
    <p:sldId id="307" r:id="rId46"/>
    <p:sldId id="274" r:id="rId47"/>
    <p:sldId id="316" r:id="rId48"/>
    <p:sldId id="278" r:id="rId49"/>
    <p:sldId id="275" r:id="rId50"/>
    <p:sldId id="276" r:id="rId51"/>
    <p:sldId id="277" r:id="rId52"/>
    <p:sldId id="317" r:id="rId53"/>
    <p:sldId id="318" r:id="rId54"/>
    <p:sldId id="319" r:id="rId55"/>
    <p:sldId id="279" r:id="rId56"/>
    <p:sldId id="333"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2599" autoAdjust="0"/>
  </p:normalViewPr>
  <p:slideViewPr>
    <p:cSldViewPr snapToGrid="0">
      <p:cViewPr varScale="1">
        <p:scale>
          <a:sx n="114" d="100"/>
          <a:sy n="114" d="100"/>
        </p:scale>
        <p:origin x="13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C5118BA6-CB86-4023-AC92-C1CF7FA6DF8E}" type="datetimeFigureOut">
              <a:rPr lang="en-US" smtClean="0"/>
              <a:t>8/25/2016</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B2F57EF4-5A95-4A78-832D-47C103494D26}" type="slidenum">
              <a:rPr lang="en-US" smtClean="0"/>
              <a:t>‹#›</a:t>
            </a:fld>
            <a:endParaRPr lang="en-US" dirty="0"/>
          </a:p>
        </p:txBody>
      </p:sp>
    </p:spTree>
    <p:extLst>
      <p:ext uri="{BB962C8B-B14F-4D97-AF65-F5344CB8AC3E}">
        <p14:creationId xmlns:p14="http://schemas.microsoft.com/office/powerpoint/2010/main" val="3056530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C81AD970-67C9-40CD-B67E-91EE99F4C153}" type="datetimeFigureOut">
              <a:rPr lang="en-US" smtClean="0"/>
              <a:t>8/25/2016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65051EED-B63F-4DC0-B4DB-1433EB8A8A9A}" type="slidenum">
              <a:rPr lang="en-US" smtClean="0"/>
              <a:t>‹#›</a:t>
            </a:fld>
            <a:endParaRPr lang="en-US" dirty="0"/>
          </a:p>
        </p:txBody>
      </p:sp>
    </p:spTree>
    <p:extLst>
      <p:ext uri="{BB962C8B-B14F-4D97-AF65-F5344CB8AC3E}">
        <p14:creationId xmlns:p14="http://schemas.microsoft.com/office/powerpoint/2010/main" val="74055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1</a:t>
            </a:fld>
            <a:endParaRPr lang="en-US" dirty="0"/>
          </a:p>
        </p:txBody>
      </p:sp>
    </p:spTree>
    <p:extLst>
      <p:ext uri="{BB962C8B-B14F-4D97-AF65-F5344CB8AC3E}">
        <p14:creationId xmlns:p14="http://schemas.microsoft.com/office/powerpoint/2010/main" val="639942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414463" y="1162050"/>
            <a:ext cx="4181475" cy="3136900"/>
          </a:xfrm>
          <a:noFill/>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10</a:t>
            </a:fld>
            <a:endParaRPr lang="en-US" dirty="0" smtClean="0"/>
          </a:p>
        </p:txBody>
      </p:sp>
    </p:spTree>
    <p:extLst>
      <p:ext uri="{BB962C8B-B14F-4D97-AF65-F5344CB8AC3E}">
        <p14:creationId xmlns:p14="http://schemas.microsoft.com/office/powerpoint/2010/main" val="1281182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 Notes: Ensure individuals</a:t>
            </a:r>
            <a:r>
              <a:rPr lang="en-US" baseline="0" dirty="0" smtClean="0"/>
              <a:t> know what SBS (Standards Balloting System) and RBB (Registered Ballot Body) mean during the discussion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97517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pPr defTabSz="931744">
              <a:defRPr/>
            </a:pPr>
            <a:r>
              <a:rPr lang="en-US" dirty="0" smtClean="0"/>
              <a:t>Speaker</a:t>
            </a:r>
            <a:r>
              <a:rPr lang="en-US" baseline="0" dirty="0" smtClean="0"/>
              <a:t> Notes: </a:t>
            </a:r>
            <a:endParaRPr lang="en-US" dirty="0" smtClean="0"/>
          </a:p>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212196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3705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 Notes:  All fields are required when creating</a:t>
            </a:r>
            <a:r>
              <a:rPr lang="en-US" baseline="0" dirty="0" smtClean="0"/>
              <a:t> a new user account.  If any fields are omitted, you will get an error message and will not be allowed to proceed.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2986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 Note: Final</a:t>
            </a:r>
            <a:r>
              <a:rPr lang="en-US" baseline="0" dirty="0" smtClean="0"/>
              <a:t> phase of creating an account you will have to complete the additional security layer that has been added to the system.  Once you select the verify icon, you will have several images to choose from in the icon box.  The system will direct you to identify three objects in order based on specific questions pertaining to the pictures.  Once you have completed three of the identifications successfully, we will now be able to select the activated “create” button.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34118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 Note: Stress</a:t>
            </a:r>
            <a:r>
              <a:rPr lang="en-US" baseline="0" dirty="0" smtClean="0"/>
              <a:t> the 10 minutes security feature.  Most passwords will remain active for much longer so the individual understands the urgency of activating the account immediately.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483836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 note: Must click on the link provided and use the confirmation pin provided within the 10 min.</a:t>
            </a:r>
            <a:r>
              <a:rPr lang="en-US" baseline="0" dirty="0" smtClean="0"/>
              <a:t> window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04299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a:t>
            </a:r>
            <a:r>
              <a:rPr lang="en-US" baseline="0" dirty="0" smtClean="0"/>
              <a:t> Notes:  As mentioned prior the activation provides only limited permissions.  To gain additional permissions, individual must select each of the applications they wish to have permissions to and following the prompts to gain the additional permissions.  Select the SBS link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58893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0698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2</a:t>
            </a:fld>
            <a:endParaRPr lang="en-US" dirty="0"/>
          </a:p>
        </p:txBody>
      </p:sp>
    </p:spTree>
    <p:extLst>
      <p:ext uri="{BB962C8B-B14F-4D97-AF65-F5344CB8AC3E}">
        <p14:creationId xmlns:p14="http://schemas.microsoft.com/office/powerpoint/2010/main" val="1441700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707608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854581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430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Trainers note:  If there is a denial, will there be an explanation of denial?  IF denied, will they be a process to reapply?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416849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414463" y="1162050"/>
            <a:ext cx="4181475" cy="3136900"/>
          </a:xfrm>
          <a:noFill/>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25</a:t>
            </a:fld>
            <a:endParaRPr lang="en-US" dirty="0" smtClean="0"/>
          </a:p>
        </p:txBody>
      </p:sp>
    </p:spTree>
    <p:extLst>
      <p:ext uri="{BB962C8B-B14F-4D97-AF65-F5344CB8AC3E}">
        <p14:creationId xmlns:p14="http://schemas.microsoft.com/office/powerpoint/2010/main" val="326377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Speaker</a:t>
            </a:r>
            <a:r>
              <a:rPr lang="en-US" baseline="0" dirty="0" smtClean="0"/>
              <a:t> Note: When a voter creates and account, they should follow the process outlined previously.  </a:t>
            </a:r>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26</a:t>
            </a:fld>
            <a:endParaRPr lang="en-US" dirty="0"/>
          </a:p>
        </p:txBody>
      </p:sp>
    </p:spTree>
    <p:extLst>
      <p:ext uri="{BB962C8B-B14F-4D97-AF65-F5344CB8AC3E}">
        <p14:creationId xmlns:p14="http://schemas.microsoft.com/office/powerpoint/2010/main" val="793895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a:t>
            </a:r>
            <a:r>
              <a:rPr lang="en-US" baseline="0" dirty="0" smtClean="0"/>
              <a:t> Notes:  Once in the screen you can see all of the various aspects of the ballots.  Each column is sortable and will display alternating colors once it has been sorted.  </a:t>
            </a:r>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27</a:t>
            </a:fld>
            <a:endParaRPr lang="en-US" dirty="0"/>
          </a:p>
        </p:txBody>
      </p:sp>
    </p:spTree>
    <p:extLst>
      <p:ext uri="{BB962C8B-B14F-4D97-AF65-F5344CB8AC3E}">
        <p14:creationId xmlns:p14="http://schemas.microsoft.com/office/powerpoint/2010/main" val="2999974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a:t>
            </a:r>
            <a:r>
              <a:rPr lang="en-US" baseline="0" dirty="0" smtClean="0"/>
              <a:t> Note:  </a:t>
            </a:r>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28</a:t>
            </a:fld>
            <a:endParaRPr lang="en-US" dirty="0"/>
          </a:p>
        </p:txBody>
      </p:sp>
    </p:spTree>
    <p:extLst>
      <p:ext uri="{BB962C8B-B14F-4D97-AF65-F5344CB8AC3E}">
        <p14:creationId xmlns:p14="http://schemas.microsoft.com/office/powerpoint/2010/main" val="315446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29</a:t>
            </a:fld>
            <a:endParaRPr lang="en-US" dirty="0"/>
          </a:p>
        </p:txBody>
      </p:sp>
    </p:spTree>
    <p:extLst>
      <p:ext uri="{BB962C8B-B14F-4D97-AF65-F5344CB8AC3E}">
        <p14:creationId xmlns:p14="http://schemas.microsoft.com/office/powerpoint/2010/main" val="1245458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30</a:t>
            </a:fld>
            <a:endParaRPr lang="en-US" dirty="0"/>
          </a:p>
        </p:txBody>
      </p:sp>
    </p:spTree>
    <p:extLst>
      <p:ext uri="{BB962C8B-B14F-4D97-AF65-F5344CB8AC3E}">
        <p14:creationId xmlns:p14="http://schemas.microsoft.com/office/powerpoint/2010/main" val="679595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88923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 Notes:  Are</a:t>
            </a:r>
            <a:r>
              <a:rPr lang="en-US" baseline="0" dirty="0" smtClean="0"/>
              <a:t> there any typical reasons Proxy rights maybe revoked? </a:t>
            </a:r>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31</a:t>
            </a:fld>
            <a:endParaRPr lang="en-US" dirty="0"/>
          </a:p>
        </p:txBody>
      </p:sp>
    </p:spTree>
    <p:extLst>
      <p:ext uri="{BB962C8B-B14F-4D97-AF65-F5344CB8AC3E}">
        <p14:creationId xmlns:p14="http://schemas.microsoft.com/office/powerpoint/2010/main" val="3017506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414463" y="1162050"/>
            <a:ext cx="4181475" cy="3136900"/>
          </a:xfrm>
          <a:noFill/>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32</a:t>
            </a:fld>
            <a:endParaRPr lang="en-US" dirty="0" smtClean="0"/>
          </a:p>
        </p:txBody>
      </p:sp>
    </p:spTree>
    <p:extLst>
      <p:ext uri="{BB962C8B-B14F-4D97-AF65-F5344CB8AC3E}">
        <p14:creationId xmlns:p14="http://schemas.microsoft.com/office/powerpoint/2010/main" val="4121564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Speaker Notes: Follow the</a:t>
            </a:r>
            <a:r>
              <a:rPr lang="en-US" baseline="0" dirty="0" smtClean="0"/>
              <a:t> steps to request additional permissions as outlined previously </a:t>
            </a:r>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33</a:t>
            </a:fld>
            <a:endParaRPr lang="en-US" dirty="0"/>
          </a:p>
        </p:txBody>
      </p:sp>
    </p:spTree>
    <p:extLst>
      <p:ext uri="{BB962C8B-B14F-4D97-AF65-F5344CB8AC3E}">
        <p14:creationId xmlns:p14="http://schemas.microsoft.com/office/powerpoint/2010/main" val="3912476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34</a:t>
            </a:fld>
            <a:endParaRPr lang="en-US" dirty="0"/>
          </a:p>
        </p:txBody>
      </p:sp>
    </p:spTree>
    <p:extLst>
      <p:ext uri="{BB962C8B-B14F-4D97-AF65-F5344CB8AC3E}">
        <p14:creationId xmlns:p14="http://schemas.microsoft.com/office/powerpoint/2010/main" val="3066917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35</a:t>
            </a:fld>
            <a:endParaRPr lang="en-US" dirty="0"/>
          </a:p>
        </p:txBody>
      </p:sp>
    </p:spTree>
    <p:extLst>
      <p:ext uri="{BB962C8B-B14F-4D97-AF65-F5344CB8AC3E}">
        <p14:creationId xmlns:p14="http://schemas.microsoft.com/office/powerpoint/2010/main" val="3783656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 Notes:</a:t>
            </a:r>
            <a:r>
              <a:rPr lang="en-US" baseline="0" dirty="0" smtClean="0"/>
              <a:t> What are some typical scenarios that may lead to a person resigning as a Proxy? </a:t>
            </a:r>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36</a:t>
            </a:fld>
            <a:endParaRPr lang="en-US" dirty="0"/>
          </a:p>
        </p:txBody>
      </p:sp>
    </p:spTree>
    <p:extLst>
      <p:ext uri="{BB962C8B-B14F-4D97-AF65-F5344CB8AC3E}">
        <p14:creationId xmlns:p14="http://schemas.microsoft.com/office/powerpoint/2010/main" val="2690244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414463" y="1162050"/>
            <a:ext cx="4181475" cy="3136900"/>
          </a:xfrm>
          <a:noFill/>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37</a:t>
            </a:fld>
            <a:endParaRPr lang="en-US" dirty="0" smtClean="0"/>
          </a:p>
        </p:txBody>
      </p:sp>
    </p:spTree>
    <p:extLst>
      <p:ext uri="{BB962C8B-B14F-4D97-AF65-F5344CB8AC3E}">
        <p14:creationId xmlns:p14="http://schemas.microsoft.com/office/powerpoint/2010/main" val="3246537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Reviewer</a:t>
            </a:r>
            <a:r>
              <a:rPr lang="en-US" baseline="0" dirty="0" smtClean="0"/>
              <a:t> Note:  Is there a special process in which a contributor creates and account prior to SBS activities? </a:t>
            </a:r>
          </a:p>
          <a:p>
            <a:r>
              <a:rPr lang="en-US" baseline="0" dirty="0" smtClean="0"/>
              <a:t>Speaker Note: If yes, Discuss that process, is it similar to the other roles gaining access? </a:t>
            </a:r>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38</a:t>
            </a:fld>
            <a:endParaRPr lang="en-US" dirty="0"/>
          </a:p>
        </p:txBody>
      </p:sp>
    </p:spTree>
    <p:extLst>
      <p:ext uri="{BB962C8B-B14F-4D97-AF65-F5344CB8AC3E}">
        <p14:creationId xmlns:p14="http://schemas.microsoft.com/office/powerpoint/2010/main" val="2417203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414463" y="1162050"/>
            <a:ext cx="4181475" cy="3136900"/>
          </a:xfrm>
          <a:noFill/>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39</a:t>
            </a:fld>
            <a:endParaRPr lang="en-US" dirty="0" smtClean="0"/>
          </a:p>
        </p:txBody>
      </p:sp>
    </p:spTree>
    <p:extLst>
      <p:ext uri="{BB962C8B-B14F-4D97-AF65-F5344CB8AC3E}">
        <p14:creationId xmlns:p14="http://schemas.microsoft.com/office/powerpoint/2010/main" val="4074047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40</a:t>
            </a:fld>
            <a:endParaRPr lang="en-US" dirty="0"/>
          </a:p>
        </p:txBody>
      </p:sp>
    </p:spTree>
    <p:extLst>
      <p:ext uri="{BB962C8B-B14F-4D97-AF65-F5344CB8AC3E}">
        <p14:creationId xmlns:p14="http://schemas.microsoft.com/office/powerpoint/2010/main" val="371589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592557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a:t>
            </a:r>
            <a:r>
              <a:rPr lang="en-US" baseline="0" dirty="0" smtClean="0"/>
              <a:t> Notes:  Comments count, approximately how many comments are read from vote.  Share with the participants </a:t>
            </a:r>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41</a:t>
            </a:fld>
            <a:endParaRPr lang="en-US" dirty="0"/>
          </a:p>
        </p:txBody>
      </p:sp>
    </p:spTree>
    <p:extLst>
      <p:ext uri="{BB962C8B-B14F-4D97-AF65-F5344CB8AC3E}">
        <p14:creationId xmlns:p14="http://schemas.microsoft.com/office/powerpoint/2010/main" val="1522425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44">
              <a:defRPr/>
            </a:pPr>
            <a:r>
              <a:rPr lang="en-US" dirty="0" smtClean="0"/>
              <a:t>Speaker</a:t>
            </a:r>
            <a:r>
              <a:rPr lang="en-US" baseline="0" dirty="0" smtClean="0"/>
              <a:t> Notes:  Comments count, approximately how many comments are read from vote.  Share with the participants </a:t>
            </a:r>
            <a:endParaRPr lang="en-US" dirty="0" smtClean="0"/>
          </a:p>
          <a:p>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42</a:t>
            </a:fld>
            <a:endParaRPr lang="en-US" dirty="0"/>
          </a:p>
        </p:txBody>
      </p:sp>
    </p:spTree>
    <p:extLst>
      <p:ext uri="{BB962C8B-B14F-4D97-AF65-F5344CB8AC3E}">
        <p14:creationId xmlns:p14="http://schemas.microsoft.com/office/powerpoint/2010/main" val="40539016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414463" y="1162050"/>
            <a:ext cx="4181475" cy="3136900"/>
          </a:xfrm>
          <a:noFill/>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43</a:t>
            </a:fld>
            <a:endParaRPr lang="en-US" dirty="0" smtClean="0"/>
          </a:p>
        </p:txBody>
      </p:sp>
    </p:spTree>
    <p:extLst>
      <p:ext uri="{BB962C8B-B14F-4D97-AF65-F5344CB8AC3E}">
        <p14:creationId xmlns:p14="http://schemas.microsoft.com/office/powerpoint/2010/main" val="516665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Reviewer</a:t>
            </a:r>
            <a:r>
              <a:rPr lang="en-US" baseline="0" dirty="0" smtClean="0"/>
              <a:t> Note: What is the significance of the third icon?  Looks like a bold check mark, is that an indication that comments have been added? </a:t>
            </a:r>
          </a:p>
          <a:p>
            <a:r>
              <a:rPr lang="en-US" baseline="0" dirty="0" smtClean="0"/>
              <a:t>Speaker Note: Make reference to the third symbol indicating what it is </a:t>
            </a:r>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44</a:t>
            </a:fld>
            <a:endParaRPr lang="en-US" dirty="0"/>
          </a:p>
        </p:txBody>
      </p:sp>
    </p:spTree>
    <p:extLst>
      <p:ext uri="{BB962C8B-B14F-4D97-AF65-F5344CB8AC3E}">
        <p14:creationId xmlns:p14="http://schemas.microsoft.com/office/powerpoint/2010/main" val="1556737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45</a:t>
            </a:fld>
            <a:endParaRPr lang="en-US" dirty="0"/>
          </a:p>
        </p:txBody>
      </p:sp>
    </p:spTree>
    <p:extLst>
      <p:ext uri="{BB962C8B-B14F-4D97-AF65-F5344CB8AC3E}">
        <p14:creationId xmlns:p14="http://schemas.microsoft.com/office/powerpoint/2010/main" val="2747855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Speaker Notes:  All fields are required.  </a:t>
            </a:r>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46</a:t>
            </a:fld>
            <a:endParaRPr lang="en-US" dirty="0"/>
          </a:p>
        </p:txBody>
      </p:sp>
    </p:spTree>
    <p:extLst>
      <p:ext uri="{BB962C8B-B14F-4D97-AF65-F5344CB8AC3E}">
        <p14:creationId xmlns:p14="http://schemas.microsoft.com/office/powerpoint/2010/main" val="32591126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47</a:t>
            </a:fld>
            <a:endParaRPr lang="en-US" dirty="0"/>
          </a:p>
        </p:txBody>
      </p:sp>
    </p:spTree>
    <p:extLst>
      <p:ext uri="{BB962C8B-B14F-4D97-AF65-F5344CB8AC3E}">
        <p14:creationId xmlns:p14="http://schemas.microsoft.com/office/powerpoint/2010/main" val="39336474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48</a:t>
            </a:fld>
            <a:endParaRPr lang="en-US" dirty="0"/>
          </a:p>
        </p:txBody>
      </p:sp>
    </p:spTree>
    <p:extLst>
      <p:ext uri="{BB962C8B-B14F-4D97-AF65-F5344CB8AC3E}">
        <p14:creationId xmlns:p14="http://schemas.microsoft.com/office/powerpoint/2010/main" val="2010506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49</a:t>
            </a:fld>
            <a:endParaRPr lang="en-US" dirty="0"/>
          </a:p>
        </p:txBody>
      </p:sp>
    </p:spTree>
    <p:extLst>
      <p:ext uri="{BB962C8B-B14F-4D97-AF65-F5344CB8AC3E}">
        <p14:creationId xmlns:p14="http://schemas.microsoft.com/office/powerpoint/2010/main" val="39370110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50</a:t>
            </a:fld>
            <a:endParaRPr lang="en-US" dirty="0"/>
          </a:p>
        </p:txBody>
      </p:sp>
    </p:spTree>
    <p:extLst>
      <p:ext uri="{BB962C8B-B14F-4D97-AF65-F5344CB8AC3E}">
        <p14:creationId xmlns:p14="http://schemas.microsoft.com/office/powerpoint/2010/main" val="33720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 Note: Each of the header columns</a:t>
            </a:r>
            <a:r>
              <a:rPr lang="en-US" baseline="0" dirty="0" smtClean="0"/>
              <a:t> can be sorted by clicking on the small arrow to the right of each one in the column.  Once sorted, the column will display the alternate shades as an indication to which column has been sorted.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2946242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51</a:t>
            </a:fld>
            <a:endParaRPr lang="en-US" dirty="0"/>
          </a:p>
        </p:txBody>
      </p:sp>
    </p:spTree>
    <p:extLst>
      <p:ext uri="{BB962C8B-B14F-4D97-AF65-F5344CB8AC3E}">
        <p14:creationId xmlns:p14="http://schemas.microsoft.com/office/powerpoint/2010/main" val="2978788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52</a:t>
            </a:fld>
            <a:endParaRPr lang="en-US" dirty="0"/>
          </a:p>
        </p:txBody>
      </p:sp>
    </p:spTree>
    <p:extLst>
      <p:ext uri="{BB962C8B-B14F-4D97-AF65-F5344CB8AC3E}">
        <p14:creationId xmlns:p14="http://schemas.microsoft.com/office/powerpoint/2010/main" val="207884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Speaker</a:t>
            </a:r>
            <a:r>
              <a:rPr lang="en-US" baseline="0" dirty="0" smtClean="0"/>
              <a:t> Notes:  Any text information located under each of the columns is searchable information.  Once search is completed, all items in the system matching your specific search criteria will be ranked at the very top of the screen.  </a:t>
            </a:r>
            <a:endParaRPr lang="en-US" dirty="0"/>
          </a:p>
        </p:txBody>
      </p:sp>
      <p:sp>
        <p:nvSpPr>
          <p:cNvPr id="4" name="Slide Number Placeholder 3"/>
          <p:cNvSpPr>
            <a:spLocks noGrp="1"/>
          </p:cNvSpPr>
          <p:nvPr>
            <p:ph type="sldNum" sz="quarter" idx="10"/>
          </p:nvPr>
        </p:nvSpPr>
        <p:spPr/>
        <p:txBody>
          <a:bodyPr/>
          <a:lstStyle/>
          <a:p>
            <a:fld id="{9870B84D-7114-4FB7-B24D-AE131A31625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5947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Speaker</a:t>
            </a:r>
            <a:r>
              <a:rPr lang="en-US" baseline="0" dirty="0" smtClean="0"/>
              <a:t> Notes: To view the “results” click on the one you would like details on and the link will display additional information on the specific ballot.  </a:t>
            </a:r>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7</a:t>
            </a:fld>
            <a:endParaRPr lang="en-US" dirty="0"/>
          </a:p>
        </p:txBody>
      </p:sp>
    </p:spTree>
    <p:extLst>
      <p:ext uri="{BB962C8B-B14F-4D97-AF65-F5344CB8AC3E}">
        <p14:creationId xmlns:p14="http://schemas.microsoft.com/office/powerpoint/2010/main" val="1239354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44">
              <a:defRPr/>
            </a:pPr>
            <a:r>
              <a:rPr lang="en-US" dirty="0" smtClean="0"/>
              <a:t>Speaker</a:t>
            </a:r>
            <a:r>
              <a:rPr lang="en-US" baseline="0" dirty="0" smtClean="0"/>
              <a:t> Notes:  Detailed information will be displayed on the drill down to include: Ballot name, Voting dates(start and end) Ballot: type, activity and series, and total votes:  The middle section of the Ballot results display the specifics of the ballot based on segments can be researched.</a:t>
            </a:r>
            <a:endParaRPr lang="en-US" dirty="0" smtClean="0"/>
          </a:p>
          <a:p>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8</a:t>
            </a:fld>
            <a:endParaRPr lang="en-US" dirty="0"/>
          </a:p>
        </p:txBody>
      </p:sp>
    </p:spTree>
    <p:extLst>
      <p:ext uri="{BB962C8B-B14F-4D97-AF65-F5344CB8AC3E}">
        <p14:creationId xmlns:p14="http://schemas.microsoft.com/office/powerpoint/2010/main" val="162726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44">
              <a:defRPr/>
            </a:pPr>
            <a:r>
              <a:rPr lang="en-US" dirty="0" smtClean="0"/>
              <a:t>Speaker</a:t>
            </a:r>
            <a:r>
              <a:rPr lang="en-US" baseline="0" dirty="0" smtClean="0"/>
              <a:t> Notes: In the bottom section of the results, in this section the search and sort features can be utilized.   Sort based on the clicking the arrows to the right of each column or Search by typing in the information located under each column.  </a:t>
            </a:r>
          </a:p>
          <a:p>
            <a:pPr defTabSz="931744">
              <a:defRPr/>
            </a:pPr>
            <a:r>
              <a:rPr lang="en-US" baseline="0" dirty="0" smtClean="0"/>
              <a:t>Remember: Once a section has been sorted, you will see the alternating shades in the column to indicate that you sort was successful.  </a:t>
            </a:r>
            <a:endParaRPr lang="en-US" dirty="0" smtClean="0"/>
          </a:p>
          <a:p>
            <a:endParaRPr lang="en-US" dirty="0"/>
          </a:p>
        </p:txBody>
      </p:sp>
      <p:sp>
        <p:nvSpPr>
          <p:cNvPr id="4" name="Slide Number Placeholder 3"/>
          <p:cNvSpPr>
            <a:spLocks noGrp="1"/>
          </p:cNvSpPr>
          <p:nvPr>
            <p:ph type="sldNum" sz="quarter" idx="10"/>
          </p:nvPr>
        </p:nvSpPr>
        <p:spPr/>
        <p:txBody>
          <a:bodyPr/>
          <a:lstStyle/>
          <a:p>
            <a:fld id="{65051EED-B63F-4DC0-B4DB-1433EB8A8A9A}" type="slidenum">
              <a:rPr lang="en-US" smtClean="0"/>
              <a:t>9</a:t>
            </a:fld>
            <a:endParaRPr lang="en-US" dirty="0"/>
          </a:p>
        </p:txBody>
      </p:sp>
    </p:spTree>
    <p:extLst>
      <p:ext uri="{BB962C8B-B14F-4D97-AF65-F5344CB8AC3E}">
        <p14:creationId xmlns:p14="http://schemas.microsoft.com/office/powerpoint/2010/main" val="707427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descr="NERC_PPT_cover_final.jpg"/>
          <p:cNvPicPr>
            <a:picLocks noChangeAspect="1"/>
          </p:cNvPicPr>
          <p:nvPr/>
        </p:nvPicPr>
        <p:blipFill>
          <a:blip r:embed="rId2" cstate="email"/>
          <a:stretch>
            <a:fillRect/>
          </a:stretch>
        </p:blipFill>
        <p:spPr>
          <a:xfrm>
            <a:off x="0" y="0"/>
            <a:ext cx="9144000" cy="6858000"/>
          </a:xfrm>
          <a:prstGeom prst="rect">
            <a:avLst/>
          </a:prstGeom>
        </p:spPr>
      </p:pic>
    </p:spTree>
    <p:extLst>
      <p:ext uri="{BB962C8B-B14F-4D97-AF65-F5344CB8AC3E}">
        <p14:creationId xmlns:p14="http://schemas.microsoft.com/office/powerpoint/2010/main" val="226094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2468562"/>
            <a:ext cx="8305800" cy="2027238"/>
          </a:xfrm>
          <a:prstGeom prst="rect">
            <a:avLst/>
          </a:prstGeom>
        </p:spPr>
        <p:txBody>
          <a:bodyPr anchor="t" anchorCtr="0"/>
          <a:lstStyle>
            <a:lvl1pPr algn="ctr">
              <a:defRPr sz="2400" b="1" baseline="0">
                <a:solidFill>
                  <a:schemeClr val="tx2"/>
                </a:solidFill>
                <a:latin typeface="Tahoma" pitchFamily="34" charset="0"/>
                <a:ea typeface="Tahoma" pitchFamily="34" charset="0"/>
                <a:cs typeface="Tahoma" pitchFamily="34" charset="0"/>
              </a:defRPr>
            </a:lvl1pPr>
          </a:lstStyle>
          <a:p>
            <a:r>
              <a:rPr lang="en-US" dirty="0" smtClean="0"/>
              <a:t>Subtitle Slide</a:t>
            </a:r>
            <a:endParaRPr lang="en-US" dirty="0"/>
          </a:p>
        </p:txBody>
      </p:sp>
    </p:spTree>
    <p:extLst>
      <p:ext uri="{BB962C8B-B14F-4D97-AF65-F5344CB8AC3E}">
        <p14:creationId xmlns:p14="http://schemas.microsoft.com/office/powerpoint/2010/main" val="27266656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2"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
        <p:nvSpPr>
          <p:cNvPr id="11" name="Text Placeholder 3"/>
          <p:cNvSpPr>
            <a:spLocks noGrp="1"/>
          </p:cNvSpPr>
          <p:nvPr>
            <p:ph type="body" sz="half" idx="2" hasCustomPrompt="1"/>
          </p:nvPr>
        </p:nvSpPr>
        <p:spPr>
          <a:xfrm>
            <a:off x="346074" y="1325562"/>
            <a:ext cx="8416926" cy="4876800"/>
          </a:xfrm>
          <a:prstGeom prst="rect">
            <a:avLst/>
          </a:prstGeom>
        </p:spPr>
        <p:txBody>
          <a:bodyPr/>
          <a:lstStyle>
            <a:lvl1pPr marL="346075" marR="0" indent="-346075" algn="l" defTabSz="914400" rtl="0" eaLnBrk="1" fontAlgn="base" latinLnBrk="0" hangingPunct="1">
              <a:lnSpc>
                <a:spcPct val="100000"/>
              </a:lnSpc>
              <a:spcBef>
                <a:spcPts val="672"/>
              </a:spcBef>
              <a:spcAft>
                <a:spcPts val="0"/>
              </a:spcAft>
              <a:buClr>
                <a:srgbClr val="19396E"/>
              </a:buClr>
              <a:buSzTx/>
              <a:buFont typeface="Arial"/>
              <a:buChar char="•"/>
              <a:tabLst/>
              <a:defRPr sz="2400" baseline="0">
                <a:solidFill>
                  <a:schemeClr val="accent6"/>
                </a:solidFill>
                <a:latin typeface="Calibri"/>
                <a:cs typeface="Calibri"/>
              </a:defRPr>
            </a:lvl1pPr>
            <a:lvl2pPr marL="741363" indent="-284163">
              <a:lnSpc>
                <a:spcPct val="100000"/>
              </a:lnSpc>
              <a:spcBef>
                <a:spcPts val="576"/>
              </a:spcBef>
              <a:spcAft>
                <a:spcPts val="0"/>
              </a:spcAft>
              <a:buClr>
                <a:srgbClr val="19396E"/>
              </a:buClr>
              <a:buFont typeface="Wingdings" charset="2"/>
              <a:buChar char="§"/>
              <a:defRPr sz="2000">
                <a:solidFill>
                  <a:schemeClr val="accent6"/>
                </a:solidFill>
                <a:latin typeface="Calibri"/>
                <a:cs typeface="Calibri"/>
              </a:defRPr>
            </a:lvl2pPr>
            <a:lvl3pPr marL="1143000" indent="-228600">
              <a:lnSpc>
                <a:spcPct val="100000"/>
              </a:lnSpc>
              <a:spcBef>
                <a:spcPts val="480"/>
              </a:spcBef>
              <a:spcAft>
                <a:spcPts val="0"/>
              </a:spcAft>
              <a:buClr>
                <a:srgbClr val="19396E"/>
              </a:buClr>
              <a:buFont typeface="Courier New"/>
              <a:buChar char="o"/>
              <a:defRPr sz="1800">
                <a:solidFill>
                  <a:schemeClr val="accent6"/>
                </a:solidFill>
                <a:latin typeface="Calibri"/>
                <a:cs typeface="Calibri"/>
              </a:defRPr>
            </a:lvl3pPr>
            <a:lvl4pPr marL="1600200" indent="-228600">
              <a:lnSpc>
                <a:spcPct val="100000"/>
              </a:lnSpc>
              <a:spcBef>
                <a:spcPts val="384"/>
              </a:spcBef>
              <a:spcAft>
                <a:spcPts val="0"/>
              </a:spcAft>
              <a:buClr>
                <a:srgbClr val="19396E"/>
              </a:buClr>
              <a:buFont typeface="Lucida Grande"/>
              <a:buChar char="­"/>
              <a:defRPr sz="1600">
                <a:solidFill>
                  <a:schemeClr val="accent6"/>
                </a:solidFill>
                <a:latin typeface="Calibri"/>
                <a:cs typeface="Calibri"/>
              </a:defRPr>
            </a:lvl4pPr>
            <a:lvl5pPr marL="2057400" indent="-228600">
              <a:lnSpc>
                <a:spcPct val="100000"/>
              </a:lnSpc>
              <a:spcBef>
                <a:spcPts val="384"/>
              </a:spcBef>
              <a:spcAft>
                <a:spcPts val="0"/>
              </a:spcAft>
              <a:buClr>
                <a:srgbClr val="19396E"/>
              </a:buClr>
              <a:buFont typeface="Wingdings" charset="2"/>
              <a:buChar char="§"/>
              <a:defRPr sz="1600">
                <a:solidFill>
                  <a:schemeClr val="tx1"/>
                </a:solidFill>
                <a:latin typeface="Calibri"/>
                <a:cs typeface="Calibri"/>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dirty="0" smtClean="0"/>
              <a:t>Click to edit text</a:t>
            </a:r>
          </a:p>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0722101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346074" y="1325562"/>
            <a:ext cx="8416926" cy="4846638"/>
          </a:xfrm>
          <a:prstGeom prst="rect">
            <a:avLst/>
          </a:prstGeom>
        </p:spPr>
        <p:txBody>
          <a:bodyPr/>
          <a:lstStyle>
            <a:lvl1pPr>
              <a:buClr>
                <a:srgbClr val="19396E"/>
              </a:buClr>
              <a:defRPr sz="2400" baseline="0">
                <a:solidFill>
                  <a:schemeClr val="accent6"/>
                </a:solidFill>
                <a:latin typeface="Calibri" pitchFamily="34" charset="0"/>
              </a:defRPr>
            </a:lvl1pPr>
            <a:lvl2pPr marL="742950" indent="-285750">
              <a:buClr>
                <a:srgbClr val="5D85A9"/>
              </a:buClr>
              <a:buFont typeface="Wingdings" charset="2"/>
              <a:buChar char="§"/>
              <a:defRPr sz="2000">
                <a:solidFill>
                  <a:schemeClr val="accent6"/>
                </a:solidFill>
                <a:latin typeface="Calibri" pitchFamily="34" charset="0"/>
              </a:defRPr>
            </a:lvl2pPr>
            <a:lvl3pPr marL="1143000" indent="-228600">
              <a:buClr>
                <a:srgbClr val="19396E"/>
              </a:buClr>
              <a:buFont typeface="Courier New"/>
              <a:buChar char="o"/>
              <a:defRPr sz="1800">
                <a:solidFill>
                  <a:schemeClr val="accent6"/>
                </a:solidFill>
                <a:latin typeface="Calibri" pitchFamily="34" charset="0"/>
              </a:defRPr>
            </a:lvl3pPr>
            <a:lvl4pPr>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itle 1"/>
          <p:cNvSpPr>
            <a:spLocks noGrp="1"/>
          </p:cNvSpPr>
          <p:nvPr>
            <p:ph type="title" hasCustomPrompt="1"/>
          </p:nvPr>
        </p:nvSpPr>
        <p:spPr>
          <a:xfrm>
            <a:off x="2895602"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384500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Content Placeholder 2"/>
          <p:cNvSpPr>
            <a:spLocks noGrp="1"/>
          </p:cNvSpPr>
          <p:nvPr>
            <p:ph sz="half" idx="10"/>
          </p:nvPr>
        </p:nvSpPr>
        <p:spPr>
          <a:xfrm>
            <a:off x="346074" y="1325562"/>
            <a:ext cx="4041648" cy="4846638"/>
          </a:xfrm>
          <a:prstGeom prst="rect">
            <a:avLst/>
          </a:prstGeom>
        </p:spPr>
        <p:txBody>
          <a:bodyPr/>
          <a:lstStyle>
            <a:lvl1pPr>
              <a:buClr>
                <a:srgbClr val="19396E"/>
              </a:buClr>
              <a:defRPr sz="2400" baseline="0">
                <a:solidFill>
                  <a:schemeClr val="accent6"/>
                </a:solidFill>
                <a:latin typeface="Calibri" pitchFamily="34" charset="0"/>
              </a:defRPr>
            </a:lvl1pPr>
            <a:lvl2pPr marL="742950" indent="-285750">
              <a:buClr>
                <a:srgbClr val="19396E"/>
              </a:buClr>
              <a:buFont typeface="Wingdings" charset="2"/>
              <a:buChar char="§"/>
              <a:defRPr sz="2000">
                <a:solidFill>
                  <a:schemeClr val="accent6"/>
                </a:solidFill>
                <a:latin typeface="Calibri" pitchFamily="34" charset="0"/>
              </a:defRPr>
            </a:lvl2pPr>
            <a:lvl3pPr marL="1143000" indent="-228600">
              <a:buClr>
                <a:srgbClr val="19396E"/>
              </a:buClr>
              <a:buFont typeface="Courier New"/>
              <a:buChar char="o"/>
              <a:defRPr sz="1800">
                <a:solidFill>
                  <a:schemeClr val="accent6"/>
                </a:solidFill>
                <a:latin typeface="Calibri" pitchFamily="34" charset="0"/>
              </a:defRPr>
            </a:lvl3pPr>
            <a:lvl4pPr>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Content Placeholder 2"/>
          <p:cNvSpPr>
            <a:spLocks noGrp="1"/>
          </p:cNvSpPr>
          <p:nvPr>
            <p:ph sz="half" idx="11"/>
          </p:nvPr>
        </p:nvSpPr>
        <p:spPr>
          <a:xfrm>
            <a:off x="4568952" y="1325562"/>
            <a:ext cx="4041648" cy="4846638"/>
          </a:xfrm>
          <a:prstGeom prst="rect">
            <a:avLst/>
          </a:prstGeom>
        </p:spPr>
        <p:txBody>
          <a:bodyPr/>
          <a:lstStyle>
            <a:lvl1pPr>
              <a:buClr>
                <a:srgbClr val="19396E"/>
              </a:buClr>
              <a:defRPr sz="2400" baseline="0">
                <a:solidFill>
                  <a:schemeClr val="accent6"/>
                </a:solidFill>
                <a:latin typeface="Calibri" pitchFamily="34" charset="0"/>
              </a:defRPr>
            </a:lvl1pPr>
            <a:lvl2pPr marL="742950" indent="-285750">
              <a:buClr>
                <a:srgbClr val="19396E"/>
              </a:buClr>
              <a:buFont typeface="Wingdings" charset="2"/>
              <a:buChar char="§"/>
              <a:defRPr sz="2000">
                <a:solidFill>
                  <a:schemeClr val="accent6"/>
                </a:solidFill>
                <a:latin typeface="Calibri" pitchFamily="34" charset="0"/>
              </a:defRPr>
            </a:lvl2pPr>
            <a:lvl3pPr marL="1143000" indent="-228600">
              <a:buClr>
                <a:srgbClr val="19396E"/>
              </a:buClr>
              <a:buFont typeface="Courier New"/>
              <a:buChar char="o"/>
              <a:defRPr sz="1800">
                <a:solidFill>
                  <a:schemeClr val="accent6"/>
                </a:solidFill>
                <a:latin typeface="Calibri" pitchFamily="34" charset="0"/>
              </a:defRPr>
            </a:lvl3pPr>
            <a:lvl4pPr>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1"/>
          <p:cNvSpPr>
            <a:spLocks noGrp="1"/>
          </p:cNvSpPr>
          <p:nvPr>
            <p:ph type="title" hasCustomPrompt="1"/>
          </p:nvPr>
        </p:nvSpPr>
        <p:spPr>
          <a:xfrm>
            <a:off x="2895602"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9082095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6074" y="1325562"/>
            <a:ext cx="4040188" cy="639762"/>
          </a:xfrm>
          <a:prstGeom prst="rect">
            <a:avLst/>
          </a:prstGeom>
        </p:spPr>
        <p:txBody>
          <a:bodyPr anchor="b"/>
          <a:lstStyle>
            <a:lvl1pPr marL="0" indent="0">
              <a:buNone/>
              <a:defRPr sz="2400" b="1">
                <a:solidFill>
                  <a:srgbClr val="19396E"/>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Column Title 1</a:t>
            </a:r>
          </a:p>
        </p:txBody>
      </p:sp>
      <p:sp>
        <p:nvSpPr>
          <p:cNvPr id="5" name="Text Placeholder 4"/>
          <p:cNvSpPr>
            <a:spLocks noGrp="1"/>
          </p:cNvSpPr>
          <p:nvPr>
            <p:ph type="body" sz="quarter" idx="3" hasCustomPrompt="1"/>
          </p:nvPr>
        </p:nvSpPr>
        <p:spPr>
          <a:xfrm>
            <a:off x="4572001" y="1325562"/>
            <a:ext cx="4041775" cy="639762"/>
          </a:xfrm>
          <a:prstGeom prst="rect">
            <a:avLst/>
          </a:prstGeom>
        </p:spPr>
        <p:txBody>
          <a:bodyPr anchor="b"/>
          <a:lstStyle>
            <a:lvl1pPr marL="0" indent="0">
              <a:buNone/>
              <a:defRPr sz="2400" b="1">
                <a:solidFill>
                  <a:srgbClr val="19396E"/>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Column Title 2</a:t>
            </a:r>
          </a:p>
        </p:txBody>
      </p:sp>
      <p:sp>
        <p:nvSpPr>
          <p:cNvPr id="12" name="Content Placeholder 2"/>
          <p:cNvSpPr>
            <a:spLocks noGrp="1"/>
          </p:cNvSpPr>
          <p:nvPr>
            <p:ph sz="half" idx="11"/>
          </p:nvPr>
        </p:nvSpPr>
        <p:spPr>
          <a:xfrm>
            <a:off x="346074" y="1981200"/>
            <a:ext cx="4041648" cy="4038600"/>
          </a:xfrm>
          <a:prstGeom prst="rect">
            <a:avLst/>
          </a:prstGeom>
        </p:spPr>
        <p:txBody>
          <a:bodyPr/>
          <a:lstStyle>
            <a:lvl1pPr>
              <a:buClr>
                <a:srgbClr val="19396E"/>
              </a:buClr>
              <a:defRPr sz="2400" baseline="0">
                <a:solidFill>
                  <a:schemeClr val="accent6"/>
                </a:solidFill>
                <a:latin typeface="Calibri" pitchFamily="34" charset="0"/>
              </a:defRPr>
            </a:lvl1pPr>
            <a:lvl2pPr marL="742950" indent="-285750">
              <a:buClr>
                <a:srgbClr val="19396E"/>
              </a:buClr>
              <a:buFont typeface="Wingdings" charset="2"/>
              <a:buChar char="§"/>
              <a:defRPr sz="2000">
                <a:solidFill>
                  <a:schemeClr val="accent6"/>
                </a:solidFill>
                <a:latin typeface="Calibri" pitchFamily="34" charset="0"/>
              </a:defRPr>
            </a:lvl2pPr>
            <a:lvl3pPr marL="1143000" indent="-228600">
              <a:buClr>
                <a:srgbClr val="5D85A9"/>
              </a:buClr>
              <a:buFont typeface="Courier New"/>
              <a:buChar char="o"/>
              <a:defRPr sz="1800">
                <a:solidFill>
                  <a:schemeClr val="accent6"/>
                </a:solidFill>
                <a:latin typeface="Calibri" pitchFamily="34" charset="0"/>
              </a:defRPr>
            </a:lvl3pPr>
            <a:lvl4pPr>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Content Placeholder 2"/>
          <p:cNvSpPr>
            <a:spLocks noGrp="1"/>
          </p:cNvSpPr>
          <p:nvPr>
            <p:ph sz="half" idx="12"/>
          </p:nvPr>
        </p:nvSpPr>
        <p:spPr>
          <a:xfrm>
            <a:off x="4572127" y="1981200"/>
            <a:ext cx="4041648" cy="4038600"/>
          </a:xfrm>
          <a:prstGeom prst="rect">
            <a:avLst/>
          </a:prstGeom>
        </p:spPr>
        <p:txBody>
          <a:bodyPr/>
          <a:lstStyle>
            <a:lvl1pPr>
              <a:buClr>
                <a:srgbClr val="19396E"/>
              </a:buClr>
              <a:defRPr sz="2400" baseline="0">
                <a:solidFill>
                  <a:schemeClr val="accent6"/>
                </a:solidFill>
                <a:latin typeface="Calibri" pitchFamily="34" charset="0"/>
              </a:defRPr>
            </a:lvl1pPr>
            <a:lvl2pPr marL="800100" indent="-342900">
              <a:buClr>
                <a:srgbClr val="19396E"/>
              </a:buClr>
              <a:buFont typeface="Wingdings" charset="2"/>
              <a:buChar char="§"/>
              <a:defRPr sz="2000">
                <a:solidFill>
                  <a:schemeClr val="accent6"/>
                </a:solidFill>
                <a:latin typeface="Calibri" pitchFamily="34" charset="0"/>
              </a:defRPr>
            </a:lvl2pPr>
            <a:lvl3pPr marL="1143000" indent="-228600">
              <a:buClr>
                <a:srgbClr val="5D85A9"/>
              </a:buClr>
              <a:buFont typeface="Courier New"/>
              <a:buChar char="o"/>
              <a:defRPr sz="1800">
                <a:solidFill>
                  <a:schemeClr val="accent6"/>
                </a:solidFill>
                <a:latin typeface="Calibri" pitchFamily="34" charset="0"/>
              </a:defRPr>
            </a:lvl3pPr>
            <a:lvl4pPr>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1"/>
          <p:cNvSpPr>
            <a:spLocks noGrp="1"/>
          </p:cNvSpPr>
          <p:nvPr>
            <p:ph type="title" hasCustomPrompt="1"/>
          </p:nvPr>
        </p:nvSpPr>
        <p:spPr>
          <a:xfrm>
            <a:off x="2895602"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244731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792288" y="1447801"/>
            <a:ext cx="5486400" cy="3279775"/>
          </a:xfrm>
          <a:prstGeom prst="rect">
            <a:avLst/>
          </a:prstGeom>
        </p:spPr>
        <p:txBody>
          <a:bodyPr/>
          <a:lstStyle>
            <a:lvl1pPr marL="0" indent="0">
              <a:buNone/>
              <a:defRPr sz="3200">
                <a:solidFill>
                  <a:schemeClr val="accent6"/>
                </a:solidFill>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accent6"/>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10"/>
          </p:nvPr>
        </p:nvSpPr>
        <p:spPr>
          <a:xfrm>
            <a:off x="1792288" y="4800600"/>
            <a:ext cx="5486400" cy="566928"/>
          </a:xfrm>
          <a:prstGeom prst="rect">
            <a:avLst/>
          </a:prstGeom>
        </p:spPr>
        <p:txBody>
          <a:bodyPr anchor="b" anchorCtr="0"/>
          <a:lstStyle>
            <a:lvl1pPr marL="0" indent="0">
              <a:buNone/>
              <a:defRPr sz="2000" b="1" i="0">
                <a:solidFill>
                  <a:schemeClr val="accent6"/>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1"/>
          <p:cNvSpPr>
            <a:spLocks noGrp="1"/>
          </p:cNvSpPr>
          <p:nvPr>
            <p:ph type="title" hasCustomPrompt="1"/>
          </p:nvPr>
        </p:nvSpPr>
        <p:spPr>
          <a:xfrm>
            <a:off x="2895602"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340134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895602"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80435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CCD1506B-B8E0-4BD7-8D7F-BED67BA5E20A}" type="datetimeFigureOut">
              <a:rPr lang="en-US">
                <a:solidFill>
                  <a:srgbClr val="FFFFFF"/>
                </a:solidFill>
              </a:rPr>
              <a:pPr/>
              <a:t>8/25/2016</a:t>
            </a:fld>
            <a:endParaRPr lang="en-US" dirty="0">
              <a:solidFill>
                <a:srgbClr val="FFFFFF"/>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3E8D9D48-ECEF-4A2E-9AA7-2B9600D009DC}"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3815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RC_PPT_insideheader.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1255776"/>
          </a:xfrm>
          <a:prstGeom prst="rect">
            <a:avLst/>
          </a:prstGeom>
        </p:spPr>
      </p:pic>
      <p:sp>
        <p:nvSpPr>
          <p:cNvPr id="10" name="Rectangle 9"/>
          <p:cNvSpPr txBox="1">
            <a:spLocks noChangeArrowheads="1"/>
          </p:cNvSpPr>
          <p:nvPr/>
        </p:nvSpPr>
        <p:spPr bwMode="auto">
          <a:xfrm>
            <a:off x="5638800" y="6400800"/>
            <a:ext cx="33528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r>
              <a:rPr lang="en-US" sz="1200" b="1" dirty="0" smtClean="0">
                <a:solidFill>
                  <a:srgbClr val="204C81"/>
                </a:solidFill>
              </a:rPr>
              <a:t>RELIABILITY | ACCOUNTABILITY</a:t>
            </a:r>
            <a:endParaRPr lang="en-US" sz="1200" b="1" dirty="0">
              <a:solidFill>
                <a:srgbClr val="204C81"/>
              </a:solidFill>
            </a:endParaRPr>
          </a:p>
        </p:txBody>
      </p:sp>
      <p:sp>
        <p:nvSpPr>
          <p:cNvPr id="6" name="Rectangle 9"/>
          <p:cNvSpPr txBox="1">
            <a:spLocks noChangeArrowheads="1"/>
          </p:cNvSpPr>
          <p:nvPr/>
        </p:nvSpPr>
        <p:spPr bwMode="auto">
          <a:xfrm>
            <a:off x="457200" y="6400800"/>
            <a:ext cx="19050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pPr algn="l"/>
            <a:fld id="{5F2A004B-6380-488C-8F66-3CBFEB92BB45}" type="slidenum">
              <a:rPr lang="en-US" sz="1200" b="1" smtClean="0">
                <a:solidFill>
                  <a:srgbClr val="204C81"/>
                </a:solidFill>
              </a:rPr>
              <a:pPr algn="l"/>
              <a:t>‹#›</a:t>
            </a:fld>
            <a:endParaRPr lang="en-US" sz="1200" b="1" dirty="0">
              <a:solidFill>
                <a:srgbClr val="204C81"/>
              </a:solidFill>
            </a:endParaRPr>
          </a:p>
        </p:txBody>
      </p:sp>
    </p:spTree>
    <p:extLst>
      <p:ext uri="{BB962C8B-B14F-4D97-AF65-F5344CB8AC3E}">
        <p14:creationId xmlns:p14="http://schemas.microsoft.com/office/powerpoint/2010/main" val="1983203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4" charset="-128"/>
        </a:defRPr>
      </a:lvl2pPr>
      <a:lvl3pPr algn="ctr" rtl="0" eaLnBrk="1" fontAlgn="base" hangingPunct="1">
        <a:spcBef>
          <a:spcPct val="0"/>
        </a:spcBef>
        <a:spcAft>
          <a:spcPct val="0"/>
        </a:spcAft>
        <a:defRPr sz="4400">
          <a:solidFill>
            <a:schemeClr val="tx2"/>
          </a:solidFill>
          <a:latin typeface="Arial" charset="0"/>
          <a:ea typeface="ＭＳ Ｐゴシック" pitchFamily="84" charset="-128"/>
        </a:defRPr>
      </a:lvl3pPr>
      <a:lvl4pPr algn="ctr" rtl="0" eaLnBrk="1" fontAlgn="base" hangingPunct="1">
        <a:spcBef>
          <a:spcPct val="0"/>
        </a:spcBef>
        <a:spcAft>
          <a:spcPct val="0"/>
        </a:spcAft>
        <a:defRPr sz="4400">
          <a:solidFill>
            <a:schemeClr val="tx2"/>
          </a:solidFill>
          <a:latin typeface="Arial" charset="0"/>
          <a:ea typeface="ＭＳ Ｐゴシック" pitchFamily="84" charset="-128"/>
        </a:defRPr>
      </a:lvl4pPr>
      <a:lvl5pPr algn="ctr" rtl="0" eaLnBrk="1" fontAlgn="base" hangingPunct="1">
        <a:spcBef>
          <a:spcPct val="0"/>
        </a:spcBef>
        <a:spcAft>
          <a:spcPct val="0"/>
        </a:spcAft>
        <a:defRPr sz="4400">
          <a:solidFill>
            <a:schemeClr val="tx2"/>
          </a:solidFill>
          <a:latin typeface="Arial" charset="0"/>
          <a:ea typeface="ＭＳ Ｐゴシック" pitchFamily="8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www.nerc.com/pa/Stand/Pages/default.aspx"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hyperlink" Target="mailto:ballotadmin@nerc.net" TargetMode="External"/><Relationship Id="rId5" Type="http://schemas.openxmlformats.org/officeDocument/2006/relationships/hyperlink" Target="http://www.nerc.com/pa/Stand/Resources/Pages/default.aspx" TargetMode="External"/><Relationship Id="rId4" Type="http://schemas.openxmlformats.org/officeDocument/2006/relationships/hyperlink" Target="http://www.nerc.com/comm/SC/Documents/Appendix_3A_StandardsProcessesManual.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7076" y="1395260"/>
            <a:ext cx="8141110" cy="1428750"/>
          </a:xfrm>
          <a:prstGeom prst="rect">
            <a:avLst/>
          </a:prstGeom>
        </p:spPr>
        <p:txBody>
          <a:bodyPr/>
          <a:lstStyle>
            <a:lvl1pPr algn="l">
              <a:lnSpc>
                <a:spcPct val="100000"/>
              </a:lnSpc>
              <a:defRPr sz="4400" b="0">
                <a:solidFill>
                  <a:schemeClr val="bg1"/>
                </a:solidFill>
                <a:latin typeface="Tahoma" pitchFamily="34" charset="0"/>
                <a:ea typeface="Tahoma" pitchFamily="34" charset="0"/>
                <a:cs typeface="Tahoma" pitchFamily="34" charset="0"/>
              </a:defRPr>
            </a:lvl1pPr>
          </a:lstStyle>
          <a:p>
            <a:pPr fontAlgn="base">
              <a:lnSpc>
                <a:spcPct val="110000"/>
              </a:lnSpc>
              <a:spcBef>
                <a:spcPct val="0"/>
              </a:spcBef>
              <a:spcAft>
                <a:spcPct val="0"/>
              </a:spcAft>
              <a:defRPr/>
            </a:pPr>
            <a:r>
              <a:rPr lang="en-US" sz="4000" b="1" kern="0" dirty="0">
                <a:latin typeface="Tahoma" pitchFamily="84" charset="0"/>
              </a:rPr>
              <a:t>Standards Balloting and </a:t>
            </a:r>
          </a:p>
          <a:p>
            <a:pPr fontAlgn="base">
              <a:lnSpc>
                <a:spcPct val="110000"/>
              </a:lnSpc>
              <a:spcBef>
                <a:spcPct val="0"/>
              </a:spcBef>
              <a:spcAft>
                <a:spcPct val="0"/>
              </a:spcAft>
              <a:defRPr/>
            </a:pPr>
            <a:r>
              <a:rPr lang="en-US" sz="4000" b="1" kern="0" dirty="0">
                <a:latin typeface="Tahoma" pitchFamily="84" charset="0"/>
              </a:rPr>
              <a:t>Commenting System (SBS) Tutorial</a:t>
            </a:r>
            <a:endParaRPr lang="en-US" sz="4000" kern="0" dirty="0">
              <a:latin typeface="Tahoma" pitchFamily="84" charset="0"/>
            </a:endParaRPr>
          </a:p>
        </p:txBody>
      </p:sp>
      <p:sp>
        <p:nvSpPr>
          <p:cNvPr id="5" name="Title 1"/>
          <p:cNvSpPr txBox="1">
            <a:spLocks/>
          </p:cNvSpPr>
          <p:nvPr/>
        </p:nvSpPr>
        <p:spPr>
          <a:xfrm>
            <a:off x="327076" y="3470786"/>
            <a:ext cx="8229600" cy="1337187"/>
          </a:xfrm>
          <a:prstGeom prst="rect">
            <a:avLst/>
          </a:prstGeom>
        </p:spPr>
        <p:txBody>
          <a:bodyPr/>
          <a:lstStyle>
            <a:lvl1pPr algn="l">
              <a:lnSpc>
                <a:spcPct val="100000"/>
              </a:lnSpc>
              <a:defRPr sz="2400" b="0">
                <a:solidFill>
                  <a:schemeClr val="bg1"/>
                </a:solidFill>
                <a:latin typeface="Tahoma" pitchFamily="34" charset="0"/>
                <a:ea typeface="Tahoma" pitchFamily="34" charset="0"/>
                <a:cs typeface="Tahoma" pitchFamily="34" charset="0"/>
              </a:defRPr>
            </a:lvl1pPr>
          </a:lstStyle>
          <a:p>
            <a:pPr lvl="0" fontAlgn="base">
              <a:lnSpc>
                <a:spcPct val="110000"/>
              </a:lnSpc>
              <a:spcBef>
                <a:spcPct val="0"/>
              </a:spcBef>
              <a:spcAft>
                <a:spcPct val="0"/>
              </a:spcAft>
              <a:defRPr/>
            </a:pPr>
            <a:r>
              <a:rPr lang="en-US" sz="1800" kern="0" dirty="0" smtClean="0">
                <a:latin typeface="Tahoma" pitchFamily="84" charset="0"/>
              </a:rPr>
              <a:t>July 2016</a:t>
            </a:r>
          </a:p>
        </p:txBody>
      </p:sp>
    </p:spTree>
    <p:extLst>
      <p:ext uri="{BB962C8B-B14F-4D97-AF65-F5344CB8AC3E}">
        <p14:creationId xmlns:p14="http://schemas.microsoft.com/office/powerpoint/2010/main" val="3550466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adiness"/>
          <p:cNvPicPr>
            <a:picLocks noChangeAspect="1" noChangeArrowheads="1"/>
          </p:cNvPicPr>
          <p:nvPr/>
        </p:nvPicPr>
        <p:blipFill>
          <a:blip r:embed="rId3" cstate="email"/>
          <a:srcRect/>
          <a:stretch>
            <a:fillRect/>
          </a:stretch>
        </p:blipFill>
        <p:spPr bwMode="auto">
          <a:xfrm>
            <a:off x="-927100" y="1609725"/>
            <a:ext cx="6794500" cy="4527550"/>
          </a:xfrm>
          <a:prstGeom prst="rect">
            <a:avLst/>
          </a:prstGeom>
          <a:noFill/>
          <a:ln w="9525">
            <a:noFill/>
            <a:miter lim="800000"/>
            <a:headEnd/>
            <a:tailEnd/>
          </a:ln>
        </p:spPr>
      </p:pic>
      <p:sp>
        <p:nvSpPr>
          <p:cNvPr id="17411" name="Rectangle 4"/>
          <p:cNvSpPr>
            <a:spLocks noChangeArrowheads="1"/>
          </p:cNvSpPr>
          <p:nvPr/>
        </p:nvSpPr>
        <p:spPr bwMode="auto">
          <a:xfrm>
            <a:off x="304800" y="3276600"/>
            <a:ext cx="8701548"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17413" name="Text Box 5"/>
          <p:cNvSpPr txBox="1">
            <a:spLocks noChangeArrowheads="1"/>
          </p:cNvSpPr>
          <p:nvPr/>
        </p:nvSpPr>
        <p:spPr bwMode="auto">
          <a:xfrm>
            <a:off x="231058" y="3530222"/>
            <a:ext cx="8849032" cy="523220"/>
          </a:xfrm>
          <a:prstGeom prst="rect">
            <a:avLst/>
          </a:prstGeom>
          <a:noFill/>
          <a:ln w="9525">
            <a:noFill/>
            <a:miter lim="800000"/>
            <a:headEnd/>
            <a:tailEnd/>
          </a:ln>
        </p:spPr>
        <p:txBody>
          <a:bodyPr wrap="square">
            <a:spAutoFit/>
          </a:bodyPr>
          <a:lstStyle/>
          <a:p>
            <a:pPr marL="461963">
              <a:spcBef>
                <a:spcPct val="50000"/>
              </a:spcBef>
              <a:defRPr/>
            </a:pPr>
            <a:r>
              <a:rPr lang="en-US" sz="2800" b="1" dirty="0" smtClean="0">
                <a:ln>
                  <a:solidFill>
                    <a:schemeClr val="bg2">
                      <a:alpha val="52000"/>
                    </a:schemeClr>
                  </a:solidFill>
                </a:ln>
                <a:solidFill>
                  <a:srgbClr val="000000"/>
                </a:solidFill>
                <a:latin typeface="Tahoma" pitchFamily="34" charset="0"/>
              </a:rPr>
              <a:t>RBB Registration</a:t>
            </a:r>
            <a:endParaRPr lang="en-US" sz="2800" b="1" dirty="0">
              <a:ln>
                <a:solidFill>
                  <a:schemeClr val="bg2">
                    <a:alpha val="52000"/>
                  </a:schemeClr>
                </a:solidFill>
              </a:ln>
              <a:solidFill>
                <a:srgbClr val="000000"/>
              </a:solidFill>
              <a:latin typeface="Verdana" pitchFamily="34" charset="0"/>
            </a:endParaRPr>
          </a:p>
        </p:txBody>
      </p:sp>
    </p:spTree>
    <p:extLst>
      <p:ext uri="{BB962C8B-B14F-4D97-AF65-F5344CB8AC3E}">
        <p14:creationId xmlns:p14="http://schemas.microsoft.com/office/powerpoint/2010/main" val="17255489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120" y="152400"/>
            <a:ext cx="6558281" cy="655638"/>
          </a:xfrm>
        </p:spPr>
        <p:txBody>
          <a:bodyPr/>
          <a:lstStyle/>
          <a:p>
            <a:r>
              <a:rPr lang="en-US" dirty="0" smtClean="0"/>
              <a:t>SBS Roles and Permissions</a:t>
            </a:r>
            <a:endParaRPr lang="en-US" dirty="0"/>
          </a:p>
        </p:txBody>
      </p:sp>
      <p:sp>
        <p:nvSpPr>
          <p:cNvPr id="12" name="Content Placeholder 11"/>
          <p:cNvSpPr>
            <a:spLocks noGrp="1"/>
          </p:cNvSpPr>
          <p:nvPr>
            <p:ph sz="half" idx="11"/>
          </p:nvPr>
        </p:nvSpPr>
        <p:spPr>
          <a:xfrm>
            <a:off x="5177956" y="1330881"/>
            <a:ext cx="3712464" cy="5626352"/>
          </a:xfrm>
        </p:spPr>
        <p:txBody>
          <a:bodyPr/>
          <a:lstStyle/>
          <a:p>
            <a:pPr marL="0" indent="0">
              <a:spcBef>
                <a:spcPts val="576"/>
              </a:spcBef>
              <a:buNone/>
            </a:pPr>
            <a:r>
              <a:rPr lang="en-US" sz="1600" dirty="0"/>
              <a:t>Certain roles require an ERO Platform account </a:t>
            </a:r>
            <a:r>
              <a:rPr lang="en-US" sz="1600" dirty="0" smtClean="0"/>
              <a:t>and </a:t>
            </a:r>
            <a:r>
              <a:rPr lang="en-US" sz="1600" dirty="0"/>
              <a:t>additional permissions to perform </a:t>
            </a:r>
            <a:r>
              <a:rPr lang="en-US" sz="1600" dirty="0" smtClean="0"/>
              <a:t>standards </a:t>
            </a:r>
            <a:r>
              <a:rPr lang="en-US" sz="1600" dirty="0"/>
              <a:t>b</a:t>
            </a:r>
            <a:r>
              <a:rPr lang="en-US" sz="1600" dirty="0" smtClean="0"/>
              <a:t>alloting activities</a:t>
            </a:r>
            <a:endParaRPr lang="en-US" sz="1600" dirty="0"/>
          </a:p>
          <a:p>
            <a:pPr marL="228600" indent="-228600">
              <a:spcBef>
                <a:spcPts val="576"/>
              </a:spcBef>
            </a:pPr>
            <a:r>
              <a:rPr lang="en-US" sz="1600" b="1" dirty="0"/>
              <a:t>Guest: </a:t>
            </a:r>
            <a:r>
              <a:rPr lang="en-US" sz="1600" dirty="0" smtClean="0"/>
              <a:t>Has view/read-only </a:t>
            </a:r>
            <a:r>
              <a:rPr lang="en-US" sz="1600" dirty="0"/>
              <a:t>access to SBS </a:t>
            </a:r>
            <a:r>
              <a:rPr lang="en-US" sz="1600" dirty="0" smtClean="0"/>
              <a:t>dashboard </a:t>
            </a:r>
            <a:r>
              <a:rPr lang="en-US" sz="1600" dirty="0"/>
              <a:t>links</a:t>
            </a:r>
          </a:p>
          <a:p>
            <a:pPr marL="228600" indent="-228600">
              <a:spcBef>
                <a:spcPts val="576"/>
              </a:spcBef>
            </a:pPr>
            <a:r>
              <a:rPr lang="en-US" sz="1600" b="1" dirty="0"/>
              <a:t>Contributor: </a:t>
            </a:r>
            <a:r>
              <a:rPr lang="en-US" sz="1600" dirty="0" smtClean="0"/>
              <a:t>Has the ability to </a:t>
            </a:r>
            <a:r>
              <a:rPr lang="en-US" sz="1600" dirty="0"/>
              <a:t>provide </a:t>
            </a:r>
            <a:r>
              <a:rPr lang="en-US" sz="1600" dirty="0" smtClean="0"/>
              <a:t>comments </a:t>
            </a:r>
            <a:r>
              <a:rPr lang="en-US" sz="1600" dirty="0"/>
              <a:t>on proposed </a:t>
            </a:r>
            <a:r>
              <a:rPr lang="en-US" sz="1600" dirty="0" smtClean="0"/>
              <a:t>standards and other items posted for comment</a:t>
            </a:r>
            <a:endParaRPr lang="en-US" sz="1600" dirty="0"/>
          </a:p>
          <a:p>
            <a:pPr marL="228600" indent="-228600">
              <a:spcBef>
                <a:spcPts val="576"/>
              </a:spcBef>
            </a:pPr>
            <a:r>
              <a:rPr lang="en-US" sz="1600" b="1" dirty="0"/>
              <a:t>Proxy: </a:t>
            </a:r>
            <a:r>
              <a:rPr lang="en-US" sz="1600" dirty="0" smtClean="0"/>
              <a:t>Authorized </a:t>
            </a:r>
            <a:r>
              <a:rPr lang="en-US" sz="1600" dirty="0"/>
              <a:t>to provide </a:t>
            </a:r>
            <a:r>
              <a:rPr lang="en-US" sz="1600" dirty="0" smtClean="0"/>
              <a:t>comments </a:t>
            </a:r>
            <a:r>
              <a:rPr lang="en-US" sz="1600" dirty="0"/>
              <a:t>on proposed </a:t>
            </a:r>
            <a:r>
              <a:rPr lang="en-US" sz="1600" dirty="0" smtClean="0"/>
              <a:t>standards (and other items posted for comment) </a:t>
            </a:r>
            <a:r>
              <a:rPr lang="en-US" sz="1600" dirty="0"/>
              <a:t>and cast a vote on behalf of the RBB </a:t>
            </a:r>
            <a:r>
              <a:rPr lang="en-US" sz="1600" dirty="0" smtClean="0"/>
              <a:t>member</a:t>
            </a:r>
            <a:endParaRPr lang="en-US" sz="1600" dirty="0"/>
          </a:p>
          <a:p>
            <a:pPr marL="228600" indent="-228600">
              <a:spcBef>
                <a:spcPts val="576"/>
              </a:spcBef>
            </a:pPr>
            <a:r>
              <a:rPr lang="en-US" sz="1600" b="1" dirty="0"/>
              <a:t>Voter: </a:t>
            </a:r>
            <a:r>
              <a:rPr lang="en-US" sz="1600" b="1" dirty="0" smtClean="0"/>
              <a:t>Member of the </a:t>
            </a:r>
            <a:r>
              <a:rPr lang="en-US" sz="1600" dirty="0" smtClean="0"/>
              <a:t>RBB authorized to cast votes and comment on proposed standards and other items posted for comment</a:t>
            </a:r>
            <a:endParaRPr lang="en-US" sz="1600" dirty="0"/>
          </a:p>
        </p:txBody>
      </p:sp>
      <p:graphicFrame>
        <p:nvGraphicFramePr>
          <p:cNvPr id="3" name="Table 2"/>
          <p:cNvGraphicFramePr>
            <a:graphicFrameLocks noGrp="1"/>
          </p:cNvGraphicFramePr>
          <p:nvPr>
            <p:extLst/>
          </p:nvPr>
        </p:nvGraphicFramePr>
        <p:xfrm>
          <a:off x="247231" y="1371782"/>
          <a:ext cx="4831882" cy="4226943"/>
        </p:xfrm>
        <a:graphic>
          <a:graphicData uri="http://schemas.openxmlformats.org/drawingml/2006/table">
            <a:tbl>
              <a:tblPr firstRow="1" bandRow="1">
                <a:tableStyleId>{5C22544A-7EE6-4342-B048-85BDC9FD1C3A}</a:tableStyleId>
              </a:tblPr>
              <a:tblGrid>
                <a:gridCol w="1708828"/>
                <a:gridCol w="1708828"/>
                <a:gridCol w="1414226"/>
              </a:tblGrid>
              <a:tr h="1440131">
                <a:tc>
                  <a:txBody>
                    <a:bodyPr/>
                    <a:lstStyle/>
                    <a:p>
                      <a:r>
                        <a:rPr lang="en-US" dirty="0" smtClean="0">
                          <a:latin typeface="Calibri" panose="020F0502020204030204" pitchFamily="34" charset="0"/>
                        </a:rPr>
                        <a:t>Role</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ERO Platform Account Required</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Additional Permissions Required? </a:t>
                      </a:r>
                      <a:endParaRPr lang="en-US" dirty="0">
                        <a:latin typeface="Calibri" panose="020F0502020204030204" pitchFamily="34" charset="0"/>
                      </a:endParaRPr>
                    </a:p>
                  </a:txBody>
                  <a:tcPr/>
                </a:tc>
              </a:tr>
              <a:tr h="1018498">
                <a:tc>
                  <a:txBody>
                    <a:bodyPr/>
                    <a:lstStyle/>
                    <a:p>
                      <a:r>
                        <a:rPr lang="en-US" b="1" dirty="0" smtClean="0">
                          <a:solidFill>
                            <a:schemeClr val="accent6"/>
                          </a:solidFill>
                          <a:latin typeface="Calibri" panose="020F0502020204030204" pitchFamily="34" charset="0"/>
                        </a:rPr>
                        <a:t>Guest/ Anonymous</a:t>
                      </a:r>
                      <a:r>
                        <a:rPr lang="en-US" b="1" baseline="0" dirty="0" smtClean="0">
                          <a:solidFill>
                            <a:schemeClr val="accent6"/>
                          </a:solidFill>
                          <a:latin typeface="Calibri" panose="020F0502020204030204" pitchFamily="34" charset="0"/>
                        </a:rPr>
                        <a:t> User</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No</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No</a:t>
                      </a:r>
                      <a:endParaRPr lang="en-US" b="1" dirty="0">
                        <a:solidFill>
                          <a:schemeClr val="accent6"/>
                        </a:solidFill>
                        <a:latin typeface="Calibri" panose="020F0502020204030204" pitchFamily="34" charset="0"/>
                      </a:endParaRPr>
                    </a:p>
                  </a:txBody>
                  <a:tcPr/>
                </a:tc>
              </a:tr>
              <a:tr h="589438">
                <a:tc>
                  <a:txBody>
                    <a:bodyPr/>
                    <a:lstStyle/>
                    <a:p>
                      <a:r>
                        <a:rPr lang="en-US" b="1" dirty="0" smtClean="0">
                          <a:solidFill>
                            <a:schemeClr val="accent6"/>
                          </a:solidFill>
                          <a:latin typeface="Calibri" panose="020F0502020204030204" pitchFamily="34" charset="0"/>
                        </a:rPr>
                        <a:t>Contributor</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No</a:t>
                      </a:r>
                      <a:endParaRPr lang="en-US" b="1" dirty="0">
                        <a:solidFill>
                          <a:schemeClr val="accent6"/>
                        </a:solidFill>
                        <a:latin typeface="Calibri" panose="020F0502020204030204" pitchFamily="34" charset="0"/>
                      </a:endParaRPr>
                    </a:p>
                  </a:txBody>
                  <a:tcPr/>
                </a:tc>
              </a:tr>
              <a:tr h="589438">
                <a:tc>
                  <a:txBody>
                    <a:bodyPr/>
                    <a:lstStyle/>
                    <a:p>
                      <a:r>
                        <a:rPr lang="en-US" b="1" dirty="0" smtClean="0">
                          <a:solidFill>
                            <a:schemeClr val="accent6"/>
                          </a:solidFill>
                          <a:latin typeface="Calibri" panose="020F0502020204030204" pitchFamily="34" charset="0"/>
                        </a:rPr>
                        <a:t>Proxy</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r>
              <a:tr h="589438">
                <a:tc>
                  <a:txBody>
                    <a:bodyPr/>
                    <a:lstStyle/>
                    <a:p>
                      <a:r>
                        <a:rPr lang="en-US" b="1" dirty="0" smtClean="0">
                          <a:solidFill>
                            <a:schemeClr val="accent6"/>
                          </a:solidFill>
                          <a:latin typeface="Calibri" panose="020F0502020204030204" pitchFamily="34" charset="0"/>
                        </a:rPr>
                        <a:t>Voter</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c>
                  <a:txBody>
                    <a:bodyPr/>
                    <a:lstStyle/>
                    <a:p>
                      <a:pPr algn="ctr"/>
                      <a:r>
                        <a:rPr lang="en-US" b="1" dirty="0" smtClean="0">
                          <a:solidFill>
                            <a:schemeClr val="accent6"/>
                          </a:solidFill>
                          <a:latin typeface="Calibri" panose="020F0502020204030204" pitchFamily="34" charset="0"/>
                        </a:rPr>
                        <a:t>Yes</a:t>
                      </a:r>
                      <a:endParaRPr lang="en-US" b="1" dirty="0">
                        <a:solidFill>
                          <a:schemeClr val="accent6"/>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745242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926" y="152400"/>
            <a:ext cx="6657976" cy="655638"/>
          </a:xfrm>
        </p:spPr>
        <p:txBody>
          <a:bodyPr/>
          <a:lstStyle/>
          <a:p>
            <a:r>
              <a:rPr lang="en-US" dirty="0" smtClean="0"/>
              <a:t>Registration (New ERO Platform Account)</a:t>
            </a:r>
            <a:endParaRPr lang="en-US" dirty="0"/>
          </a:p>
        </p:txBody>
      </p:sp>
      <p:sp>
        <p:nvSpPr>
          <p:cNvPr id="12" name="Content Placeholder 11"/>
          <p:cNvSpPr>
            <a:spLocks noGrp="1"/>
          </p:cNvSpPr>
          <p:nvPr>
            <p:ph sz="half" idx="11"/>
          </p:nvPr>
        </p:nvSpPr>
        <p:spPr>
          <a:xfrm>
            <a:off x="200025" y="1256809"/>
            <a:ext cx="8715376" cy="790476"/>
          </a:xfrm>
        </p:spPr>
        <p:txBody>
          <a:bodyPr/>
          <a:lstStyle/>
          <a:p>
            <a:pPr marL="0" indent="0">
              <a:buNone/>
            </a:pPr>
            <a:r>
              <a:rPr lang="en-US" sz="2000" dirty="0"/>
              <a:t>From the </a:t>
            </a:r>
            <a:r>
              <a:rPr lang="en-US" sz="2000" dirty="0" smtClean="0"/>
              <a:t>SBS dashboard</a:t>
            </a:r>
            <a:r>
              <a:rPr lang="en-US" sz="2000" dirty="0"/>
              <a:t>, </a:t>
            </a:r>
            <a:r>
              <a:rPr lang="en-US" sz="2000" dirty="0" smtClean="0"/>
              <a:t>select “Register</a:t>
            </a:r>
            <a:r>
              <a:rPr lang="en-US" sz="2000" dirty="0"/>
              <a:t>” </a:t>
            </a:r>
            <a:r>
              <a:rPr lang="en-US" sz="2000" dirty="0" smtClean="0"/>
              <a:t>in </a:t>
            </a:r>
            <a:r>
              <a:rPr lang="en-US" sz="2000" dirty="0"/>
              <a:t>the upper right-hand corner </a:t>
            </a:r>
            <a:r>
              <a:rPr lang="en-US" sz="2000" dirty="0" smtClean="0"/>
              <a:t>to </a:t>
            </a:r>
            <a:r>
              <a:rPr lang="en-US" sz="2000" dirty="0"/>
              <a:t>create a new ERO Platform </a:t>
            </a:r>
            <a:r>
              <a:rPr lang="en-US" sz="2000" dirty="0" smtClean="0"/>
              <a:t>account</a:t>
            </a:r>
          </a:p>
          <a:p>
            <a:pPr marL="0" indent="0">
              <a:buNone/>
            </a:pPr>
            <a:endParaRPr lang="en-US" sz="1600" dirty="0"/>
          </a:p>
          <a:p>
            <a:pPr marL="0" indent="0">
              <a:spcBef>
                <a:spcPts val="0"/>
              </a:spcBef>
              <a:buNone/>
            </a:pPr>
            <a:r>
              <a:rPr lang="en-US" sz="2000" dirty="0" smtClean="0"/>
              <a:t> </a:t>
            </a:r>
          </a:p>
          <a:p>
            <a:pPr marL="800100" lvl="2" indent="0">
              <a:buNone/>
            </a:pPr>
            <a:endParaRPr lang="en-US" sz="1600" dirty="0" smtClean="0"/>
          </a:p>
        </p:txBody>
      </p:sp>
      <p:pic>
        <p:nvPicPr>
          <p:cNvPr id="13" name="Picture 12"/>
          <p:cNvPicPr>
            <a:picLocks noChangeAspect="1"/>
          </p:cNvPicPr>
          <p:nvPr/>
        </p:nvPicPr>
        <p:blipFill>
          <a:blip r:embed="rId3"/>
          <a:stretch>
            <a:fillRect/>
          </a:stretch>
        </p:blipFill>
        <p:spPr>
          <a:xfrm>
            <a:off x="200025" y="2227960"/>
            <a:ext cx="8715376" cy="2936545"/>
          </a:xfrm>
          <a:prstGeom prst="rect">
            <a:avLst/>
          </a:prstGeom>
        </p:spPr>
      </p:pic>
      <p:sp>
        <p:nvSpPr>
          <p:cNvPr id="10" name="Rectangle 9"/>
          <p:cNvSpPr/>
          <p:nvPr/>
        </p:nvSpPr>
        <p:spPr bwMode="auto">
          <a:xfrm>
            <a:off x="8631420" y="2227960"/>
            <a:ext cx="283981" cy="207743"/>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889529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Create an Account</a:t>
            </a:r>
            <a:endParaRPr lang="en-US" dirty="0"/>
          </a:p>
        </p:txBody>
      </p:sp>
      <p:sp>
        <p:nvSpPr>
          <p:cNvPr id="12" name="Content Placeholder 11"/>
          <p:cNvSpPr>
            <a:spLocks noGrp="1"/>
          </p:cNvSpPr>
          <p:nvPr>
            <p:ph sz="half" idx="11"/>
          </p:nvPr>
        </p:nvSpPr>
        <p:spPr>
          <a:xfrm>
            <a:off x="4679062" y="1372233"/>
            <a:ext cx="3941063" cy="685972"/>
          </a:xfrm>
        </p:spPr>
        <p:txBody>
          <a:bodyPr/>
          <a:lstStyle/>
          <a:p>
            <a:pPr marL="0" indent="0">
              <a:buNone/>
            </a:pPr>
            <a:r>
              <a:rPr lang="en-US" sz="2000" dirty="0"/>
              <a:t>Select “Create an </a:t>
            </a:r>
            <a:r>
              <a:rPr lang="en-US" sz="2000" dirty="0" smtClean="0"/>
              <a:t>Account”</a:t>
            </a:r>
            <a:endParaRPr lang="en-US" sz="2000" dirty="0"/>
          </a:p>
        </p:txBody>
      </p:sp>
      <p:pic>
        <p:nvPicPr>
          <p:cNvPr id="4" name="Picture 3"/>
          <p:cNvPicPr>
            <a:picLocks noChangeAspect="1"/>
          </p:cNvPicPr>
          <p:nvPr/>
        </p:nvPicPr>
        <p:blipFill>
          <a:blip r:embed="rId3"/>
          <a:stretch>
            <a:fillRect/>
          </a:stretch>
        </p:blipFill>
        <p:spPr>
          <a:xfrm>
            <a:off x="207229" y="1372233"/>
            <a:ext cx="4248743" cy="2457793"/>
          </a:xfrm>
          <a:prstGeom prst="rect">
            <a:avLst/>
          </a:prstGeom>
        </p:spPr>
      </p:pic>
      <p:sp>
        <p:nvSpPr>
          <p:cNvPr id="10" name="Rectangle 9"/>
          <p:cNvSpPr/>
          <p:nvPr/>
        </p:nvSpPr>
        <p:spPr bwMode="auto">
          <a:xfrm>
            <a:off x="371475" y="3114049"/>
            <a:ext cx="1533525" cy="440943"/>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pic>
        <p:nvPicPr>
          <p:cNvPr id="8" name="Picture 7"/>
          <p:cNvPicPr>
            <a:picLocks noChangeAspect="1"/>
          </p:cNvPicPr>
          <p:nvPr/>
        </p:nvPicPr>
        <p:blipFill>
          <a:blip r:embed="rId4"/>
          <a:stretch>
            <a:fillRect/>
          </a:stretch>
        </p:blipFill>
        <p:spPr>
          <a:xfrm>
            <a:off x="371475" y="3890689"/>
            <a:ext cx="3949195" cy="2967311"/>
          </a:xfrm>
          <a:prstGeom prst="rect">
            <a:avLst/>
          </a:prstGeom>
        </p:spPr>
      </p:pic>
      <p:sp>
        <p:nvSpPr>
          <p:cNvPr id="11" name="Content Placeholder 11"/>
          <p:cNvSpPr>
            <a:spLocks noGrp="1"/>
          </p:cNvSpPr>
          <p:nvPr>
            <p:ph sz="half" idx="11"/>
          </p:nvPr>
        </p:nvSpPr>
        <p:spPr>
          <a:xfrm>
            <a:off x="4679061" y="3890689"/>
            <a:ext cx="3941063" cy="685972"/>
          </a:xfrm>
        </p:spPr>
        <p:txBody>
          <a:bodyPr/>
          <a:lstStyle/>
          <a:p>
            <a:pPr marL="0" indent="0">
              <a:buNone/>
            </a:pPr>
            <a:r>
              <a:rPr lang="en-US" sz="2000" dirty="0"/>
              <a:t>Select “Create </a:t>
            </a:r>
            <a:r>
              <a:rPr lang="en-US" sz="2000" dirty="0" smtClean="0"/>
              <a:t>New Account”</a:t>
            </a:r>
            <a:endParaRPr lang="en-US" sz="2000" dirty="0"/>
          </a:p>
        </p:txBody>
      </p:sp>
      <p:sp>
        <p:nvSpPr>
          <p:cNvPr id="13" name="Rectangle 12"/>
          <p:cNvSpPr/>
          <p:nvPr/>
        </p:nvSpPr>
        <p:spPr bwMode="auto">
          <a:xfrm>
            <a:off x="1419224" y="5495925"/>
            <a:ext cx="1009651" cy="314326"/>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85786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 Account </a:t>
            </a:r>
            <a:endParaRPr lang="en-US" dirty="0"/>
          </a:p>
        </p:txBody>
      </p:sp>
      <p:sp>
        <p:nvSpPr>
          <p:cNvPr id="12" name="Content Placeholder 11"/>
          <p:cNvSpPr>
            <a:spLocks noGrp="1"/>
          </p:cNvSpPr>
          <p:nvPr>
            <p:ph sz="half" idx="11"/>
          </p:nvPr>
        </p:nvSpPr>
        <p:spPr>
          <a:xfrm>
            <a:off x="4782929" y="1354385"/>
            <a:ext cx="3998213" cy="4655118"/>
          </a:xfrm>
        </p:spPr>
        <p:txBody>
          <a:bodyPr/>
          <a:lstStyle/>
          <a:p>
            <a:pPr marL="0" indent="0">
              <a:buNone/>
            </a:pPr>
            <a:r>
              <a:rPr lang="en-US" sz="2000" dirty="0"/>
              <a:t>Complete all of </a:t>
            </a:r>
            <a:r>
              <a:rPr lang="en-US" sz="2000" dirty="0" smtClean="0"/>
              <a:t>the </a:t>
            </a:r>
            <a:r>
              <a:rPr lang="en-US" sz="2000" dirty="0"/>
              <a:t>required </a:t>
            </a:r>
            <a:r>
              <a:rPr lang="en-US" sz="2000" dirty="0" smtClean="0"/>
              <a:t>fields</a:t>
            </a:r>
            <a:endParaRPr lang="en-US" sz="2000" dirty="0"/>
          </a:p>
          <a:p>
            <a:pPr marL="285750" lvl="1">
              <a:buFont typeface="Arial" panose="020B0604020202020204" pitchFamily="34" charset="0"/>
              <a:buChar char="•"/>
            </a:pPr>
            <a:r>
              <a:rPr lang="en-US" sz="1600" dirty="0" smtClean="0"/>
              <a:t>User </a:t>
            </a:r>
            <a:r>
              <a:rPr lang="en-US" sz="1600" dirty="0"/>
              <a:t>Name – enter valid business </a:t>
            </a:r>
            <a:r>
              <a:rPr lang="en-US" sz="1600" dirty="0" smtClean="0"/>
              <a:t>email    </a:t>
            </a:r>
            <a:r>
              <a:rPr lang="en-US" sz="1600" dirty="0"/>
              <a:t>address</a:t>
            </a:r>
          </a:p>
          <a:p>
            <a:pPr marL="285750" lvl="1">
              <a:buFont typeface="Arial" panose="020B0604020202020204" pitchFamily="34" charset="0"/>
              <a:buChar char="•"/>
            </a:pPr>
            <a:r>
              <a:rPr lang="en-US" sz="1600" dirty="0" smtClean="0"/>
              <a:t>Password </a:t>
            </a:r>
            <a:r>
              <a:rPr lang="en-US" sz="1600" dirty="0"/>
              <a:t>– </a:t>
            </a:r>
            <a:r>
              <a:rPr lang="en-US" sz="1600" dirty="0" smtClean="0"/>
              <a:t>must </a:t>
            </a:r>
            <a:r>
              <a:rPr lang="en-US" sz="1600" dirty="0"/>
              <a:t>be </a:t>
            </a:r>
            <a:r>
              <a:rPr lang="en-US" sz="1600" dirty="0" smtClean="0"/>
              <a:t>8 characters long and contain </a:t>
            </a:r>
            <a:r>
              <a:rPr lang="en-US" sz="1600" dirty="0"/>
              <a:t>one upper </a:t>
            </a:r>
            <a:r>
              <a:rPr lang="en-US" sz="1600" dirty="0" smtClean="0"/>
              <a:t>case letter</a:t>
            </a:r>
            <a:r>
              <a:rPr lang="en-US" sz="1600" dirty="0"/>
              <a:t>, and one numeric </a:t>
            </a:r>
            <a:r>
              <a:rPr lang="en-US" sz="1600" dirty="0" smtClean="0"/>
              <a:t>character</a:t>
            </a:r>
            <a:endParaRPr lang="en-US" sz="1600" dirty="0"/>
          </a:p>
          <a:p>
            <a:pPr marL="285750" lvl="1">
              <a:buFont typeface="Arial" panose="020B0604020202020204" pitchFamily="34" charset="0"/>
              <a:buChar char="•"/>
            </a:pPr>
            <a:r>
              <a:rPr lang="en-US" sz="1600" dirty="0" smtClean="0"/>
              <a:t>Confirm </a:t>
            </a:r>
            <a:r>
              <a:rPr lang="en-US" sz="1600" dirty="0"/>
              <a:t>Password – re-enter password</a:t>
            </a:r>
          </a:p>
          <a:p>
            <a:pPr marL="285750" lvl="1">
              <a:buFont typeface="Arial" panose="020B0604020202020204" pitchFamily="34" charset="0"/>
              <a:buChar char="•"/>
            </a:pPr>
            <a:r>
              <a:rPr lang="en-US" sz="1600" dirty="0" smtClean="0"/>
              <a:t>First </a:t>
            </a:r>
            <a:r>
              <a:rPr lang="en-US" sz="1600" dirty="0"/>
              <a:t>Name – enter first name</a:t>
            </a:r>
          </a:p>
          <a:p>
            <a:pPr marL="285750" lvl="1">
              <a:buFont typeface="Arial" panose="020B0604020202020204" pitchFamily="34" charset="0"/>
              <a:buChar char="•"/>
            </a:pPr>
            <a:r>
              <a:rPr lang="en-US" sz="1600" dirty="0" smtClean="0"/>
              <a:t>Last </a:t>
            </a:r>
            <a:r>
              <a:rPr lang="en-US" sz="1600" dirty="0"/>
              <a:t>Name – enter last name</a:t>
            </a:r>
          </a:p>
          <a:p>
            <a:pPr marL="285750" lvl="1">
              <a:buFont typeface="Arial" panose="020B0604020202020204" pitchFamily="34" charset="0"/>
              <a:buChar char="•"/>
            </a:pPr>
            <a:r>
              <a:rPr lang="en-US" sz="1600" dirty="0" smtClean="0"/>
              <a:t>Title </a:t>
            </a:r>
            <a:r>
              <a:rPr lang="en-US" sz="1600" i="1" dirty="0"/>
              <a:t>(Optional) </a:t>
            </a:r>
            <a:r>
              <a:rPr lang="en-US" sz="1600" dirty="0"/>
              <a:t>– enter title</a:t>
            </a:r>
          </a:p>
          <a:p>
            <a:pPr marL="285750" lvl="1">
              <a:buFont typeface="Arial" panose="020B0604020202020204" pitchFamily="34" charset="0"/>
              <a:buChar char="•"/>
            </a:pPr>
            <a:r>
              <a:rPr lang="en-US" sz="1600" dirty="0" smtClean="0"/>
              <a:t>Phone </a:t>
            </a:r>
            <a:r>
              <a:rPr lang="en-US" sz="1600" dirty="0"/>
              <a:t>– enter phone number </a:t>
            </a:r>
          </a:p>
          <a:p>
            <a:pPr marL="285750" lvl="1">
              <a:buFont typeface="Arial" panose="020B0604020202020204" pitchFamily="34" charset="0"/>
              <a:buChar char="•"/>
            </a:pPr>
            <a:r>
              <a:rPr lang="en-US" sz="1600" dirty="0" smtClean="0"/>
              <a:t>Email </a:t>
            </a:r>
            <a:r>
              <a:rPr lang="en-US" sz="1600" dirty="0"/>
              <a:t>– enter valid </a:t>
            </a:r>
            <a:r>
              <a:rPr lang="en-US" sz="1600" i="1" dirty="0"/>
              <a:t>business </a:t>
            </a:r>
            <a:r>
              <a:rPr lang="en-US" sz="1600" dirty="0"/>
              <a:t>email address </a:t>
            </a:r>
          </a:p>
          <a:p>
            <a:pPr marL="285750" lvl="1">
              <a:buFont typeface="Arial" panose="020B0604020202020204" pitchFamily="34" charset="0"/>
              <a:buChar char="•"/>
            </a:pPr>
            <a:r>
              <a:rPr lang="en-US" sz="1600" dirty="0" smtClean="0"/>
              <a:t>Password </a:t>
            </a:r>
            <a:r>
              <a:rPr lang="en-US" sz="1600" dirty="0"/>
              <a:t>Question – select a security </a:t>
            </a:r>
            <a:r>
              <a:rPr lang="en-US" sz="1600" dirty="0" smtClean="0"/>
              <a:t> question</a:t>
            </a:r>
          </a:p>
          <a:p>
            <a:pPr marL="285750" lvl="1">
              <a:buFont typeface="Arial" panose="020B0604020202020204" pitchFamily="34" charset="0"/>
              <a:buChar char="•"/>
            </a:pPr>
            <a:r>
              <a:rPr lang="en-US" sz="1600" dirty="0" smtClean="0"/>
              <a:t>Password </a:t>
            </a:r>
            <a:r>
              <a:rPr lang="en-US" sz="1600" dirty="0"/>
              <a:t>Answer – enter password </a:t>
            </a:r>
            <a:r>
              <a:rPr lang="en-US" sz="1600" dirty="0" smtClean="0"/>
              <a:t> answer</a:t>
            </a:r>
            <a:endParaRPr lang="en-US" sz="1600" dirty="0"/>
          </a:p>
          <a:p>
            <a:pPr marL="0" indent="0">
              <a:buNone/>
            </a:pPr>
            <a:endParaRPr lang="en-US" sz="2000" dirty="0"/>
          </a:p>
        </p:txBody>
      </p:sp>
      <p:pic>
        <p:nvPicPr>
          <p:cNvPr id="14" name="Picture 13"/>
          <p:cNvPicPr>
            <a:picLocks noChangeAspect="1"/>
          </p:cNvPicPr>
          <p:nvPr/>
        </p:nvPicPr>
        <p:blipFill>
          <a:blip r:embed="rId3"/>
          <a:stretch>
            <a:fillRect/>
          </a:stretch>
        </p:blipFill>
        <p:spPr>
          <a:xfrm>
            <a:off x="312080" y="1354385"/>
            <a:ext cx="4100240" cy="5024878"/>
          </a:xfrm>
          <a:prstGeom prst="rect">
            <a:avLst/>
          </a:prstGeom>
        </p:spPr>
      </p:pic>
      <p:sp>
        <p:nvSpPr>
          <p:cNvPr id="10" name="Rectangle 9"/>
          <p:cNvSpPr/>
          <p:nvPr/>
        </p:nvSpPr>
        <p:spPr bwMode="auto">
          <a:xfrm>
            <a:off x="466725" y="2000250"/>
            <a:ext cx="3743325" cy="2752725"/>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461682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Verify Account – Part I</a:t>
            </a:r>
            <a:endParaRPr lang="en-US" dirty="0"/>
          </a:p>
        </p:txBody>
      </p:sp>
      <p:sp>
        <p:nvSpPr>
          <p:cNvPr id="12" name="Content Placeholder 11"/>
          <p:cNvSpPr>
            <a:spLocks noGrp="1"/>
          </p:cNvSpPr>
          <p:nvPr>
            <p:ph sz="half" idx="11"/>
          </p:nvPr>
        </p:nvSpPr>
        <p:spPr>
          <a:xfrm>
            <a:off x="5398888" y="1238760"/>
            <a:ext cx="3534558" cy="3647006"/>
          </a:xfrm>
        </p:spPr>
        <p:txBody>
          <a:bodyPr/>
          <a:lstStyle/>
          <a:p>
            <a:pPr marL="0" indent="0">
              <a:buNone/>
            </a:pPr>
            <a:r>
              <a:rPr lang="en-US" sz="2000" dirty="0" smtClean="0"/>
              <a:t>Select </a:t>
            </a:r>
            <a:r>
              <a:rPr lang="en-US" sz="2000" dirty="0"/>
              <a:t>the </a:t>
            </a:r>
            <a:r>
              <a:rPr lang="en-US" sz="2000" dirty="0" smtClean="0"/>
              <a:t>“Verify” icon and several </a:t>
            </a:r>
            <a:r>
              <a:rPr lang="en-US" sz="2000" dirty="0"/>
              <a:t>images display. </a:t>
            </a:r>
            <a:r>
              <a:rPr lang="en-US" sz="2000" dirty="0" smtClean="0"/>
              <a:t>Select </a:t>
            </a:r>
            <a:r>
              <a:rPr lang="en-US" sz="2000" dirty="0"/>
              <a:t>the correct </a:t>
            </a:r>
            <a:r>
              <a:rPr lang="en-US" sz="2000" dirty="0" smtClean="0"/>
              <a:t>image </a:t>
            </a:r>
            <a:r>
              <a:rPr lang="en-US" sz="2000" dirty="0"/>
              <a:t>of each </a:t>
            </a:r>
            <a:r>
              <a:rPr lang="en-US" sz="2000" dirty="0" smtClean="0"/>
              <a:t>description </a:t>
            </a:r>
            <a:r>
              <a:rPr lang="en-US" sz="2000" dirty="0"/>
              <a:t>as instructed until all three pictures have been </a:t>
            </a:r>
            <a:r>
              <a:rPr lang="en-US" sz="2000" dirty="0" smtClean="0"/>
              <a:t>verified then select “Create”. </a:t>
            </a:r>
            <a:endParaRPr lang="en-US" sz="2000" dirty="0"/>
          </a:p>
        </p:txBody>
      </p:sp>
      <p:pic>
        <p:nvPicPr>
          <p:cNvPr id="16" name="Picture 15"/>
          <p:cNvPicPr>
            <a:picLocks noChangeAspect="1"/>
          </p:cNvPicPr>
          <p:nvPr/>
        </p:nvPicPr>
        <p:blipFill>
          <a:blip r:embed="rId3"/>
          <a:stretch>
            <a:fillRect/>
          </a:stretch>
        </p:blipFill>
        <p:spPr>
          <a:xfrm>
            <a:off x="573929" y="1238760"/>
            <a:ext cx="4100240" cy="5024878"/>
          </a:xfrm>
          <a:prstGeom prst="rect">
            <a:avLst/>
          </a:prstGeom>
        </p:spPr>
      </p:pic>
      <p:sp>
        <p:nvSpPr>
          <p:cNvPr id="10" name="Rectangle 9"/>
          <p:cNvSpPr/>
          <p:nvPr/>
        </p:nvSpPr>
        <p:spPr bwMode="auto">
          <a:xfrm>
            <a:off x="1762125" y="4683437"/>
            <a:ext cx="1054807" cy="685899"/>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4" name="Right Arrow 3"/>
          <p:cNvSpPr/>
          <p:nvPr/>
        </p:nvSpPr>
        <p:spPr bwMode="auto">
          <a:xfrm>
            <a:off x="2844754" y="4893979"/>
            <a:ext cx="266089" cy="26310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latin typeface="Arial" charset="0"/>
              <a:ea typeface="ＭＳ Ｐゴシック" pitchFamily="84" charset="-128"/>
            </a:endParaRPr>
          </a:p>
        </p:txBody>
      </p:sp>
      <p:pic>
        <p:nvPicPr>
          <p:cNvPr id="3" name="Picture 2"/>
          <p:cNvPicPr>
            <a:picLocks noChangeAspect="1"/>
          </p:cNvPicPr>
          <p:nvPr/>
        </p:nvPicPr>
        <p:blipFill>
          <a:blip r:embed="rId4"/>
          <a:stretch>
            <a:fillRect/>
          </a:stretch>
        </p:blipFill>
        <p:spPr>
          <a:xfrm>
            <a:off x="3095507" y="4214125"/>
            <a:ext cx="2264421" cy="1596125"/>
          </a:xfrm>
          <a:prstGeom prst="rect">
            <a:avLst/>
          </a:prstGeom>
        </p:spPr>
      </p:pic>
      <p:sp>
        <p:nvSpPr>
          <p:cNvPr id="11" name="Rectangle 10"/>
          <p:cNvSpPr/>
          <p:nvPr/>
        </p:nvSpPr>
        <p:spPr bwMode="auto">
          <a:xfrm>
            <a:off x="3149541" y="4214125"/>
            <a:ext cx="2183768" cy="1596125"/>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672095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Verify Account – Part II</a:t>
            </a:r>
            <a:endParaRPr lang="en-US" dirty="0"/>
          </a:p>
        </p:txBody>
      </p:sp>
      <p:sp>
        <p:nvSpPr>
          <p:cNvPr id="12" name="Content Placeholder 11"/>
          <p:cNvSpPr>
            <a:spLocks noGrp="1"/>
          </p:cNvSpPr>
          <p:nvPr>
            <p:ph sz="half" idx="11"/>
          </p:nvPr>
        </p:nvSpPr>
        <p:spPr>
          <a:xfrm>
            <a:off x="5052038" y="1956165"/>
            <a:ext cx="3712463" cy="4071010"/>
          </a:xfrm>
        </p:spPr>
        <p:txBody>
          <a:bodyPr/>
          <a:lstStyle/>
          <a:p>
            <a:pPr marL="0" indent="0">
              <a:buNone/>
            </a:pPr>
            <a:r>
              <a:rPr lang="en-US" sz="1800" dirty="0" smtClean="0"/>
              <a:t>Upon successful captcha verification, an </a:t>
            </a:r>
            <a:r>
              <a:rPr lang="en-US" sz="1800" dirty="0"/>
              <a:t>email will be sent to the email </a:t>
            </a:r>
            <a:r>
              <a:rPr lang="en-US" sz="1800" dirty="0" smtClean="0"/>
              <a:t>address </a:t>
            </a:r>
            <a:r>
              <a:rPr lang="en-US" sz="1800" dirty="0"/>
              <a:t>used to create </a:t>
            </a:r>
            <a:r>
              <a:rPr lang="en-US" sz="1800" dirty="0" smtClean="0"/>
              <a:t>the </a:t>
            </a:r>
            <a:r>
              <a:rPr lang="en-US" sz="1800" dirty="0"/>
              <a:t>account</a:t>
            </a:r>
            <a:r>
              <a:rPr lang="en-US" sz="1800" dirty="0" smtClean="0"/>
              <a:t>.</a:t>
            </a:r>
            <a:endParaRPr lang="en-US" sz="1800" dirty="0"/>
          </a:p>
          <a:p>
            <a:pPr marL="0" indent="0">
              <a:buNone/>
            </a:pPr>
            <a:endParaRPr lang="en-US" sz="1800" dirty="0"/>
          </a:p>
          <a:p>
            <a:pPr marL="0" indent="0">
              <a:spcBef>
                <a:spcPts val="0"/>
              </a:spcBef>
              <a:buNone/>
            </a:pPr>
            <a:r>
              <a:rPr lang="en-US" sz="1800" dirty="0">
                <a:solidFill>
                  <a:srgbClr val="FF0000"/>
                </a:solidFill>
              </a:rPr>
              <a:t>IMPORTANT: The activation email provided for validation expires after 10 minutes if not </a:t>
            </a:r>
            <a:r>
              <a:rPr lang="en-US" sz="1800" dirty="0" smtClean="0">
                <a:solidFill>
                  <a:srgbClr val="FF0000"/>
                </a:solidFill>
              </a:rPr>
              <a:t>used.</a:t>
            </a:r>
            <a:endParaRPr lang="en-US" sz="1800" dirty="0"/>
          </a:p>
          <a:p>
            <a:pPr marL="0" indent="0">
              <a:buNone/>
            </a:pPr>
            <a:r>
              <a:rPr lang="en-US" sz="1800" dirty="0" smtClean="0"/>
              <a:t>If expired, SELECT </a:t>
            </a:r>
            <a:r>
              <a:rPr lang="en-US" sz="1800" dirty="0"/>
              <a:t>the </a:t>
            </a:r>
            <a:r>
              <a:rPr lang="en-US" sz="1800" dirty="0" smtClean="0"/>
              <a:t>“Resend </a:t>
            </a:r>
            <a:r>
              <a:rPr lang="en-US" sz="1800" dirty="0"/>
              <a:t>Validation </a:t>
            </a:r>
            <a:r>
              <a:rPr lang="en-US" sz="1800" dirty="0" smtClean="0"/>
              <a:t>Email” </a:t>
            </a:r>
            <a:r>
              <a:rPr lang="en-US" sz="1800" dirty="0"/>
              <a:t>to have </a:t>
            </a:r>
            <a:r>
              <a:rPr lang="en-US" sz="1800" dirty="0" smtClean="0"/>
              <a:t> an additional activation </a:t>
            </a:r>
            <a:r>
              <a:rPr lang="en-US" sz="1800" dirty="0"/>
              <a:t>email </a:t>
            </a:r>
            <a:r>
              <a:rPr lang="en-US" sz="1800" dirty="0" smtClean="0"/>
              <a:t>sent.</a:t>
            </a:r>
            <a:endParaRPr lang="en-US" sz="1800" dirty="0"/>
          </a:p>
          <a:p>
            <a:pPr marL="0" indent="0">
              <a:buNone/>
            </a:pPr>
            <a:endParaRPr lang="en-US" sz="2000" dirty="0">
              <a:solidFill>
                <a:srgbClr val="FF0000"/>
              </a:solidFill>
            </a:endParaRPr>
          </a:p>
        </p:txBody>
      </p:sp>
      <p:pic>
        <p:nvPicPr>
          <p:cNvPr id="8" name="Picture 7"/>
          <p:cNvPicPr>
            <a:picLocks noChangeAspect="1"/>
          </p:cNvPicPr>
          <p:nvPr/>
        </p:nvPicPr>
        <p:blipFill>
          <a:blip r:embed="rId3"/>
          <a:stretch>
            <a:fillRect/>
          </a:stretch>
        </p:blipFill>
        <p:spPr>
          <a:xfrm>
            <a:off x="4422573" y="2023265"/>
            <a:ext cx="587205" cy="561353"/>
          </a:xfrm>
          <a:prstGeom prst="rect">
            <a:avLst/>
          </a:prstGeom>
        </p:spPr>
      </p:pic>
      <p:pic>
        <p:nvPicPr>
          <p:cNvPr id="3" name="Picture 2"/>
          <p:cNvPicPr>
            <a:picLocks noChangeAspect="1"/>
          </p:cNvPicPr>
          <p:nvPr/>
        </p:nvPicPr>
        <p:blipFill>
          <a:blip r:embed="rId4"/>
          <a:stretch>
            <a:fillRect/>
          </a:stretch>
        </p:blipFill>
        <p:spPr>
          <a:xfrm>
            <a:off x="4384406" y="3237640"/>
            <a:ext cx="646502" cy="632649"/>
          </a:xfrm>
          <a:prstGeom prst="rect">
            <a:avLst/>
          </a:prstGeom>
        </p:spPr>
      </p:pic>
      <p:sp>
        <p:nvSpPr>
          <p:cNvPr id="10" name="Text Placeholder 4"/>
          <p:cNvSpPr>
            <a:spLocks noGrp="1"/>
          </p:cNvSpPr>
          <p:nvPr>
            <p:ph type="body" idx="1"/>
          </p:nvPr>
        </p:nvSpPr>
        <p:spPr>
          <a:xfrm>
            <a:off x="4422573" y="1209131"/>
            <a:ext cx="4341928" cy="639762"/>
          </a:xfrm>
        </p:spPr>
        <p:txBody>
          <a:bodyPr/>
          <a:lstStyle/>
          <a:p>
            <a:r>
              <a:rPr lang="en-US" dirty="0" smtClean="0">
                <a:latin typeface="Calibri" panose="020F0502020204030204" pitchFamily="34" charset="0"/>
              </a:rPr>
              <a:t>Verify Account – Part II</a:t>
            </a:r>
            <a:endParaRPr lang="en-US" dirty="0">
              <a:latin typeface="Calibri" panose="020F0502020204030204" pitchFamily="34" charset="0"/>
            </a:endParaRPr>
          </a:p>
        </p:txBody>
      </p:sp>
      <p:pic>
        <p:nvPicPr>
          <p:cNvPr id="5" name="Picture 4"/>
          <p:cNvPicPr>
            <a:picLocks noChangeAspect="1"/>
          </p:cNvPicPr>
          <p:nvPr/>
        </p:nvPicPr>
        <p:blipFill>
          <a:blip r:embed="rId5"/>
          <a:stretch>
            <a:fillRect/>
          </a:stretch>
        </p:blipFill>
        <p:spPr>
          <a:xfrm>
            <a:off x="158698" y="1462847"/>
            <a:ext cx="3965842" cy="2277169"/>
          </a:xfrm>
          <a:prstGeom prst="rect">
            <a:avLst/>
          </a:prstGeom>
        </p:spPr>
      </p:pic>
    </p:spTree>
    <p:extLst>
      <p:ext uri="{BB962C8B-B14F-4D97-AF65-F5344CB8AC3E}">
        <p14:creationId xmlns:p14="http://schemas.microsoft.com/office/powerpoint/2010/main" val="2800660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Account – Part II</a:t>
            </a:r>
            <a:endParaRPr lang="en-US" dirty="0"/>
          </a:p>
        </p:txBody>
      </p:sp>
      <p:sp>
        <p:nvSpPr>
          <p:cNvPr id="12" name="Content Placeholder 11"/>
          <p:cNvSpPr>
            <a:spLocks noGrp="1"/>
          </p:cNvSpPr>
          <p:nvPr>
            <p:ph sz="half" idx="11"/>
          </p:nvPr>
        </p:nvSpPr>
        <p:spPr>
          <a:xfrm>
            <a:off x="150257" y="1265462"/>
            <a:ext cx="8489943" cy="420463"/>
          </a:xfrm>
        </p:spPr>
        <p:txBody>
          <a:bodyPr/>
          <a:lstStyle/>
          <a:p>
            <a:pPr marL="0" indent="0">
              <a:buNone/>
            </a:pPr>
            <a:r>
              <a:rPr lang="en-US" sz="2000" dirty="0" smtClean="0"/>
              <a:t>A message will </a:t>
            </a:r>
            <a:r>
              <a:rPr lang="en-US" sz="2000" dirty="0"/>
              <a:t>be sent to the </a:t>
            </a:r>
            <a:r>
              <a:rPr lang="en-US" sz="2000" dirty="0" smtClean="0"/>
              <a:t>user’s email address. </a:t>
            </a:r>
            <a:endParaRPr lang="en-US" sz="2000" dirty="0"/>
          </a:p>
        </p:txBody>
      </p:sp>
      <p:pic>
        <p:nvPicPr>
          <p:cNvPr id="3" name="Picture 2"/>
          <p:cNvPicPr>
            <a:picLocks noChangeAspect="1"/>
          </p:cNvPicPr>
          <p:nvPr/>
        </p:nvPicPr>
        <p:blipFill>
          <a:blip r:embed="rId3"/>
          <a:stretch>
            <a:fillRect/>
          </a:stretch>
        </p:blipFill>
        <p:spPr>
          <a:xfrm>
            <a:off x="169308" y="1710596"/>
            <a:ext cx="8852882" cy="2328004"/>
          </a:xfrm>
          <a:prstGeom prst="rect">
            <a:avLst/>
          </a:prstGeom>
          <a:ln w="3175">
            <a:solidFill>
              <a:schemeClr val="accent5"/>
            </a:solidFill>
          </a:ln>
        </p:spPr>
      </p:pic>
      <p:sp>
        <p:nvSpPr>
          <p:cNvPr id="9" name="Rectangle 8"/>
          <p:cNvSpPr/>
          <p:nvPr/>
        </p:nvSpPr>
        <p:spPr bwMode="auto">
          <a:xfrm>
            <a:off x="150257" y="2133600"/>
            <a:ext cx="4983717" cy="314325"/>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pic>
        <p:nvPicPr>
          <p:cNvPr id="11" name="Picture 10"/>
          <p:cNvPicPr>
            <a:picLocks noChangeAspect="1"/>
          </p:cNvPicPr>
          <p:nvPr/>
        </p:nvPicPr>
        <p:blipFill>
          <a:blip r:embed="rId4"/>
          <a:stretch>
            <a:fillRect/>
          </a:stretch>
        </p:blipFill>
        <p:spPr>
          <a:xfrm>
            <a:off x="899753" y="4222458"/>
            <a:ext cx="3948471" cy="2299018"/>
          </a:xfrm>
          <a:prstGeom prst="rect">
            <a:avLst/>
          </a:prstGeom>
        </p:spPr>
      </p:pic>
      <p:sp>
        <p:nvSpPr>
          <p:cNvPr id="13" name="Rectangle 12"/>
          <p:cNvSpPr/>
          <p:nvPr/>
        </p:nvSpPr>
        <p:spPr bwMode="auto">
          <a:xfrm>
            <a:off x="1219200" y="5148221"/>
            <a:ext cx="3419475" cy="485592"/>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14" name="Content Placeholder 11"/>
          <p:cNvSpPr>
            <a:spLocks noGrp="1"/>
          </p:cNvSpPr>
          <p:nvPr>
            <p:ph sz="half" idx="11"/>
          </p:nvPr>
        </p:nvSpPr>
        <p:spPr>
          <a:xfrm>
            <a:off x="5133974" y="4222458"/>
            <a:ext cx="3941064" cy="2185602"/>
          </a:xfrm>
        </p:spPr>
        <p:txBody>
          <a:bodyPr/>
          <a:lstStyle/>
          <a:p>
            <a:pPr marL="0" indent="0">
              <a:buNone/>
            </a:pPr>
            <a:r>
              <a:rPr lang="en-US" sz="2000" dirty="0"/>
              <a:t>Enter </a:t>
            </a:r>
            <a:r>
              <a:rPr lang="en-US" sz="2000" dirty="0" smtClean="0"/>
              <a:t>the username associated with the account and </a:t>
            </a:r>
            <a:r>
              <a:rPr lang="en-US" sz="2000" dirty="0"/>
              <a:t>confirmation pin found in the system generated </a:t>
            </a:r>
            <a:r>
              <a:rPr lang="en-US" sz="2000" dirty="0" smtClean="0"/>
              <a:t>email</a:t>
            </a:r>
            <a:r>
              <a:rPr lang="en-US" sz="2000" dirty="0"/>
              <a:t> </a:t>
            </a:r>
            <a:r>
              <a:rPr lang="en-US" sz="2000" dirty="0" smtClean="0"/>
              <a:t>then select “Submit”.  </a:t>
            </a:r>
            <a:endParaRPr lang="en-US" sz="2000" dirty="0"/>
          </a:p>
          <a:p>
            <a:pPr marL="0" indent="0">
              <a:buNone/>
            </a:pPr>
            <a:r>
              <a:rPr lang="en-US" sz="2000" dirty="0"/>
              <a:t>Upon </a:t>
            </a:r>
            <a:r>
              <a:rPr lang="en-US" sz="2000" dirty="0" smtClean="0"/>
              <a:t>verification</a:t>
            </a:r>
            <a:r>
              <a:rPr lang="en-US" sz="2000" dirty="0"/>
              <a:t>, Contributor access will be </a:t>
            </a:r>
            <a:r>
              <a:rPr lang="en-US" sz="2000" dirty="0" smtClean="0"/>
              <a:t>granted.  </a:t>
            </a:r>
            <a:endParaRPr lang="en-US" sz="2000" dirty="0"/>
          </a:p>
          <a:p>
            <a:pPr marL="0" indent="0">
              <a:buNone/>
            </a:pPr>
            <a:endParaRPr lang="en-US" sz="2000" dirty="0"/>
          </a:p>
        </p:txBody>
      </p:sp>
    </p:spTree>
    <p:extLst>
      <p:ext uri="{BB962C8B-B14F-4D97-AF65-F5344CB8AC3E}">
        <p14:creationId xmlns:p14="http://schemas.microsoft.com/office/powerpoint/2010/main" val="2952733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304943" y="961741"/>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ERO Platform </a:t>
            </a:r>
            <a:r>
              <a:rPr lang="en-US" dirty="0"/>
              <a:t>– </a:t>
            </a:r>
            <a:r>
              <a:rPr lang="en-US" dirty="0" smtClean="0"/>
              <a:t>Application</a:t>
            </a:r>
            <a:endParaRPr lang="en-US" dirty="0"/>
          </a:p>
        </p:txBody>
      </p:sp>
      <p:sp>
        <p:nvSpPr>
          <p:cNvPr id="12" name="Content Placeholder 11"/>
          <p:cNvSpPr>
            <a:spLocks noGrp="1"/>
          </p:cNvSpPr>
          <p:nvPr>
            <p:ph sz="half" idx="11"/>
          </p:nvPr>
        </p:nvSpPr>
        <p:spPr>
          <a:xfrm>
            <a:off x="4736213" y="1755206"/>
            <a:ext cx="3912488" cy="1681731"/>
          </a:xfrm>
        </p:spPr>
        <p:txBody>
          <a:bodyPr/>
          <a:lstStyle/>
          <a:p>
            <a:pPr marL="0" indent="0">
              <a:buNone/>
            </a:pPr>
            <a:r>
              <a:rPr lang="en-US" sz="2000" dirty="0" smtClean="0"/>
              <a:t>Select “SBS” to access the current account</a:t>
            </a:r>
            <a:endParaRPr lang="en-US" sz="2000" dirty="0"/>
          </a:p>
          <a:p>
            <a:pPr marL="0" indent="0">
              <a:buNone/>
            </a:pPr>
            <a:endParaRPr lang="en-US" sz="2000" dirty="0"/>
          </a:p>
        </p:txBody>
      </p:sp>
      <p:pic>
        <p:nvPicPr>
          <p:cNvPr id="8" name="Picture 7"/>
          <p:cNvPicPr>
            <a:picLocks noChangeAspect="1"/>
          </p:cNvPicPr>
          <p:nvPr/>
        </p:nvPicPr>
        <p:blipFill>
          <a:blip r:embed="rId3"/>
          <a:stretch>
            <a:fillRect/>
          </a:stretch>
        </p:blipFill>
        <p:spPr>
          <a:xfrm>
            <a:off x="213917" y="1755206"/>
            <a:ext cx="4179953" cy="3786546"/>
          </a:xfrm>
          <a:prstGeom prst="rect">
            <a:avLst/>
          </a:prstGeom>
        </p:spPr>
      </p:pic>
      <p:sp>
        <p:nvSpPr>
          <p:cNvPr id="9" name="Rectangle 8"/>
          <p:cNvSpPr/>
          <p:nvPr/>
        </p:nvSpPr>
        <p:spPr bwMode="auto">
          <a:xfrm>
            <a:off x="213917" y="2417763"/>
            <a:ext cx="937155" cy="792162"/>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4212489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Accessing Current Role</a:t>
            </a:r>
            <a:endParaRPr lang="en-US" dirty="0"/>
          </a:p>
        </p:txBody>
      </p:sp>
      <p:sp>
        <p:nvSpPr>
          <p:cNvPr id="8" name="Rectangle 7"/>
          <p:cNvSpPr/>
          <p:nvPr/>
        </p:nvSpPr>
        <p:spPr>
          <a:xfrm>
            <a:off x="325605" y="1234237"/>
            <a:ext cx="8285829" cy="1323439"/>
          </a:xfrm>
          <a:prstGeom prst="rect">
            <a:avLst/>
          </a:prstGeom>
        </p:spPr>
        <p:txBody>
          <a:bodyPr wrap="square">
            <a:spAutoFit/>
          </a:bodyPr>
          <a:lstStyle/>
          <a:p>
            <a:r>
              <a:rPr lang="en-US" sz="2000" dirty="0">
                <a:solidFill>
                  <a:schemeClr val="accent4">
                    <a:lumMod val="10000"/>
                  </a:schemeClr>
                </a:solidFill>
                <a:latin typeface="Calibri" panose="020F0502020204030204" pitchFamily="34" charset="0"/>
              </a:rPr>
              <a:t>In most cases, each time a user logs into the </a:t>
            </a:r>
            <a:r>
              <a:rPr lang="en-US" sz="2000" dirty="0" smtClean="0">
                <a:solidFill>
                  <a:schemeClr val="accent4">
                    <a:lumMod val="10000"/>
                  </a:schemeClr>
                </a:solidFill>
                <a:latin typeface="Calibri" panose="020F0502020204030204" pitchFamily="34" charset="0"/>
              </a:rPr>
              <a:t>system, </a:t>
            </a:r>
            <a:r>
              <a:rPr lang="en-US" sz="2000" dirty="0">
                <a:solidFill>
                  <a:schemeClr val="accent4">
                    <a:lumMod val="10000"/>
                  </a:schemeClr>
                </a:solidFill>
                <a:latin typeface="Calibri" panose="020F0502020204030204" pitchFamily="34" charset="0"/>
              </a:rPr>
              <a:t>the </a:t>
            </a:r>
            <a:r>
              <a:rPr lang="en-US" sz="2000" dirty="0" smtClean="0">
                <a:solidFill>
                  <a:schemeClr val="accent4">
                    <a:lumMod val="10000"/>
                  </a:schemeClr>
                </a:solidFill>
                <a:latin typeface="Calibri" panose="020F0502020204030204" pitchFamily="34" charset="0"/>
              </a:rPr>
              <a:t>user’s role </a:t>
            </a:r>
            <a:r>
              <a:rPr lang="en-US" sz="2000" dirty="0">
                <a:solidFill>
                  <a:schemeClr val="accent4">
                    <a:lumMod val="10000"/>
                  </a:schemeClr>
                </a:solidFill>
                <a:latin typeface="Calibri" panose="020F0502020204030204" pitchFamily="34" charset="0"/>
              </a:rPr>
              <a:t>will be listed as </a:t>
            </a:r>
            <a:r>
              <a:rPr lang="en-US" sz="2000" dirty="0" smtClean="0">
                <a:solidFill>
                  <a:schemeClr val="accent4">
                    <a:lumMod val="10000"/>
                  </a:schemeClr>
                </a:solidFill>
                <a:latin typeface="Calibri" panose="020F0502020204030204" pitchFamily="34" charset="0"/>
              </a:rPr>
              <a:t>“Guest</a:t>
            </a:r>
            <a:r>
              <a:rPr lang="en-US" sz="2000" dirty="0">
                <a:solidFill>
                  <a:schemeClr val="accent4">
                    <a:lumMod val="10000"/>
                  </a:schemeClr>
                </a:solidFill>
                <a:latin typeface="Calibri" panose="020F0502020204030204" pitchFamily="34" charset="0"/>
              </a:rPr>
              <a:t>” even though </a:t>
            </a:r>
            <a:r>
              <a:rPr lang="en-US" sz="2000" dirty="0" smtClean="0">
                <a:solidFill>
                  <a:schemeClr val="accent4">
                    <a:lumMod val="10000"/>
                  </a:schemeClr>
                </a:solidFill>
                <a:latin typeface="Calibri" panose="020F0502020204030204" pitchFamily="34" charset="0"/>
              </a:rPr>
              <a:t>the user have </a:t>
            </a:r>
            <a:r>
              <a:rPr lang="en-US" sz="2000" dirty="0">
                <a:solidFill>
                  <a:schemeClr val="accent4">
                    <a:lumMod val="10000"/>
                  </a:schemeClr>
                </a:solidFill>
                <a:latin typeface="Calibri" panose="020F0502020204030204" pitchFamily="34" charset="0"/>
              </a:rPr>
              <a:t>contributor, proxy, or voter credentials</a:t>
            </a:r>
            <a:r>
              <a:rPr lang="en-US" sz="2000" dirty="0" smtClean="0">
                <a:solidFill>
                  <a:schemeClr val="accent4">
                    <a:lumMod val="10000"/>
                  </a:schemeClr>
                </a:solidFill>
                <a:latin typeface="Calibri" panose="020F0502020204030204" pitchFamily="34" charset="0"/>
              </a:rPr>
              <a:t>. By selecting</a:t>
            </a:r>
            <a:r>
              <a:rPr lang="en-US" sz="2000" dirty="0" smtClean="0">
                <a:solidFill>
                  <a:schemeClr val="accent5"/>
                </a:solidFill>
                <a:latin typeface="Calibri" panose="020F0502020204030204" pitchFamily="34" charset="0"/>
              </a:rPr>
              <a:t> “Login” again at the top, right of the screen, the user’s name </a:t>
            </a:r>
            <a:r>
              <a:rPr lang="en-US" sz="2000" dirty="0">
                <a:solidFill>
                  <a:schemeClr val="accent5"/>
                </a:solidFill>
                <a:latin typeface="Calibri" panose="020F0502020204030204" pitchFamily="34" charset="0"/>
              </a:rPr>
              <a:t>and </a:t>
            </a:r>
            <a:r>
              <a:rPr lang="en-US" sz="2000" dirty="0" smtClean="0">
                <a:solidFill>
                  <a:schemeClr val="accent5"/>
                </a:solidFill>
                <a:latin typeface="Calibri" panose="020F0502020204030204" pitchFamily="34" charset="0"/>
              </a:rPr>
              <a:t>current role will display.</a:t>
            </a:r>
            <a:endParaRPr lang="en-US" sz="2000" dirty="0">
              <a:solidFill>
                <a:schemeClr val="accent5"/>
              </a:solidFill>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97034" y="2838220"/>
            <a:ext cx="8890338" cy="2619605"/>
          </a:xfrm>
          <a:prstGeom prst="rect">
            <a:avLst/>
          </a:prstGeom>
        </p:spPr>
      </p:pic>
      <p:sp>
        <p:nvSpPr>
          <p:cNvPr id="9" name="Rectangle 8"/>
          <p:cNvSpPr/>
          <p:nvPr/>
        </p:nvSpPr>
        <p:spPr bwMode="auto">
          <a:xfrm>
            <a:off x="8465546" y="2838220"/>
            <a:ext cx="291777" cy="257404"/>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35220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347472" y="1325880"/>
            <a:ext cx="8432734" cy="4996262"/>
          </a:xfrm>
        </p:spPr>
        <p:txBody>
          <a:bodyPr/>
          <a:lstStyle/>
          <a:p>
            <a:pPr marL="228600" indent="-228600"/>
            <a:r>
              <a:rPr lang="en-US" dirty="0" smtClean="0"/>
              <a:t>Registering in the SBS/Registered Ballot Body (RBB)</a:t>
            </a:r>
          </a:p>
          <a:p>
            <a:pPr marL="228600" indent="-228600"/>
            <a:r>
              <a:rPr lang="en-US" dirty="0" smtClean="0"/>
              <a:t>Features of the SBS </a:t>
            </a:r>
          </a:p>
          <a:p>
            <a:pPr marL="457200" lvl="1" indent="-228600"/>
            <a:r>
              <a:rPr lang="en-US" dirty="0" smtClean="0"/>
              <a:t>Navigation</a:t>
            </a:r>
          </a:p>
          <a:p>
            <a:pPr marL="457200" lvl="1" indent="-228600"/>
            <a:r>
              <a:rPr lang="en-US" dirty="0" smtClean="0"/>
              <a:t>Register/Requesting Additional Permissions</a:t>
            </a:r>
          </a:p>
          <a:p>
            <a:pPr marL="457200" lvl="1" indent="-228600"/>
            <a:r>
              <a:rPr lang="en-US" dirty="0" smtClean="0"/>
              <a:t>Voter</a:t>
            </a:r>
          </a:p>
          <a:p>
            <a:pPr marL="457200" lvl="1" indent="-228600"/>
            <a:r>
              <a:rPr lang="en-US" dirty="0" smtClean="0"/>
              <a:t>Proxy</a:t>
            </a:r>
          </a:p>
          <a:p>
            <a:pPr marL="457200" lvl="1" indent="-228600"/>
            <a:r>
              <a:rPr lang="en-US" dirty="0" smtClean="0"/>
              <a:t>Contributor</a:t>
            </a:r>
          </a:p>
          <a:p>
            <a:pPr marL="457200" lvl="1" indent="-228600"/>
            <a:r>
              <a:rPr lang="en-US" dirty="0" smtClean="0"/>
              <a:t>Cast a Vote</a:t>
            </a:r>
          </a:p>
          <a:p>
            <a:pPr marL="457200" lvl="1" indent="-228600"/>
            <a:r>
              <a:rPr lang="en-US" dirty="0" smtClean="0"/>
              <a:t>Take Survey (Commenting)</a:t>
            </a:r>
          </a:p>
          <a:p>
            <a:pPr marL="0" indent="0">
              <a:buNone/>
            </a:pPr>
            <a:endParaRPr lang="en-US" dirty="0"/>
          </a:p>
        </p:txBody>
      </p:sp>
      <p:sp>
        <p:nvSpPr>
          <p:cNvPr id="3" name="Title 2"/>
          <p:cNvSpPr>
            <a:spLocks noGrp="1"/>
          </p:cNvSpPr>
          <p:nvPr>
            <p:ph type="title"/>
          </p:nvPr>
        </p:nvSpPr>
        <p:spPr/>
        <p:txBody>
          <a:bodyPr/>
          <a:lstStyle/>
          <a:p>
            <a:r>
              <a:rPr lang="en-US" dirty="0" smtClean="0"/>
              <a:t>Standards Balloting and Commenting System (SBS) Tutorial Topics</a:t>
            </a:r>
            <a:endParaRPr lang="en-US" dirty="0"/>
          </a:p>
        </p:txBody>
      </p:sp>
    </p:spTree>
    <p:extLst>
      <p:ext uri="{BB962C8B-B14F-4D97-AF65-F5344CB8AC3E}">
        <p14:creationId xmlns:p14="http://schemas.microsoft.com/office/powerpoint/2010/main" val="2740146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a:xfrm>
            <a:off x="2277656" y="152400"/>
            <a:ext cx="6637745" cy="655638"/>
          </a:xfrm>
        </p:spPr>
        <p:txBody>
          <a:bodyPr/>
          <a:lstStyle/>
          <a:p>
            <a:r>
              <a:rPr lang="en-US" dirty="0" smtClean="0"/>
              <a:t>Requesting Voter/Proxy Permissions</a:t>
            </a:r>
            <a:endParaRPr lang="en-US" dirty="0"/>
          </a:p>
        </p:txBody>
      </p:sp>
      <p:sp>
        <p:nvSpPr>
          <p:cNvPr id="12" name="Content Placeholder 11"/>
          <p:cNvSpPr>
            <a:spLocks noGrp="1"/>
          </p:cNvSpPr>
          <p:nvPr>
            <p:ph sz="half" idx="11"/>
          </p:nvPr>
        </p:nvSpPr>
        <p:spPr>
          <a:xfrm>
            <a:off x="104777" y="1503051"/>
            <a:ext cx="8214064" cy="594546"/>
          </a:xfrm>
        </p:spPr>
        <p:txBody>
          <a:bodyPr/>
          <a:lstStyle/>
          <a:p>
            <a:pPr marL="0" indent="0">
              <a:spcBef>
                <a:spcPts val="0"/>
              </a:spcBef>
              <a:buNone/>
            </a:pPr>
            <a:r>
              <a:rPr lang="en-US" sz="1800" dirty="0" smtClean="0"/>
              <a:t>Select “My </a:t>
            </a:r>
            <a:r>
              <a:rPr lang="en-US" sz="1800" dirty="0"/>
              <a:t>User </a:t>
            </a:r>
            <a:r>
              <a:rPr lang="en-US" sz="1800" dirty="0" smtClean="0"/>
              <a:t>Profile” from the “Users” drop-down menu or from the menu list on the left of the screen.  </a:t>
            </a:r>
            <a:endParaRPr lang="en-US" sz="1800" dirty="0"/>
          </a:p>
          <a:p>
            <a:pPr marL="0" indent="0">
              <a:buNone/>
            </a:pPr>
            <a:endParaRPr lang="en-US" sz="18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104777" y="2260423"/>
            <a:ext cx="8834411" cy="2702102"/>
          </a:xfrm>
          <a:prstGeom prst="rect">
            <a:avLst/>
          </a:prstGeom>
          <a:ln w="3175">
            <a:solidFill>
              <a:schemeClr val="accent6"/>
            </a:solidFill>
          </a:ln>
        </p:spPr>
      </p:pic>
      <p:sp>
        <p:nvSpPr>
          <p:cNvPr id="11" name="Rectangle 10"/>
          <p:cNvSpPr/>
          <p:nvPr/>
        </p:nvSpPr>
        <p:spPr bwMode="auto">
          <a:xfrm>
            <a:off x="104777" y="4030794"/>
            <a:ext cx="600074" cy="131632"/>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513164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12" name="Content Placeholder 11"/>
          <p:cNvSpPr>
            <a:spLocks noGrp="1"/>
          </p:cNvSpPr>
          <p:nvPr>
            <p:ph sz="half" idx="11"/>
          </p:nvPr>
        </p:nvSpPr>
        <p:spPr>
          <a:xfrm>
            <a:off x="4707637" y="1257811"/>
            <a:ext cx="3836288" cy="839786"/>
          </a:xfrm>
        </p:spPr>
        <p:txBody>
          <a:bodyPr/>
          <a:lstStyle/>
          <a:p>
            <a:pPr marL="0" indent="0">
              <a:buNone/>
            </a:pPr>
            <a:r>
              <a:rPr lang="en-US" sz="2000" dirty="0" smtClean="0"/>
              <a:t>Select the “Click here” </a:t>
            </a:r>
            <a:r>
              <a:rPr lang="en-US" sz="2000" dirty="0"/>
              <a:t>link to request additional </a:t>
            </a:r>
            <a:r>
              <a:rPr lang="en-US" sz="2000" dirty="0" smtClean="0"/>
              <a:t>credentials</a:t>
            </a:r>
            <a:endParaRPr lang="en-US" sz="2000" dirty="0"/>
          </a:p>
          <a:p>
            <a:pPr marL="0" indent="0">
              <a:buNone/>
            </a:pPr>
            <a:endParaRPr lang="en-US" sz="2000" dirty="0"/>
          </a:p>
        </p:txBody>
      </p:sp>
      <p:pic>
        <p:nvPicPr>
          <p:cNvPr id="3" name="Picture 2"/>
          <p:cNvPicPr>
            <a:picLocks noChangeAspect="1"/>
          </p:cNvPicPr>
          <p:nvPr/>
        </p:nvPicPr>
        <p:blipFill>
          <a:blip r:embed="rId3"/>
          <a:stretch>
            <a:fillRect/>
          </a:stretch>
        </p:blipFill>
        <p:spPr>
          <a:xfrm>
            <a:off x="239751" y="1257811"/>
            <a:ext cx="3928392" cy="3343480"/>
          </a:xfrm>
          <a:prstGeom prst="rect">
            <a:avLst/>
          </a:prstGeom>
        </p:spPr>
      </p:pic>
      <p:sp>
        <p:nvSpPr>
          <p:cNvPr id="9" name="Rectangle 8"/>
          <p:cNvSpPr/>
          <p:nvPr/>
        </p:nvSpPr>
        <p:spPr bwMode="auto">
          <a:xfrm>
            <a:off x="359615" y="4221006"/>
            <a:ext cx="2012110" cy="380286"/>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13" name="Title 1"/>
          <p:cNvSpPr>
            <a:spLocks noGrp="1"/>
          </p:cNvSpPr>
          <p:nvPr>
            <p:ph type="title"/>
          </p:nvPr>
        </p:nvSpPr>
        <p:spPr>
          <a:xfrm>
            <a:off x="2277656" y="152400"/>
            <a:ext cx="6637745" cy="655638"/>
          </a:xfrm>
        </p:spPr>
        <p:txBody>
          <a:bodyPr/>
          <a:lstStyle/>
          <a:p>
            <a:r>
              <a:rPr lang="en-US" dirty="0" smtClean="0"/>
              <a:t>Requesting Voter/Proxy Permissions</a:t>
            </a:r>
            <a:endParaRPr lang="en-US" dirty="0"/>
          </a:p>
        </p:txBody>
      </p:sp>
    </p:spTree>
    <p:extLst>
      <p:ext uri="{BB962C8B-B14F-4D97-AF65-F5344CB8AC3E}">
        <p14:creationId xmlns:p14="http://schemas.microsoft.com/office/powerpoint/2010/main" val="2867452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4232" y="1446157"/>
            <a:ext cx="4746170" cy="2996370"/>
          </a:xfrm>
          <a:prstGeom prst="rect">
            <a:avLst/>
          </a:prstGeom>
          <a:ln w="3175">
            <a:solidFill>
              <a:schemeClr val="accent5"/>
            </a:solidFill>
          </a:ln>
        </p:spPr>
      </p:pic>
      <p:sp>
        <p:nvSpPr>
          <p:cNvPr id="9" name="Rectangle 8"/>
          <p:cNvSpPr/>
          <p:nvPr/>
        </p:nvSpPr>
        <p:spPr bwMode="auto">
          <a:xfrm>
            <a:off x="195835" y="3366287"/>
            <a:ext cx="1309284" cy="107624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11" name="Title 1"/>
          <p:cNvSpPr>
            <a:spLocks noGrp="1"/>
          </p:cNvSpPr>
          <p:nvPr>
            <p:ph type="title"/>
          </p:nvPr>
        </p:nvSpPr>
        <p:spPr>
          <a:xfrm>
            <a:off x="2277656" y="152400"/>
            <a:ext cx="6637745" cy="655638"/>
          </a:xfrm>
        </p:spPr>
        <p:txBody>
          <a:bodyPr/>
          <a:lstStyle/>
          <a:p>
            <a:r>
              <a:rPr lang="en-US" dirty="0" smtClean="0"/>
              <a:t>Requesting Voter/Proxy Permissions</a:t>
            </a:r>
            <a:endParaRPr lang="en-US" dirty="0"/>
          </a:p>
        </p:txBody>
      </p:sp>
      <p:sp>
        <p:nvSpPr>
          <p:cNvPr id="6" name="Content Placeholder 11"/>
          <p:cNvSpPr>
            <a:spLocks noGrp="1"/>
          </p:cNvSpPr>
          <p:nvPr>
            <p:ph sz="half" idx="11"/>
          </p:nvPr>
        </p:nvSpPr>
        <p:spPr>
          <a:xfrm>
            <a:off x="5027762" y="1446157"/>
            <a:ext cx="3712463" cy="1644791"/>
          </a:xfrm>
        </p:spPr>
        <p:txBody>
          <a:bodyPr/>
          <a:lstStyle/>
          <a:p>
            <a:pPr marL="0" indent="0">
              <a:buNone/>
            </a:pPr>
            <a:r>
              <a:rPr lang="en-US" sz="2000" dirty="0" smtClean="0"/>
              <a:t>Select voter or proxy voter role.</a:t>
            </a:r>
          </a:p>
          <a:p>
            <a:pPr marL="0" indent="0">
              <a:buNone/>
            </a:pPr>
            <a:endParaRPr lang="en-US" sz="2000" dirty="0"/>
          </a:p>
          <a:p>
            <a:pPr marL="0" indent="0">
              <a:spcBef>
                <a:spcPts val="0"/>
              </a:spcBef>
              <a:buNone/>
            </a:pPr>
            <a:r>
              <a:rPr lang="en-US" sz="2000" dirty="0" smtClean="0">
                <a:solidFill>
                  <a:srgbClr val="FF0000"/>
                </a:solidFill>
              </a:rPr>
              <a:t>Note: </a:t>
            </a:r>
            <a:r>
              <a:rPr lang="en-US" sz="2000" dirty="0">
                <a:solidFill>
                  <a:srgbClr val="FF0000"/>
                </a:solidFill>
              </a:rPr>
              <a:t>The </a:t>
            </a:r>
            <a:r>
              <a:rPr lang="en-US" sz="2000" dirty="0" smtClean="0">
                <a:solidFill>
                  <a:srgbClr val="FF0000"/>
                </a:solidFill>
              </a:rPr>
              <a:t>System Administrator role is for NERC use only.</a:t>
            </a:r>
            <a:endParaRPr lang="en-US" sz="2000" dirty="0"/>
          </a:p>
          <a:p>
            <a:pPr marL="0" indent="0">
              <a:buNone/>
            </a:pPr>
            <a:endParaRPr lang="en-US" sz="2000" dirty="0">
              <a:solidFill>
                <a:srgbClr val="FF0000"/>
              </a:solidFill>
            </a:endParaRPr>
          </a:p>
        </p:txBody>
      </p:sp>
    </p:spTree>
    <p:extLst>
      <p:ext uri="{BB962C8B-B14F-4D97-AF65-F5344CB8AC3E}">
        <p14:creationId xmlns:p14="http://schemas.microsoft.com/office/powerpoint/2010/main" val="3764311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12" name="Content Placeholder 11"/>
          <p:cNvSpPr>
            <a:spLocks noGrp="1"/>
          </p:cNvSpPr>
          <p:nvPr>
            <p:ph sz="half" idx="11"/>
          </p:nvPr>
        </p:nvSpPr>
        <p:spPr>
          <a:xfrm>
            <a:off x="4981576" y="1457836"/>
            <a:ext cx="3857626" cy="3049428"/>
          </a:xfrm>
        </p:spPr>
        <p:txBody>
          <a:bodyPr/>
          <a:lstStyle/>
          <a:p>
            <a:pPr marL="0" indent="0">
              <a:buNone/>
            </a:pPr>
            <a:r>
              <a:rPr lang="en-US" sz="2000" dirty="0" smtClean="0"/>
              <a:t>Select segment and entity (parent/affiliate listing)</a:t>
            </a:r>
            <a:endParaRPr lang="en-US" sz="2000" dirty="0"/>
          </a:p>
          <a:p>
            <a:pPr marL="800100" lvl="2" indent="0">
              <a:buNone/>
            </a:pPr>
            <a:endParaRPr lang="en-US" sz="2000" dirty="0">
              <a:solidFill>
                <a:srgbClr val="FF0000"/>
              </a:solidFill>
            </a:endParaRPr>
          </a:p>
          <a:p>
            <a:pPr marL="0" lvl="2" indent="0">
              <a:buNone/>
            </a:pPr>
            <a:r>
              <a:rPr lang="en-US" sz="2000" dirty="0" smtClean="0">
                <a:solidFill>
                  <a:srgbClr val="FF0000"/>
                </a:solidFill>
              </a:rPr>
              <a:t>If an Entity </a:t>
            </a:r>
            <a:r>
              <a:rPr lang="en-US" sz="2000" dirty="0">
                <a:solidFill>
                  <a:srgbClr val="FF0000"/>
                </a:solidFill>
              </a:rPr>
              <a:t>name </a:t>
            </a:r>
            <a:r>
              <a:rPr lang="en-US" sz="2000" dirty="0" smtClean="0">
                <a:solidFill>
                  <a:srgbClr val="FF0000"/>
                </a:solidFill>
              </a:rPr>
              <a:t>is missing from the drop down list, </a:t>
            </a:r>
            <a:r>
              <a:rPr lang="en-US" sz="2000" dirty="0">
                <a:solidFill>
                  <a:srgbClr val="FF0000"/>
                </a:solidFill>
              </a:rPr>
              <a:t>select the </a:t>
            </a:r>
            <a:r>
              <a:rPr lang="en-US" sz="2000" dirty="0" smtClean="0">
                <a:solidFill>
                  <a:srgbClr val="FF0000"/>
                </a:solidFill>
              </a:rPr>
              <a:t>“Click here” </a:t>
            </a:r>
            <a:r>
              <a:rPr lang="en-US" sz="2000" dirty="0">
                <a:solidFill>
                  <a:srgbClr val="FF0000"/>
                </a:solidFill>
              </a:rPr>
              <a:t>link to send an email </a:t>
            </a:r>
            <a:r>
              <a:rPr lang="en-US" sz="2000" dirty="0" smtClean="0">
                <a:solidFill>
                  <a:srgbClr val="FF0000"/>
                </a:solidFill>
              </a:rPr>
              <a:t>to </a:t>
            </a:r>
            <a:r>
              <a:rPr lang="en-US" sz="2000" dirty="0">
                <a:solidFill>
                  <a:srgbClr val="FF0000"/>
                </a:solidFill>
              </a:rPr>
              <a:t>the Standards </a:t>
            </a:r>
            <a:r>
              <a:rPr lang="en-US" sz="2000" dirty="0" smtClean="0">
                <a:solidFill>
                  <a:srgbClr val="FF0000"/>
                </a:solidFill>
              </a:rPr>
              <a:t>Administrator requesting the </a:t>
            </a:r>
            <a:r>
              <a:rPr lang="en-US" sz="2000" dirty="0">
                <a:solidFill>
                  <a:srgbClr val="FF0000"/>
                </a:solidFill>
              </a:rPr>
              <a:t>Entity name </a:t>
            </a:r>
            <a:r>
              <a:rPr lang="en-US" sz="2000" dirty="0" smtClean="0">
                <a:solidFill>
                  <a:srgbClr val="FF0000"/>
                </a:solidFill>
              </a:rPr>
              <a:t>is added to the system. </a:t>
            </a:r>
            <a:endParaRPr lang="en-US" sz="2000" dirty="0">
              <a:solidFill>
                <a:srgbClr val="FF0000"/>
              </a:solidFill>
            </a:endParaRPr>
          </a:p>
          <a:p>
            <a:pPr marL="0" indent="0">
              <a:buNone/>
            </a:pPr>
            <a:endParaRPr lang="en-US" sz="20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232993" y="1290581"/>
            <a:ext cx="4445238" cy="1757420"/>
          </a:xfrm>
          <a:prstGeom prst="rect">
            <a:avLst/>
          </a:prstGeom>
        </p:spPr>
      </p:pic>
      <p:sp>
        <p:nvSpPr>
          <p:cNvPr id="13" name="Title 1"/>
          <p:cNvSpPr>
            <a:spLocks noGrp="1"/>
          </p:cNvSpPr>
          <p:nvPr>
            <p:ph type="title"/>
          </p:nvPr>
        </p:nvSpPr>
        <p:spPr>
          <a:xfrm>
            <a:off x="2277656" y="152400"/>
            <a:ext cx="6637745" cy="655638"/>
          </a:xfrm>
        </p:spPr>
        <p:txBody>
          <a:bodyPr/>
          <a:lstStyle/>
          <a:p>
            <a:r>
              <a:rPr lang="en-US" dirty="0" smtClean="0"/>
              <a:t>Requesting Voter/Proxy Permissions</a:t>
            </a:r>
            <a:endParaRPr lang="en-US" dirty="0"/>
          </a:p>
        </p:txBody>
      </p:sp>
      <p:pic>
        <p:nvPicPr>
          <p:cNvPr id="14" name="Picture 13"/>
          <p:cNvPicPr>
            <a:picLocks noChangeAspect="1"/>
          </p:cNvPicPr>
          <p:nvPr/>
        </p:nvPicPr>
        <p:blipFill>
          <a:blip r:embed="rId4"/>
          <a:stretch>
            <a:fillRect/>
          </a:stretch>
        </p:blipFill>
        <p:spPr>
          <a:xfrm>
            <a:off x="262876" y="3292327"/>
            <a:ext cx="3210373" cy="962159"/>
          </a:xfrm>
          <a:prstGeom prst="rect">
            <a:avLst/>
          </a:prstGeom>
        </p:spPr>
      </p:pic>
      <p:sp>
        <p:nvSpPr>
          <p:cNvPr id="11" name="Rectangle 10"/>
          <p:cNvSpPr/>
          <p:nvPr/>
        </p:nvSpPr>
        <p:spPr bwMode="auto">
          <a:xfrm>
            <a:off x="262876" y="3983473"/>
            <a:ext cx="3070874" cy="232913"/>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885562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933061" y="1457835"/>
            <a:ext cx="5389033" cy="639762"/>
          </a:xfrm>
        </p:spPr>
        <p:txBody>
          <a:bodyPr>
            <a:normAutofit fontScale="77500" lnSpcReduction="20000"/>
          </a:bodyPr>
          <a:lstStyle/>
          <a:p>
            <a:pPr algn="ctr"/>
            <a:endParaRPr lang="en-US" dirty="0" smtClean="0"/>
          </a:p>
          <a:p>
            <a:pPr algn="ctr"/>
            <a:r>
              <a:rPr lang="en-US" dirty="0" smtClean="0"/>
              <a:t> </a:t>
            </a:r>
          </a:p>
        </p:txBody>
      </p:sp>
      <p:sp>
        <p:nvSpPr>
          <p:cNvPr id="2" name="Title 1"/>
          <p:cNvSpPr>
            <a:spLocks noGrp="1"/>
          </p:cNvSpPr>
          <p:nvPr>
            <p:ph type="title"/>
          </p:nvPr>
        </p:nvSpPr>
        <p:spPr/>
        <p:txBody>
          <a:bodyPr/>
          <a:lstStyle/>
          <a:p>
            <a:r>
              <a:rPr lang="en-US" dirty="0" smtClean="0"/>
              <a:t>Request Permissions </a:t>
            </a:r>
            <a:endParaRPr lang="en-US" dirty="0"/>
          </a:p>
        </p:txBody>
      </p:sp>
      <p:sp>
        <p:nvSpPr>
          <p:cNvPr id="12" name="Content Placeholder 11"/>
          <p:cNvSpPr>
            <a:spLocks noGrp="1"/>
          </p:cNvSpPr>
          <p:nvPr>
            <p:ph sz="half" idx="11"/>
          </p:nvPr>
        </p:nvSpPr>
        <p:spPr>
          <a:xfrm>
            <a:off x="5067099" y="1457835"/>
            <a:ext cx="3895226" cy="2539630"/>
          </a:xfrm>
        </p:spPr>
        <p:txBody>
          <a:bodyPr/>
          <a:lstStyle/>
          <a:p>
            <a:pPr marL="0" indent="0">
              <a:buNone/>
            </a:pPr>
            <a:r>
              <a:rPr lang="en-US" sz="2000" dirty="0"/>
              <a:t>Voter and Proxy </a:t>
            </a:r>
            <a:r>
              <a:rPr lang="en-US" sz="2000" dirty="0" smtClean="0"/>
              <a:t>registrations require vetting </a:t>
            </a:r>
            <a:r>
              <a:rPr lang="en-US" sz="2000" dirty="0"/>
              <a:t>by NERC </a:t>
            </a:r>
            <a:r>
              <a:rPr lang="en-US" sz="2000" dirty="0" smtClean="0"/>
              <a:t>Standards and Legal staff. Within 10 days of receiving all required documentation, NERC Standards staff will communicate the registration status to the applicant. </a:t>
            </a:r>
            <a:endParaRPr lang="en-US" sz="2000" dirty="0"/>
          </a:p>
        </p:txBody>
      </p:sp>
      <p:pic>
        <p:nvPicPr>
          <p:cNvPr id="3" name="Picture 2"/>
          <p:cNvPicPr>
            <a:picLocks noChangeAspect="1"/>
          </p:cNvPicPr>
          <p:nvPr/>
        </p:nvPicPr>
        <p:blipFill>
          <a:blip r:embed="rId3"/>
          <a:stretch>
            <a:fillRect/>
          </a:stretch>
        </p:blipFill>
        <p:spPr>
          <a:xfrm>
            <a:off x="465594" y="1517536"/>
            <a:ext cx="4134427" cy="3839111"/>
          </a:xfrm>
          <a:prstGeom prst="rect">
            <a:avLst/>
          </a:prstGeom>
        </p:spPr>
      </p:pic>
      <p:sp>
        <p:nvSpPr>
          <p:cNvPr id="9" name="Rectangle 8"/>
          <p:cNvSpPr/>
          <p:nvPr/>
        </p:nvSpPr>
        <p:spPr bwMode="auto">
          <a:xfrm>
            <a:off x="441318" y="2265770"/>
            <a:ext cx="4158703" cy="396509"/>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3499901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adiness"/>
          <p:cNvPicPr>
            <a:picLocks noChangeAspect="1" noChangeArrowheads="1"/>
          </p:cNvPicPr>
          <p:nvPr/>
        </p:nvPicPr>
        <p:blipFill>
          <a:blip r:embed="rId3" cstate="email"/>
          <a:srcRect/>
          <a:stretch>
            <a:fillRect/>
          </a:stretch>
        </p:blipFill>
        <p:spPr bwMode="auto">
          <a:xfrm>
            <a:off x="-927100" y="1609725"/>
            <a:ext cx="6794500" cy="4527550"/>
          </a:xfrm>
          <a:prstGeom prst="rect">
            <a:avLst/>
          </a:prstGeom>
          <a:noFill/>
          <a:ln w="9525">
            <a:noFill/>
            <a:miter lim="800000"/>
            <a:headEnd/>
            <a:tailEnd/>
          </a:ln>
        </p:spPr>
      </p:pic>
      <p:sp>
        <p:nvSpPr>
          <p:cNvPr id="17411" name="Rectangle 4"/>
          <p:cNvSpPr>
            <a:spLocks noChangeArrowheads="1"/>
          </p:cNvSpPr>
          <p:nvPr/>
        </p:nvSpPr>
        <p:spPr bwMode="auto">
          <a:xfrm>
            <a:off x="0" y="32766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17413" name="Text Box 5"/>
          <p:cNvSpPr txBox="1">
            <a:spLocks noChangeArrowheads="1"/>
          </p:cNvSpPr>
          <p:nvPr/>
        </p:nvSpPr>
        <p:spPr bwMode="auto">
          <a:xfrm>
            <a:off x="438150" y="3492502"/>
            <a:ext cx="8705850" cy="646331"/>
          </a:xfrm>
          <a:prstGeom prst="rect">
            <a:avLst/>
          </a:prstGeom>
          <a:noFill/>
          <a:ln w="9525">
            <a:noFill/>
            <a:miter lim="800000"/>
            <a:headEnd/>
            <a:tailEnd/>
          </a:ln>
        </p:spPr>
        <p:txBody>
          <a:bodyPr>
            <a:spAutoFit/>
          </a:bodyPr>
          <a:lstStyle/>
          <a:p>
            <a:pPr>
              <a:spcBef>
                <a:spcPct val="50000"/>
              </a:spcBef>
              <a:defRPr/>
            </a:pPr>
            <a:r>
              <a:rPr lang="en-US" sz="3600" b="1" dirty="0">
                <a:ln>
                  <a:solidFill>
                    <a:schemeClr val="bg2">
                      <a:alpha val="52000"/>
                    </a:schemeClr>
                  </a:solidFill>
                </a:ln>
                <a:solidFill>
                  <a:srgbClr val="000000"/>
                </a:solidFill>
                <a:latin typeface="Tahoma" pitchFamily="34" charset="0"/>
              </a:rPr>
              <a:t>Voter</a:t>
            </a:r>
            <a:endParaRPr lang="en-US" sz="1400" b="1" dirty="0">
              <a:ln>
                <a:solidFill>
                  <a:schemeClr val="bg2">
                    <a:alpha val="52000"/>
                  </a:schemeClr>
                </a:solidFill>
              </a:ln>
              <a:solidFill>
                <a:srgbClr val="000000"/>
              </a:solidFill>
              <a:latin typeface="Verdana" pitchFamily="34" charset="0"/>
            </a:endParaRPr>
          </a:p>
        </p:txBody>
      </p:sp>
    </p:spTree>
    <p:extLst>
      <p:ext uri="{BB962C8B-B14F-4D97-AF65-F5344CB8AC3E}">
        <p14:creationId xmlns:p14="http://schemas.microsoft.com/office/powerpoint/2010/main" val="97546265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Voter Dashboard</a:t>
            </a:r>
            <a:endParaRPr lang="en-US" dirty="0"/>
          </a:p>
        </p:txBody>
      </p:sp>
      <p:sp>
        <p:nvSpPr>
          <p:cNvPr id="10" name="Content Placeholder 11"/>
          <p:cNvSpPr txBox="1">
            <a:spLocks/>
          </p:cNvSpPr>
          <p:nvPr/>
        </p:nvSpPr>
        <p:spPr>
          <a:xfrm>
            <a:off x="5097982" y="1173345"/>
            <a:ext cx="3631302" cy="3629125"/>
          </a:xfrm>
          <a:prstGeom prst="rect">
            <a:avLst/>
          </a:prstGeom>
        </p:spPr>
        <p:txBody>
          <a:bodyPr/>
          <a:lstStyle>
            <a:lvl1pPr marL="342900" indent="-342900" algn="l" rtl="0" eaLnBrk="1" fontAlgn="base" hangingPunct="1">
              <a:spcBef>
                <a:spcPct val="20000"/>
              </a:spcBef>
              <a:spcAft>
                <a:spcPct val="0"/>
              </a:spcAft>
              <a:buClr>
                <a:srgbClr val="19396E"/>
              </a:buClr>
              <a:buChar char="•"/>
              <a:defRPr sz="2400" baseline="0">
                <a:solidFill>
                  <a:schemeClr val="accent6"/>
                </a:solidFill>
                <a:latin typeface="Calibri" pitchFamily="34" charset="0"/>
                <a:ea typeface="+mn-ea"/>
                <a:cs typeface="+mn-cs"/>
              </a:defRPr>
            </a:lvl1pPr>
            <a:lvl2pPr marL="742950" indent="-285750" algn="l" rtl="0" eaLnBrk="1" fontAlgn="base" hangingPunct="1">
              <a:spcBef>
                <a:spcPct val="20000"/>
              </a:spcBef>
              <a:spcAft>
                <a:spcPct val="0"/>
              </a:spcAft>
              <a:buClr>
                <a:srgbClr val="19396E"/>
              </a:buClr>
              <a:buFont typeface="Wingdings" charset="2"/>
              <a:buChar char="§"/>
              <a:defRPr sz="2000">
                <a:solidFill>
                  <a:schemeClr val="accent6"/>
                </a:solidFill>
                <a:latin typeface="Calibri" pitchFamily="34" charset="0"/>
                <a:ea typeface="+mn-ea"/>
              </a:defRPr>
            </a:lvl2pPr>
            <a:lvl3pPr marL="1143000" indent="-228600" algn="l" rtl="0" eaLnBrk="1" fontAlgn="base" hangingPunct="1">
              <a:spcBef>
                <a:spcPct val="20000"/>
              </a:spcBef>
              <a:spcAft>
                <a:spcPct val="0"/>
              </a:spcAft>
              <a:buClr>
                <a:srgbClr val="5D85A9"/>
              </a:buClr>
              <a:buFont typeface="Courier New"/>
              <a:buChar char="o"/>
              <a:defRPr sz="1800">
                <a:solidFill>
                  <a:schemeClr val="accent6"/>
                </a:solidFill>
                <a:latin typeface="Calibri" pitchFamily="34" charset="0"/>
                <a:ea typeface="+mn-ea"/>
              </a:defRPr>
            </a:lvl3pPr>
            <a:lvl4pPr marL="1600200" indent="-228600" algn="l" rtl="0" eaLnBrk="1" fontAlgn="base" hangingPunct="1">
              <a:spcBef>
                <a:spcPct val="20000"/>
              </a:spcBef>
              <a:spcAft>
                <a:spcPct val="0"/>
              </a:spcAft>
              <a:buClr>
                <a:srgbClr val="5D85A9"/>
              </a:buClr>
              <a:buChar char="–"/>
              <a:defRPr sz="1600">
                <a:solidFill>
                  <a:schemeClr val="accent6"/>
                </a:solidFill>
                <a:latin typeface="Calibri" pitchFamily="34" charset="0"/>
                <a:ea typeface="+mn-ea"/>
              </a:defRPr>
            </a:lvl4pPr>
            <a:lvl5pPr marL="2057400" indent="-228600" algn="l" rtl="0" eaLnBrk="1" fontAlgn="base" hangingPunct="1">
              <a:spcBef>
                <a:spcPct val="20000"/>
              </a:spcBef>
              <a:spcAft>
                <a:spcPct val="0"/>
              </a:spcAft>
              <a:buClr>
                <a:srgbClr val="19396E"/>
              </a:buClr>
              <a:buFont typeface="Wingdings" charset="2"/>
              <a:buChar char="§"/>
              <a:defRPr sz="1600">
                <a:solidFill>
                  <a:schemeClr val="accent4"/>
                </a:solidFill>
                <a:latin typeface="Calibri" pitchFamily="34" charset="0"/>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0" indent="0">
              <a:buNone/>
            </a:pPr>
            <a:r>
              <a:rPr lang="en-US" sz="1800" kern="0" dirty="0" smtClean="0"/>
              <a:t>The </a:t>
            </a:r>
            <a:r>
              <a:rPr lang="en-US" sz="1800" kern="0" dirty="0"/>
              <a:t>Dashboard </a:t>
            </a:r>
            <a:r>
              <a:rPr lang="en-US" sz="1800" kern="0" dirty="0" smtClean="0"/>
              <a:t>provides convenient access to the SBS functions. Use the </a:t>
            </a:r>
            <a:r>
              <a:rPr lang="en-US" sz="1800" kern="0" dirty="0"/>
              <a:t>links </a:t>
            </a:r>
            <a:r>
              <a:rPr lang="en-US" sz="1800" kern="0" dirty="0" smtClean="0"/>
              <a:t>on the </a:t>
            </a:r>
            <a:r>
              <a:rPr lang="en-US" sz="1800" kern="0" dirty="0"/>
              <a:t>left-hand side of the Dashboard or the top navigation </a:t>
            </a:r>
            <a:r>
              <a:rPr lang="en-US" sz="1800" kern="0" dirty="0" smtClean="0"/>
              <a:t>drop-down menus to access different </a:t>
            </a:r>
            <a:r>
              <a:rPr lang="en-US" sz="1800" kern="0" dirty="0"/>
              <a:t>pages within the site. </a:t>
            </a:r>
            <a:endParaRPr lang="en-US" sz="1800" kern="0" dirty="0" smtClean="0"/>
          </a:p>
          <a:p>
            <a:pPr marL="0" indent="0">
              <a:buNone/>
            </a:pPr>
            <a:endParaRPr lang="en-US" sz="1800" kern="0" dirty="0"/>
          </a:p>
          <a:p>
            <a:pPr marL="0" indent="0">
              <a:buNone/>
            </a:pPr>
            <a:r>
              <a:rPr lang="en-US" sz="1800" kern="0" dirty="0"/>
              <a:t>Select My Voting Activity from the Ballots drop down at the top of the screen or from the left navigation list to access open ballot pools and ballots.</a:t>
            </a:r>
          </a:p>
          <a:p>
            <a:pPr marL="0" indent="0">
              <a:buNone/>
            </a:pPr>
            <a:endParaRPr lang="en-US" sz="1800" kern="0" dirty="0"/>
          </a:p>
          <a:p>
            <a:pPr marL="0" indent="0">
              <a:buNone/>
            </a:pPr>
            <a:endParaRPr lang="en-US" sz="1200" kern="0" dirty="0"/>
          </a:p>
          <a:p>
            <a:pPr marL="0" indent="0">
              <a:buNone/>
            </a:pPr>
            <a:endParaRPr lang="en-US" sz="2000" kern="0" dirty="0"/>
          </a:p>
        </p:txBody>
      </p:sp>
      <p:pic>
        <p:nvPicPr>
          <p:cNvPr id="15" name="Picture 14"/>
          <p:cNvPicPr>
            <a:picLocks noChangeAspect="1"/>
          </p:cNvPicPr>
          <p:nvPr/>
        </p:nvPicPr>
        <p:blipFill>
          <a:blip r:embed="rId3"/>
          <a:stretch>
            <a:fillRect/>
          </a:stretch>
        </p:blipFill>
        <p:spPr>
          <a:xfrm>
            <a:off x="281179" y="1178798"/>
            <a:ext cx="4355558" cy="1439486"/>
          </a:xfrm>
          <a:prstGeom prst="rect">
            <a:avLst/>
          </a:prstGeom>
          <a:ln w="3175">
            <a:solidFill>
              <a:schemeClr val="accent5"/>
            </a:solidFill>
          </a:ln>
        </p:spPr>
      </p:pic>
      <p:pic>
        <p:nvPicPr>
          <p:cNvPr id="16" name="Picture 15"/>
          <p:cNvPicPr>
            <a:picLocks noChangeAspect="1"/>
          </p:cNvPicPr>
          <p:nvPr/>
        </p:nvPicPr>
        <p:blipFill>
          <a:blip r:embed="rId4"/>
          <a:stretch>
            <a:fillRect/>
          </a:stretch>
        </p:blipFill>
        <p:spPr>
          <a:xfrm>
            <a:off x="281179" y="2867664"/>
            <a:ext cx="4509641" cy="3315731"/>
          </a:xfrm>
          <a:prstGeom prst="rect">
            <a:avLst/>
          </a:prstGeom>
          <a:ln w="3175">
            <a:solidFill>
              <a:schemeClr val="accent5"/>
            </a:solidFill>
          </a:ln>
        </p:spPr>
      </p:pic>
    </p:spTree>
    <p:extLst>
      <p:ext uri="{BB962C8B-B14F-4D97-AF65-F5344CB8AC3E}">
        <p14:creationId xmlns:p14="http://schemas.microsoft.com/office/powerpoint/2010/main" val="3571682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prstGeom prst="rect">
            <a:avLst/>
          </a:prstGeom>
        </p:spPr>
        <p:txBody>
          <a:bodyPr/>
          <a:lstStyle/>
          <a:p>
            <a:r>
              <a:rPr lang="en-US" dirty="0" smtClean="0"/>
              <a:t>My Voting Activity</a:t>
            </a:r>
            <a:endParaRPr lang="en-US" dirty="0"/>
          </a:p>
        </p:txBody>
      </p:sp>
      <p:pic>
        <p:nvPicPr>
          <p:cNvPr id="3" name="Picture 2"/>
          <p:cNvPicPr>
            <a:picLocks noChangeAspect="1"/>
          </p:cNvPicPr>
          <p:nvPr/>
        </p:nvPicPr>
        <p:blipFill rotWithShape="1">
          <a:blip r:embed="rId3"/>
          <a:srcRect t="8201"/>
          <a:stretch/>
        </p:blipFill>
        <p:spPr>
          <a:xfrm>
            <a:off x="396163" y="2914670"/>
            <a:ext cx="8386916" cy="3206794"/>
          </a:xfrm>
          <a:prstGeom prst="rect">
            <a:avLst/>
          </a:prstGeom>
          <a:ln>
            <a:noFill/>
          </a:ln>
          <a:effectLst>
            <a:outerShdw blurRad="292100" dist="139700" dir="2700000" algn="tl" rotWithShape="0">
              <a:srgbClr val="333333">
                <a:alpha val="65000"/>
              </a:srgbClr>
            </a:outerShdw>
          </a:effectLst>
        </p:spPr>
      </p:pic>
      <p:sp>
        <p:nvSpPr>
          <p:cNvPr id="7" name="Content Placeholder 11"/>
          <p:cNvSpPr>
            <a:spLocks noGrp="1"/>
          </p:cNvSpPr>
          <p:nvPr>
            <p:ph sz="half" idx="4294967295"/>
          </p:nvPr>
        </p:nvSpPr>
        <p:spPr>
          <a:xfrm>
            <a:off x="396163" y="1306438"/>
            <a:ext cx="8386916" cy="1274921"/>
          </a:xfrm>
          <a:prstGeom prst="rect">
            <a:avLst/>
          </a:prstGeom>
        </p:spPr>
        <p:txBody>
          <a:bodyPr/>
          <a:lstStyle/>
          <a:p>
            <a:pPr marL="0" indent="0">
              <a:buNone/>
            </a:pPr>
            <a:r>
              <a:rPr lang="en-US" sz="2000" dirty="0" smtClean="0">
                <a:solidFill>
                  <a:schemeClr val="accent6"/>
                </a:solidFill>
                <a:latin typeface="Calibri" panose="020F0502020204030204" pitchFamily="34" charset="0"/>
              </a:rPr>
              <a:t>My Voting Activity brings the user to the Open Ballots screen. Here the column </a:t>
            </a:r>
            <a:r>
              <a:rPr lang="en-US" sz="2000" dirty="0">
                <a:solidFill>
                  <a:schemeClr val="accent6"/>
                </a:solidFill>
                <a:latin typeface="Calibri" panose="020F0502020204030204" pitchFamily="34" charset="0"/>
              </a:rPr>
              <a:t>headers </a:t>
            </a:r>
            <a:r>
              <a:rPr lang="en-US" sz="2000" dirty="0" smtClean="0">
                <a:solidFill>
                  <a:schemeClr val="accent6"/>
                </a:solidFill>
                <a:latin typeface="Calibri" panose="020F0502020204030204" pitchFamily="34" charset="0"/>
              </a:rPr>
              <a:t>can be sorted by </a:t>
            </a:r>
            <a:r>
              <a:rPr lang="en-US" sz="2000" dirty="0">
                <a:solidFill>
                  <a:schemeClr val="accent6"/>
                </a:solidFill>
                <a:latin typeface="Calibri" panose="020F0502020204030204" pitchFamily="34" charset="0"/>
              </a:rPr>
              <a:t>Segment, Entity Name, Voter Name, Designated Proxy Name, Ballot Cast and NERC Memo. </a:t>
            </a:r>
            <a:r>
              <a:rPr lang="en-US" sz="2000" dirty="0" smtClean="0">
                <a:solidFill>
                  <a:schemeClr val="accent6"/>
                </a:solidFill>
                <a:latin typeface="Calibri" panose="020F0502020204030204" pitchFamily="34" charset="0"/>
              </a:rPr>
              <a:t>All entries are shown by default, but there is an option to modify the screen to show 10</a:t>
            </a:r>
            <a:r>
              <a:rPr lang="en-US" sz="2000" dirty="0">
                <a:solidFill>
                  <a:schemeClr val="accent6"/>
                </a:solidFill>
                <a:latin typeface="Calibri" panose="020F0502020204030204" pitchFamily="34" charset="0"/>
              </a:rPr>
              <a:t>, 25, 50 or </a:t>
            </a:r>
            <a:r>
              <a:rPr lang="en-US" sz="2000" dirty="0" smtClean="0">
                <a:solidFill>
                  <a:schemeClr val="accent6"/>
                </a:solidFill>
                <a:latin typeface="Calibri" panose="020F0502020204030204" pitchFamily="34" charset="0"/>
              </a:rPr>
              <a:t>100 entries at a time.</a:t>
            </a:r>
            <a:endParaRPr lang="en-US" sz="2000" dirty="0">
              <a:solidFill>
                <a:schemeClr val="accent6"/>
              </a:solidFill>
              <a:latin typeface="Calibri" panose="020F0502020204030204" pitchFamily="34" charset="0"/>
            </a:endParaRPr>
          </a:p>
        </p:txBody>
      </p:sp>
    </p:spTree>
    <p:extLst>
      <p:ext uri="{BB962C8B-B14F-4D97-AF65-F5344CB8AC3E}">
        <p14:creationId xmlns:p14="http://schemas.microsoft.com/office/powerpoint/2010/main" val="2274977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t="6878"/>
          <a:stretch/>
        </p:blipFill>
        <p:spPr>
          <a:xfrm>
            <a:off x="486242" y="2350179"/>
            <a:ext cx="8018206" cy="3217585"/>
          </a:xfrm>
          <a:prstGeom prst="rect">
            <a:avLst/>
          </a:prstGeom>
          <a:ln>
            <a:noFill/>
          </a:ln>
          <a:effectLst>
            <a:outerShdw blurRad="292100" dist="139700" dir="2700000" algn="tl" rotWithShape="0">
              <a:srgbClr val="333333">
                <a:alpha val="65000"/>
              </a:srgbClr>
            </a:outerShdw>
          </a:effectLst>
        </p:spPr>
      </p:pic>
      <p:sp>
        <p:nvSpPr>
          <p:cNvPr id="29" name="Title 28"/>
          <p:cNvSpPr>
            <a:spLocks noGrp="1"/>
          </p:cNvSpPr>
          <p:nvPr>
            <p:ph type="title"/>
          </p:nvPr>
        </p:nvSpPr>
        <p:spPr>
          <a:prstGeom prst="rect">
            <a:avLst/>
          </a:prstGeom>
        </p:spPr>
        <p:txBody>
          <a:bodyPr/>
          <a:lstStyle/>
          <a:p>
            <a:r>
              <a:rPr lang="en-US" dirty="0" smtClean="0"/>
              <a:t>My Voting Activity </a:t>
            </a:r>
            <a:endParaRPr lang="en-US" dirty="0"/>
          </a:p>
        </p:txBody>
      </p:sp>
      <p:sp>
        <p:nvSpPr>
          <p:cNvPr id="7" name="Content Placeholder 11"/>
          <p:cNvSpPr>
            <a:spLocks noGrp="1"/>
          </p:cNvSpPr>
          <p:nvPr>
            <p:ph sz="half" idx="4294967295"/>
          </p:nvPr>
        </p:nvSpPr>
        <p:spPr>
          <a:xfrm>
            <a:off x="313949" y="1219948"/>
            <a:ext cx="8161457" cy="1025306"/>
          </a:xfrm>
          <a:prstGeom prst="rect">
            <a:avLst/>
          </a:prstGeom>
        </p:spPr>
        <p:txBody>
          <a:bodyPr/>
          <a:lstStyle/>
          <a:p>
            <a:pPr marL="0" indent="0">
              <a:buNone/>
            </a:pPr>
            <a:r>
              <a:rPr lang="en-US" sz="2000" dirty="0" smtClean="0">
                <a:solidFill>
                  <a:schemeClr val="accent6"/>
                </a:solidFill>
                <a:latin typeface="Calibri" panose="020F0502020204030204" pitchFamily="34" charset="0"/>
              </a:rPr>
              <a:t>Join </a:t>
            </a:r>
            <a:r>
              <a:rPr lang="en-US" sz="2000" dirty="0">
                <a:solidFill>
                  <a:schemeClr val="accent6"/>
                </a:solidFill>
                <a:latin typeface="Calibri" panose="020F0502020204030204" pitchFamily="34" charset="0"/>
              </a:rPr>
              <a:t>open ballot pools by selecting the </a:t>
            </a:r>
            <a:r>
              <a:rPr lang="en-US" sz="2000" dirty="0" smtClean="0">
                <a:solidFill>
                  <a:schemeClr val="accent6"/>
                </a:solidFill>
                <a:latin typeface="Calibri" panose="020F0502020204030204" pitchFamily="34" charset="0"/>
              </a:rPr>
              <a:t>“Join” </a:t>
            </a:r>
            <a:r>
              <a:rPr lang="en-US" sz="2000" dirty="0">
                <a:solidFill>
                  <a:schemeClr val="accent6"/>
                </a:solidFill>
                <a:latin typeface="Calibri" panose="020F0502020204030204" pitchFamily="34" charset="0"/>
              </a:rPr>
              <a:t>hyperlink. </a:t>
            </a:r>
            <a:r>
              <a:rPr lang="en-US" sz="2000" dirty="0" smtClean="0">
                <a:solidFill>
                  <a:schemeClr val="accent6"/>
                </a:solidFill>
                <a:latin typeface="Calibri" panose="020F0502020204030204" pitchFamily="34" charset="0"/>
              </a:rPr>
              <a:t>The </a:t>
            </a:r>
            <a:r>
              <a:rPr lang="en-US" sz="2000" dirty="0">
                <a:solidFill>
                  <a:schemeClr val="accent6"/>
                </a:solidFill>
                <a:latin typeface="Calibri" panose="020F0502020204030204" pitchFamily="34" charset="0"/>
              </a:rPr>
              <a:t>link will refresh to display “</a:t>
            </a:r>
            <a:r>
              <a:rPr lang="en-US" sz="2000" dirty="0" smtClean="0">
                <a:solidFill>
                  <a:schemeClr val="accent6"/>
                </a:solidFill>
                <a:latin typeface="Calibri" panose="020F0502020204030204" pitchFamily="34" charset="0"/>
              </a:rPr>
              <a:t>Withdraw” </a:t>
            </a:r>
            <a:r>
              <a:rPr lang="en-US" sz="2000" dirty="0">
                <a:solidFill>
                  <a:schemeClr val="accent6"/>
                </a:solidFill>
                <a:latin typeface="Calibri" panose="020F0502020204030204" pitchFamily="34" charset="0"/>
              </a:rPr>
              <a:t>to indicate that you have successfully joined the ballot pool.  </a:t>
            </a:r>
          </a:p>
        </p:txBody>
      </p:sp>
      <p:sp>
        <p:nvSpPr>
          <p:cNvPr id="6" name="Rectangle 5"/>
          <p:cNvSpPr/>
          <p:nvPr/>
        </p:nvSpPr>
        <p:spPr bwMode="auto">
          <a:xfrm>
            <a:off x="2046282" y="3958971"/>
            <a:ext cx="587861" cy="495583"/>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2063729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5962"/>
          <a:stretch/>
        </p:blipFill>
        <p:spPr>
          <a:xfrm>
            <a:off x="2198413" y="3350103"/>
            <a:ext cx="4415434" cy="3062875"/>
          </a:xfrm>
          <a:prstGeom prst="rect">
            <a:avLst/>
          </a:prstGeom>
          <a:ln>
            <a:noFill/>
          </a:ln>
          <a:effectLst>
            <a:outerShdw blurRad="292100" dist="139700" dir="2700000" algn="tl" rotWithShape="0">
              <a:srgbClr val="333333">
                <a:alpha val="65000"/>
              </a:srgbClr>
            </a:outerShdw>
          </a:effectLst>
        </p:spPr>
      </p:pic>
      <p:sp>
        <p:nvSpPr>
          <p:cNvPr id="29" name="Title 28"/>
          <p:cNvSpPr>
            <a:spLocks noGrp="1"/>
          </p:cNvSpPr>
          <p:nvPr>
            <p:ph type="title"/>
          </p:nvPr>
        </p:nvSpPr>
        <p:spPr>
          <a:prstGeom prst="rect">
            <a:avLst/>
          </a:prstGeom>
        </p:spPr>
        <p:txBody>
          <a:bodyPr/>
          <a:lstStyle/>
          <a:p>
            <a:r>
              <a:rPr lang="en-US" dirty="0" smtClean="0"/>
              <a:t>My Voting Activity </a:t>
            </a:r>
            <a:endParaRPr lang="en-US" dirty="0"/>
          </a:p>
        </p:txBody>
      </p:sp>
      <p:sp>
        <p:nvSpPr>
          <p:cNvPr id="7" name="Content Placeholder 11"/>
          <p:cNvSpPr>
            <a:spLocks noGrp="1"/>
          </p:cNvSpPr>
          <p:nvPr>
            <p:ph sz="half" idx="4294967295"/>
          </p:nvPr>
        </p:nvSpPr>
        <p:spPr>
          <a:xfrm>
            <a:off x="365000" y="1254405"/>
            <a:ext cx="8318091" cy="1901490"/>
          </a:xfrm>
          <a:prstGeom prst="rect">
            <a:avLst/>
          </a:prstGeom>
        </p:spPr>
        <p:txBody>
          <a:bodyPr/>
          <a:lstStyle/>
          <a:p>
            <a:pPr marL="0" indent="0">
              <a:buNone/>
            </a:pPr>
            <a:r>
              <a:rPr lang="en-US" sz="2000" dirty="0" smtClean="0">
                <a:solidFill>
                  <a:schemeClr val="accent6"/>
                </a:solidFill>
                <a:latin typeface="Calibri" panose="020F0502020204030204" pitchFamily="34" charset="0"/>
              </a:rPr>
              <a:t>To withdraw </a:t>
            </a:r>
            <a:r>
              <a:rPr lang="en-US" sz="2000" dirty="0">
                <a:solidFill>
                  <a:schemeClr val="accent6"/>
                </a:solidFill>
                <a:latin typeface="Calibri" panose="020F0502020204030204" pitchFamily="34" charset="0"/>
              </a:rPr>
              <a:t>from open ballot </a:t>
            </a:r>
            <a:r>
              <a:rPr lang="en-US" sz="2000" dirty="0" smtClean="0">
                <a:solidFill>
                  <a:schemeClr val="accent6"/>
                </a:solidFill>
                <a:latin typeface="Calibri" panose="020F0502020204030204" pitchFamily="34" charset="0"/>
              </a:rPr>
              <a:t>pools, select </a:t>
            </a:r>
            <a:r>
              <a:rPr lang="en-US" sz="2000" dirty="0">
                <a:solidFill>
                  <a:schemeClr val="accent6"/>
                </a:solidFill>
                <a:latin typeface="Calibri" panose="020F0502020204030204" pitchFamily="34" charset="0"/>
              </a:rPr>
              <a:t>the link and </a:t>
            </a:r>
            <a:r>
              <a:rPr lang="en-US" sz="2000" dirty="0" smtClean="0">
                <a:solidFill>
                  <a:schemeClr val="accent6"/>
                </a:solidFill>
                <a:latin typeface="Calibri" panose="020F0502020204030204" pitchFamily="34" charset="0"/>
              </a:rPr>
              <a:t>confirm </a:t>
            </a:r>
            <a:r>
              <a:rPr lang="en-US" sz="2000" dirty="0">
                <a:solidFill>
                  <a:schemeClr val="accent6"/>
                </a:solidFill>
                <a:latin typeface="Calibri" panose="020F0502020204030204" pitchFamily="34" charset="0"/>
              </a:rPr>
              <a:t>the request to </a:t>
            </a:r>
            <a:r>
              <a:rPr lang="en-US" sz="2000" dirty="0" smtClean="0">
                <a:solidFill>
                  <a:schemeClr val="accent6"/>
                </a:solidFill>
                <a:latin typeface="Calibri" panose="020F0502020204030204" pitchFamily="34" charset="0"/>
              </a:rPr>
              <a:t>“Withdraw”. The </a:t>
            </a:r>
            <a:r>
              <a:rPr lang="en-US" sz="2000" dirty="0">
                <a:solidFill>
                  <a:schemeClr val="accent6"/>
                </a:solidFill>
                <a:latin typeface="Calibri" panose="020F0502020204030204" pitchFamily="34" charset="0"/>
              </a:rPr>
              <a:t>link will refresh to display </a:t>
            </a:r>
            <a:r>
              <a:rPr lang="en-US" sz="2000" dirty="0" smtClean="0">
                <a:solidFill>
                  <a:schemeClr val="accent6"/>
                </a:solidFill>
                <a:latin typeface="Calibri" panose="020F0502020204030204" pitchFamily="34" charset="0"/>
              </a:rPr>
              <a:t>“Join” </a:t>
            </a:r>
            <a:r>
              <a:rPr lang="en-US" sz="2000" dirty="0">
                <a:solidFill>
                  <a:schemeClr val="accent6"/>
                </a:solidFill>
                <a:latin typeface="Calibri" panose="020F0502020204030204" pitchFamily="34" charset="0"/>
              </a:rPr>
              <a:t>to indicate that you have successfully withdrawn from the ballot pool. </a:t>
            </a:r>
            <a:r>
              <a:rPr lang="en-US" sz="2000" dirty="0" smtClean="0">
                <a:solidFill>
                  <a:schemeClr val="accent6"/>
                </a:solidFill>
                <a:latin typeface="Calibri" panose="020F0502020204030204" pitchFamily="34" charset="0"/>
              </a:rPr>
              <a:t/>
            </a:r>
            <a:br>
              <a:rPr lang="en-US" sz="2000" dirty="0" smtClean="0">
                <a:solidFill>
                  <a:schemeClr val="accent6"/>
                </a:solidFill>
                <a:latin typeface="Calibri" panose="020F0502020204030204" pitchFamily="34" charset="0"/>
              </a:rPr>
            </a:br>
            <a:endParaRPr lang="en-US" sz="2000" dirty="0">
              <a:solidFill>
                <a:schemeClr val="accent6"/>
              </a:solidFill>
              <a:latin typeface="Calibri" panose="020F0502020204030204" pitchFamily="34" charset="0"/>
            </a:endParaRPr>
          </a:p>
          <a:p>
            <a:pPr marL="0" indent="0">
              <a:spcBef>
                <a:spcPts val="0"/>
              </a:spcBef>
              <a:buNone/>
            </a:pPr>
            <a:r>
              <a:rPr lang="en-US" sz="2000" dirty="0" smtClean="0">
                <a:solidFill>
                  <a:schemeClr val="accent6"/>
                </a:solidFill>
                <a:latin typeface="Calibri" panose="020F0502020204030204" pitchFamily="34" charset="0"/>
              </a:rPr>
              <a:t>A user can </a:t>
            </a:r>
            <a:r>
              <a:rPr lang="en-US" sz="2000" smtClean="0">
                <a:solidFill>
                  <a:schemeClr val="accent6"/>
                </a:solidFill>
                <a:latin typeface="Calibri" panose="020F0502020204030204" pitchFamily="34" charset="0"/>
              </a:rPr>
              <a:t>join </a:t>
            </a:r>
            <a:r>
              <a:rPr lang="en-US" sz="2000" smtClean="0">
                <a:solidFill>
                  <a:schemeClr val="accent6"/>
                </a:solidFill>
                <a:latin typeface="Calibri" panose="020F0502020204030204" pitchFamily="34" charset="0"/>
              </a:rPr>
              <a:t>(and withdraw) </a:t>
            </a:r>
            <a:r>
              <a:rPr lang="en-US" sz="2000" dirty="0" smtClean="0">
                <a:solidFill>
                  <a:schemeClr val="accent6"/>
                </a:solidFill>
                <a:latin typeface="Calibri" panose="020F0502020204030204" pitchFamily="34" charset="0"/>
              </a:rPr>
              <a:t>from the </a:t>
            </a:r>
            <a:r>
              <a:rPr lang="en-US" sz="2000" dirty="0">
                <a:solidFill>
                  <a:schemeClr val="accent6"/>
                </a:solidFill>
                <a:latin typeface="Calibri" panose="020F0502020204030204" pitchFamily="34" charset="0"/>
              </a:rPr>
              <a:t>ballot pool </a:t>
            </a:r>
            <a:r>
              <a:rPr lang="en-US" sz="2000" dirty="0" smtClean="0">
                <a:solidFill>
                  <a:schemeClr val="accent6"/>
                </a:solidFill>
                <a:latin typeface="Calibri" panose="020F0502020204030204" pitchFamily="34" charset="0"/>
              </a:rPr>
              <a:t>for the duration the ballot pools are </a:t>
            </a:r>
            <a:r>
              <a:rPr lang="en-US" sz="2000" dirty="0" smtClean="0">
                <a:solidFill>
                  <a:schemeClr val="accent6"/>
                </a:solidFill>
                <a:latin typeface="Calibri" panose="020F0502020204030204" pitchFamily="34" charset="0"/>
              </a:rPr>
              <a:t>open.</a:t>
            </a:r>
            <a:endParaRPr lang="en-US" sz="2000" dirty="0">
              <a:solidFill>
                <a:schemeClr val="accent6"/>
              </a:solidFill>
              <a:latin typeface="Calibri" panose="020F0502020204030204" pitchFamily="34" charset="0"/>
            </a:endParaRPr>
          </a:p>
        </p:txBody>
      </p:sp>
      <p:sp>
        <p:nvSpPr>
          <p:cNvPr id="6" name="Rectangle 5"/>
          <p:cNvSpPr/>
          <p:nvPr/>
        </p:nvSpPr>
        <p:spPr bwMode="auto">
          <a:xfrm>
            <a:off x="3172078" y="3886455"/>
            <a:ext cx="485522" cy="467061"/>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950537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129761" y="1213233"/>
            <a:ext cx="3785640" cy="556433"/>
          </a:xfrm>
        </p:spPr>
        <p:txBody>
          <a:bodyPr/>
          <a:lstStyle/>
          <a:p>
            <a:pPr algn="ctr"/>
            <a:r>
              <a:rPr lang="en-US" dirty="0" smtClean="0">
                <a:latin typeface="Calibri" panose="020F0502020204030204" pitchFamily="34" charset="0"/>
              </a:rPr>
              <a:t>Navigating the SBS</a:t>
            </a:r>
            <a:endParaRPr lang="en-US" dirty="0">
              <a:latin typeface="Calibri" panose="020F0502020204030204" pitchFamily="34" charset="0"/>
            </a:endParaRPr>
          </a:p>
        </p:txBody>
      </p:sp>
      <p:sp>
        <p:nvSpPr>
          <p:cNvPr id="7" name="Text Placeholder 6"/>
          <p:cNvSpPr>
            <a:spLocks noGrp="1"/>
          </p:cNvSpPr>
          <p:nvPr>
            <p:ph type="body" sz="quarter" idx="3"/>
          </p:nvPr>
        </p:nvSpPr>
        <p:spPr>
          <a:xfrm>
            <a:off x="0" y="1365326"/>
            <a:ext cx="4974337" cy="404340"/>
          </a:xfrm>
        </p:spPr>
        <p:txBody>
          <a:bodyPr>
            <a:noAutofit/>
          </a:bodyPr>
          <a:lstStyle/>
          <a:p>
            <a:pPr algn="ctr"/>
            <a:r>
              <a:rPr lang="en-US" dirty="0" smtClean="0">
                <a:latin typeface="Calibri" panose="020F0502020204030204" pitchFamily="34" charset="0"/>
              </a:rPr>
              <a:t>Dashboard View</a:t>
            </a:r>
          </a:p>
        </p:txBody>
      </p:sp>
      <p:sp>
        <p:nvSpPr>
          <p:cNvPr id="2" name="Title 1"/>
          <p:cNvSpPr>
            <a:spLocks noGrp="1"/>
          </p:cNvSpPr>
          <p:nvPr>
            <p:ph type="title"/>
          </p:nvPr>
        </p:nvSpPr>
        <p:spPr/>
        <p:txBody>
          <a:bodyPr/>
          <a:lstStyle/>
          <a:p>
            <a:r>
              <a:rPr lang="en-US" dirty="0" smtClean="0"/>
              <a:t>Navigation</a:t>
            </a:r>
            <a:endParaRPr lang="en-US" dirty="0"/>
          </a:p>
        </p:txBody>
      </p:sp>
      <p:sp>
        <p:nvSpPr>
          <p:cNvPr id="12" name="Content Placeholder 11"/>
          <p:cNvSpPr>
            <a:spLocks noGrp="1"/>
          </p:cNvSpPr>
          <p:nvPr>
            <p:ph sz="half" idx="11"/>
          </p:nvPr>
        </p:nvSpPr>
        <p:spPr>
          <a:xfrm>
            <a:off x="5201265" y="1769666"/>
            <a:ext cx="3714136" cy="4911745"/>
          </a:xfrm>
        </p:spPr>
        <p:txBody>
          <a:bodyPr/>
          <a:lstStyle/>
          <a:p>
            <a:pPr marL="0" indent="0">
              <a:buNone/>
            </a:pPr>
            <a:r>
              <a:rPr lang="en-US" sz="2000" dirty="0"/>
              <a:t>The </a:t>
            </a:r>
            <a:r>
              <a:rPr lang="en-US" sz="2000" dirty="0" smtClean="0"/>
              <a:t>dashboard </a:t>
            </a:r>
            <a:r>
              <a:rPr lang="en-US" sz="2000" dirty="0"/>
              <a:t>makes it easy to get to the functions </a:t>
            </a:r>
            <a:r>
              <a:rPr lang="en-US" sz="2000" dirty="0" smtClean="0"/>
              <a:t>used </a:t>
            </a:r>
            <a:r>
              <a:rPr lang="en-US" sz="2000" dirty="0"/>
              <a:t>every day. </a:t>
            </a:r>
            <a:r>
              <a:rPr lang="en-US" sz="2000" dirty="0" smtClean="0"/>
              <a:t>The drop-down menus at the top and the links on </a:t>
            </a:r>
            <a:r>
              <a:rPr lang="en-US" sz="2000" dirty="0"/>
              <a:t>the left-hand side of the </a:t>
            </a:r>
            <a:r>
              <a:rPr lang="en-US" sz="2000" dirty="0" smtClean="0"/>
              <a:t>dashboard gain </a:t>
            </a:r>
            <a:r>
              <a:rPr lang="en-US" sz="2000" dirty="0"/>
              <a:t>access the different pages within the site. </a:t>
            </a:r>
            <a:endParaRPr lang="en-US" sz="2000" dirty="0" smtClean="0"/>
          </a:p>
          <a:p>
            <a:pPr marL="0" indent="0">
              <a:buNone/>
            </a:pPr>
            <a:endParaRPr lang="en-US" sz="2000" dirty="0"/>
          </a:p>
          <a:p>
            <a:pPr marL="0" indent="0">
              <a:spcBef>
                <a:spcPts val="0"/>
              </a:spcBef>
              <a:buNone/>
            </a:pPr>
            <a:r>
              <a:rPr lang="en-US" sz="2000" dirty="0" smtClean="0"/>
              <a:t>Guest users have view/read-only access to </a:t>
            </a:r>
            <a:r>
              <a:rPr lang="en-US" sz="2000" dirty="0"/>
              <a:t>the </a:t>
            </a:r>
            <a:r>
              <a:rPr lang="en-US" sz="2000" dirty="0" smtClean="0"/>
              <a:t>RBB, open </a:t>
            </a:r>
            <a:r>
              <a:rPr lang="en-US" sz="2000" dirty="0"/>
              <a:t>and upcoming </a:t>
            </a:r>
            <a:r>
              <a:rPr lang="en-US" sz="2000" dirty="0" smtClean="0"/>
              <a:t>ballots </a:t>
            </a:r>
            <a:r>
              <a:rPr lang="en-US" sz="2000" dirty="0"/>
              <a:t>and </a:t>
            </a:r>
            <a:r>
              <a:rPr lang="en-US" sz="2000" dirty="0" smtClean="0"/>
              <a:t>surveys (comment periods) without </a:t>
            </a:r>
            <a:r>
              <a:rPr lang="en-US" sz="2000" dirty="0"/>
              <a:t>logging into the application using ERO Platform credentials. </a:t>
            </a:r>
          </a:p>
        </p:txBody>
      </p:sp>
      <p:pic>
        <p:nvPicPr>
          <p:cNvPr id="3" name="Picture 2"/>
          <p:cNvPicPr>
            <a:picLocks noChangeAspect="1"/>
          </p:cNvPicPr>
          <p:nvPr/>
        </p:nvPicPr>
        <p:blipFill>
          <a:blip r:embed="rId3"/>
          <a:stretch>
            <a:fillRect/>
          </a:stretch>
        </p:blipFill>
        <p:spPr>
          <a:xfrm>
            <a:off x="176348" y="1882700"/>
            <a:ext cx="4883714" cy="3785638"/>
          </a:xfrm>
          <a:prstGeom prst="rect">
            <a:avLst/>
          </a:prstGeom>
        </p:spPr>
      </p:pic>
    </p:spTree>
    <p:extLst>
      <p:ext uri="{BB962C8B-B14F-4D97-AF65-F5344CB8AC3E}">
        <p14:creationId xmlns:p14="http://schemas.microsoft.com/office/powerpoint/2010/main" val="1964571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767872" y="2786742"/>
            <a:ext cx="4688305" cy="3149313"/>
          </a:xfrm>
          <a:prstGeom prst="rect">
            <a:avLst/>
          </a:prstGeom>
        </p:spPr>
      </p:pic>
      <p:sp>
        <p:nvSpPr>
          <p:cNvPr id="29" name="Title 28"/>
          <p:cNvSpPr>
            <a:spLocks noGrp="1"/>
          </p:cNvSpPr>
          <p:nvPr>
            <p:ph type="title"/>
          </p:nvPr>
        </p:nvSpPr>
        <p:spPr>
          <a:prstGeom prst="rect">
            <a:avLst/>
          </a:prstGeom>
        </p:spPr>
        <p:txBody>
          <a:bodyPr/>
          <a:lstStyle/>
          <a:p>
            <a:r>
              <a:rPr lang="en-US" dirty="0" smtClean="0"/>
              <a:t>My Voting Activity </a:t>
            </a:r>
            <a:endParaRPr lang="en-US" dirty="0"/>
          </a:p>
        </p:txBody>
      </p:sp>
      <p:sp>
        <p:nvSpPr>
          <p:cNvPr id="7" name="Content Placeholder 11"/>
          <p:cNvSpPr>
            <a:spLocks noGrp="1"/>
          </p:cNvSpPr>
          <p:nvPr>
            <p:ph sz="half" idx="4294967295"/>
          </p:nvPr>
        </p:nvSpPr>
        <p:spPr>
          <a:xfrm>
            <a:off x="384467" y="1160929"/>
            <a:ext cx="8320895" cy="5132415"/>
          </a:xfrm>
          <a:prstGeom prst="rect">
            <a:avLst/>
          </a:prstGeom>
        </p:spPr>
        <p:txBody>
          <a:bodyPr/>
          <a:lstStyle/>
          <a:p>
            <a:pPr marL="0" indent="0">
              <a:buNone/>
            </a:pPr>
            <a:r>
              <a:rPr lang="en-US" sz="1800" dirty="0" smtClean="0">
                <a:solidFill>
                  <a:schemeClr val="accent6"/>
                </a:solidFill>
                <a:latin typeface="Calibri" panose="020F0502020204030204" pitchFamily="34" charset="0"/>
              </a:rPr>
              <a:t>Delegate </a:t>
            </a:r>
            <a:r>
              <a:rPr lang="en-US" sz="1800" dirty="0">
                <a:solidFill>
                  <a:schemeClr val="accent6"/>
                </a:solidFill>
                <a:latin typeface="Calibri" panose="020F0502020204030204" pitchFamily="34" charset="0"/>
              </a:rPr>
              <a:t>voting rights to a Proxy by </a:t>
            </a:r>
            <a:r>
              <a:rPr lang="en-US" sz="1800" dirty="0" smtClean="0">
                <a:solidFill>
                  <a:schemeClr val="accent6"/>
                </a:solidFill>
                <a:latin typeface="Calibri" panose="020F0502020204030204" pitchFamily="34" charset="0"/>
              </a:rPr>
              <a:t>clicking </a:t>
            </a:r>
            <a:r>
              <a:rPr lang="en-US" sz="1800" dirty="0">
                <a:solidFill>
                  <a:schemeClr val="accent6"/>
                </a:solidFill>
                <a:latin typeface="Calibri" panose="020F0502020204030204" pitchFamily="34" charset="0"/>
              </a:rPr>
              <a:t>the </a:t>
            </a:r>
            <a:r>
              <a:rPr lang="en-US" sz="1800" dirty="0" smtClean="0">
                <a:solidFill>
                  <a:schemeClr val="accent6"/>
                </a:solidFill>
                <a:latin typeface="Calibri" panose="020F0502020204030204" pitchFamily="34" charset="0"/>
              </a:rPr>
              <a:t>“Delegate” link </a:t>
            </a:r>
            <a:r>
              <a:rPr lang="en-US" sz="1800" dirty="0">
                <a:solidFill>
                  <a:schemeClr val="accent6"/>
                </a:solidFill>
                <a:latin typeface="Calibri" panose="020F0502020204030204" pitchFamily="34" charset="0"/>
              </a:rPr>
              <a:t>and </a:t>
            </a:r>
            <a:r>
              <a:rPr lang="en-US" sz="1800" dirty="0" smtClean="0">
                <a:solidFill>
                  <a:schemeClr val="accent6"/>
                </a:solidFill>
                <a:latin typeface="Calibri" panose="020F0502020204030204" pitchFamily="34" charset="0"/>
              </a:rPr>
              <a:t>selecting a name </a:t>
            </a:r>
            <a:r>
              <a:rPr lang="en-US" sz="1800" dirty="0">
                <a:solidFill>
                  <a:schemeClr val="accent6"/>
                </a:solidFill>
                <a:latin typeface="Calibri" panose="020F0502020204030204" pitchFamily="34" charset="0"/>
              </a:rPr>
              <a:t>from the </a:t>
            </a:r>
            <a:r>
              <a:rPr lang="en-US" sz="1800" dirty="0" smtClean="0">
                <a:solidFill>
                  <a:schemeClr val="accent6"/>
                </a:solidFill>
                <a:latin typeface="Calibri" panose="020F0502020204030204" pitchFamily="34" charset="0"/>
              </a:rPr>
              <a:t>drop-down list </a:t>
            </a:r>
            <a:r>
              <a:rPr lang="en-US" sz="1800" dirty="0">
                <a:solidFill>
                  <a:schemeClr val="accent6"/>
                </a:solidFill>
                <a:latin typeface="Calibri" panose="020F0502020204030204" pitchFamily="34" charset="0"/>
              </a:rPr>
              <a:t>of approved Proxies. </a:t>
            </a:r>
            <a:r>
              <a:rPr lang="en-US" sz="1800" dirty="0" smtClean="0">
                <a:solidFill>
                  <a:schemeClr val="accent6"/>
                </a:solidFill>
                <a:latin typeface="Calibri" panose="020F0502020204030204" pitchFamily="34" charset="0"/>
              </a:rPr>
              <a:t>After </a:t>
            </a:r>
            <a:r>
              <a:rPr lang="en-US" sz="1800" dirty="0">
                <a:solidFill>
                  <a:schemeClr val="accent6"/>
                </a:solidFill>
                <a:latin typeface="Calibri" panose="020F0502020204030204" pitchFamily="34" charset="0"/>
              </a:rPr>
              <a:t>confirming the request to </a:t>
            </a:r>
            <a:r>
              <a:rPr lang="en-US" sz="1800" dirty="0" smtClean="0">
                <a:solidFill>
                  <a:schemeClr val="accent6"/>
                </a:solidFill>
                <a:latin typeface="Calibri" panose="020F0502020204030204" pitchFamily="34" charset="0"/>
              </a:rPr>
              <a:t>delegate, the </a:t>
            </a:r>
            <a:r>
              <a:rPr lang="en-US" sz="1800" dirty="0">
                <a:solidFill>
                  <a:schemeClr val="accent6"/>
                </a:solidFill>
                <a:latin typeface="Calibri" panose="020F0502020204030204" pitchFamily="34" charset="0"/>
              </a:rPr>
              <a:t>link will refresh to display the Proxy’s name and with options to revoke Proxy. </a:t>
            </a:r>
          </a:p>
          <a:p>
            <a:pPr marL="0" indent="0">
              <a:spcBef>
                <a:spcPts val="0"/>
              </a:spcBef>
              <a:buNone/>
            </a:pPr>
            <a:r>
              <a:rPr lang="en-US" sz="1800" dirty="0" smtClean="0">
                <a:solidFill>
                  <a:schemeClr val="accent6"/>
                </a:solidFill>
                <a:latin typeface="Calibri" panose="020F0502020204030204" pitchFamily="34" charset="0"/>
              </a:rPr>
              <a:t/>
            </a:r>
            <a:br>
              <a:rPr lang="en-US" sz="1800" dirty="0" smtClean="0">
                <a:solidFill>
                  <a:schemeClr val="accent6"/>
                </a:solidFill>
                <a:latin typeface="Calibri" panose="020F0502020204030204" pitchFamily="34" charset="0"/>
              </a:rPr>
            </a:br>
            <a:r>
              <a:rPr lang="en-US" sz="1800" dirty="0" smtClean="0">
                <a:solidFill>
                  <a:schemeClr val="accent6"/>
                </a:solidFill>
                <a:latin typeface="Calibri" panose="020F0502020204030204" pitchFamily="34" charset="0"/>
              </a:rPr>
              <a:t>Until a vote has been cast, Proxy voting rights can be delegated during </a:t>
            </a:r>
            <a:r>
              <a:rPr lang="en-US" sz="1800" dirty="0">
                <a:solidFill>
                  <a:schemeClr val="accent6"/>
                </a:solidFill>
                <a:latin typeface="Calibri" panose="020F0502020204030204" pitchFamily="34" charset="0"/>
              </a:rPr>
              <a:t>the </a:t>
            </a:r>
            <a:r>
              <a:rPr lang="en-US" sz="1800" dirty="0" smtClean="0">
                <a:solidFill>
                  <a:schemeClr val="accent6"/>
                </a:solidFill>
                <a:latin typeface="Calibri" panose="020F0502020204030204" pitchFamily="34" charset="0"/>
              </a:rPr>
              <a:t>open </a:t>
            </a:r>
            <a:r>
              <a:rPr lang="en-US" sz="1800" dirty="0">
                <a:solidFill>
                  <a:schemeClr val="accent6"/>
                </a:solidFill>
                <a:latin typeface="Calibri" panose="020F0502020204030204" pitchFamily="34" charset="0"/>
              </a:rPr>
              <a:t>ballot pool and </a:t>
            </a:r>
            <a:r>
              <a:rPr lang="en-US" sz="1800" dirty="0" smtClean="0">
                <a:solidFill>
                  <a:schemeClr val="accent6"/>
                </a:solidFill>
                <a:latin typeface="Calibri" panose="020F0502020204030204" pitchFamily="34" charset="0"/>
              </a:rPr>
              <a:t>voting period</a:t>
            </a:r>
            <a:r>
              <a:rPr lang="en-US" sz="1800" dirty="0">
                <a:solidFill>
                  <a:schemeClr val="accent6"/>
                </a:solidFill>
                <a:latin typeface="Calibri" panose="020F0502020204030204" pitchFamily="34" charset="0"/>
              </a:rPr>
              <a:t>. </a:t>
            </a:r>
          </a:p>
          <a:p>
            <a:pPr marL="800100" lvl="2" indent="0">
              <a:buNone/>
            </a:pPr>
            <a:endParaRPr lang="en-US" sz="1200" dirty="0">
              <a:solidFill>
                <a:srgbClr val="FF0000"/>
              </a:solidFill>
              <a:latin typeface="Calibri" panose="020F0502020204030204" pitchFamily="34" charset="0"/>
            </a:endParaRPr>
          </a:p>
          <a:p>
            <a:pPr marL="400050" lvl="1" indent="0">
              <a:buNone/>
            </a:pPr>
            <a:r>
              <a:rPr lang="en-US" sz="1000" dirty="0" smtClean="0">
                <a:solidFill>
                  <a:srgbClr val="FF0000"/>
                </a:solidFill>
                <a:latin typeface="Calibri" panose="020F0502020204030204" pitchFamily="34" charset="0"/>
              </a:rPr>
              <a:t>An email notification will be generated to the Proxy </a:t>
            </a:r>
          </a:p>
          <a:p>
            <a:pPr marL="400050" lvl="1" indent="0">
              <a:buNone/>
            </a:pPr>
            <a:r>
              <a:rPr lang="en-US" sz="1000" dirty="0" smtClean="0">
                <a:solidFill>
                  <a:srgbClr val="FF0000"/>
                </a:solidFill>
                <a:latin typeface="Calibri" panose="020F0502020204030204" pitchFamily="34" charset="0"/>
              </a:rPr>
              <a:t>notifying them that voting rights have been </a:t>
            </a:r>
          </a:p>
          <a:p>
            <a:pPr marL="400050" lvl="1" indent="0">
              <a:buNone/>
            </a:pPr>
            <a:r>
              <a:rPr lang="en-US" sz="1000" dirty="0" smtClean="0">
                <a:solidFill>
                  <a:srgbClr val="FF0000"/>
                </a:solidFill>
                <a:latin typeface="Calibri" panose="020F0502020204030204" pitchFamily="34" charset="0"/>
              </a:rPr>
              <a:t>Delegated.</a:t>
            </a:r>
          </a:p>
          <a:p>
            <a:pPr marL="0" indent="0">
              <a:buNone/>
            </a:pPr>
            <a:endParaRPr lang="en-US" sz="2000" dirty="0">
              <a:solidFill>
                <a:schemeClr val="accent6"/>
              </a:solidFill>
              <a:latin typeface="Calibri" panose="020F0502020204030204" pitchFamily="34" charset="0"/>
            </a:endParaRPr>
          </a:p>
        </p:txBody>
      </p:sp>
      <p:sp>
        <p:nvSpPr>
          <p:cNvPr id="6" name="Rectangle 5"/>
          <p:cNvSpPr/>
          <p:nvPr/>
        </p:nvSpPr>
        <p:spPr bwMode="auto">
          <a:xfrm>
            <a:off x="5470217" y="3618279"/>
            <a:ext cx="534074" cy="217714"/>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3" name="Right Arrow 2"/>
          <p:cNvSpPr/>
          <p:nvPr/>
        </p:nvSpPr>
        <p:spPr bwMode="auto">
          <a:xfrm>
            <a:off x="6163007" y="3618279"/>
            <a:ext cx="561474" cy="21771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latin typeface="Arial" charset="0"/>
              <a:ea typeface="ＭＳ Ｐゴシック" pitchFamily="84" charset="-128"/>
            </a:endParaRPr>
          </a:p>
        </p:txBody>
      </p:sp>
      <p:pic>
        <p:nvPicPr>
          <p:cNvPr id="17" name="Picture 16"/>
          <p:cNvPicPr>
            <a:picLocks noChangeAspect="1"/>
          </p:cNvPicPr>
          <p:nvPr/>
        </p:nvPicPr>
        <p:blipFill>
          <a:blip r:embed="rId4"/>
          <a:stretch>
            <a:fillRect/>
          </a:stretch>
        </p:blipFill>
        <p:spPr>
          <a:xfrm>
            <a:off x="308332" y="3151501"/>
            <a:ext cx="476596" cy="455614"/>
          </a:xfrm>
          <a:prstGeom prst="rect">
            <a:avLst/>
          </a:prstGeom>
        </p:spPr>
      </p:pic>
      <p:pic>
        <p:nvPicPr>
          <p:cNvPr id="5" name="Picture 4"/>
          <p:cNvPicPr>
            <a:picLocks noChangeAspect="1"/>
          </p:cNvPicPr>
          <p:nvPr/>
        </p:nvPicPr>
        <p:blipFill>
          <a:blip r:embed="rId5"/>
          <a:stretch>
            <a:fillRect/>
          </a:stretch>
        </p:blipFill>
        <p:spPr>
          <a:xfrm>
            <a:off x="6781535" y="3151501"/>
            <a:ext cx="1660642" cy="1517603"/>
          </a:xfrm>
          <a:prstGeom prst="rect">
            <a:avLst/>
          </a:prstGeom>
        </p:spPr>
      </p:pic>
    </p:spTree>
    <p:extLst>
      <p:ext uri="{BB962C8B-B14F-4D97-AF65-F5344CB8AC3E}">
        <p14:creationId xmlns:p14="http://schemas.microsoft.com/office/powerpoint/2010/main" val="3328015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318480" y="2472109"/>
            <a:ext cx="4596922" cy="3603567"/>
          </a:xfrm>
          <a:prstGeom prst="rect">
            <a:avLst/>
          </a:prstGeom>
          <a:ln>
            <a:noFill/>
          </a:ln>
          <a:effectLst>
            <a:outerShdw blurRad="292100" dist="139700" dir="2700000" algn="tl" rotWithShape="0">
              <a:srgbClr val="333333">
                <a:alpha val="65000"/>
              </a:srgbClr>
            </a:outerShdw>
          </a:effectLst>
        </p:spPr>
      </p:pic>
      <p:sp>
        <p:nvSpPr>
          <p:cNvPr id="29" name="Title 28"/>
          <p:cNvSpPr>
            <a:spLocks noGrp="1"/>
          </p:cNvSpPr>
          <p:nvPr>
            <p:ph type="title"/>
          </p:nvPr>
        </p:nvSpPr>
        <p:spPr>
          <a:prstGeom prst="rect">
            <a:avLst/>
          </a:prstGeom>
        </p:spPr>
        <p:txBody>
          <a:bodyPr/>
          <a:lstStyle/>
          <a:p>
            <a:r>
              <a:rPr lang="en-US" dirty="0" smtClean="0"/>
              <a:t>My Voting Activity </a:t>
            </a:r>
            <a:endParaRPr lang="en-US" dirty="0"/>
          </a:p>
        </p:txBody>
      </p:sp>
      <p:sp>
        <p:nvSpPr>
          <p:cNvPr id="7" name="Content Placeholder 11"/>
          <p:cNvSpPr>
            <a:spLocks noGrp="1"/>
          </p:cNvSpPr>
          <p:nvPr>
            <p:ph sz="half" idx="4294967295"/>
          </p:nvPr>
        </p:nvSpPr>
        <p:spPr>
          <a:xfrm>
            <a:off x="322114" y="1232477"/>
            <a:ext cx="8455742" cy="3866526"/>
          </a:xfrm>
          <a:prstGeom prst="rect">
            <a:avLst/>
          </a:prstGeom>
        </p:spPr>
        <p:txBody>
          <a:bodyPr/>
          <a:lstStyle/>
          <a:p>
            <a:pPr marL="0" indent="0">
              <a:buNone/>
            </a:pPr>
            <a:r>
              <a:rPr lang="en-US" sz="1800" dirty="0" smtClean="0">
                <a:solidFill>
                  <a:schemeClr val="accent6"/>
                </a:solidFill>
                <a:latin typeface="Calibri" panose="020F0502020204030204" pitchFamily="34" charset="0"/>
              </a:rPr>
              <a:t>Voting rights of a Proxy can be revoked by </a:t>
            </a:r>
            <a:r>
              <a:rPr lang="en-US" sz="1800" dirty="0">
                <a:solidFill>
                  <a:schemeClr val="accent6"/>
                </a:solidFill>
                <a:latin typeface="Calibri" panose="020F0502020204030204" pitchFamily="34" charset="0"/>
              </a:rPr>
              <a:t>selecting the link and confirming the request to “revoke this </a:t>
            </a:r>
            <a:r>
              <a:rPr lang="en-US" sz="1800" dirty="0" smtClean="0">
                <a:solidFill>
                  <a:schemeClr val="accent6"/>
                </a:solidFill>
                <a:latin typeface="Calibri" panose="020F0502020204030204" pitchFamily="34" charset="0"/>
              </a:rPr>
              <a:t>proxy.” The </a:t>
            </a:r>
            <a:r>
              <a:rPr lang="en-US" sz="1800" dirty="0">
                <a:solidFill>
                  <a:schemeClr val="accent6"/>
                </a:solidFill>
                <a:latin typeface="Calibri" panose="020F0502020204030204" pitchFamily="34" charset="0"/>
              </a:rPr>
              <a:t>link will refresh to display options to </a:t>
            </a:r>
            <a:r>
              <a:rPr lang="en-US" sz="1800" dirty="0" smtClean="0">
                <a:solidFill>
                  <a:schemeClr val="accent6"/>
                </a:solidFill>
                <a:latin typeface="Calibri" panose="020F0502020204030204" pitchFamily="34" charset="0"/>
              </a:rPr>
              <a:t>delegate </a:t>
            </a:r>
            <a:r>
              <a:rPr lang="en-US" sz="1800" dirty="0">
                <a:solidFill>
                  <a:schemeClr val="accent6"/>
                </a:solidFill>
                <a:latin typeface="Calibri" panose="020F0502020204030204" pitchFamily="34" charset="0"/>
              </a:rPr>
              <a:t>another Proxy. </a:t>
            </a:r>
          </a:p>
          <a:p>
            <a:pPr marL="0" indent="0">
              <a:spcBef>
                <a:spcPts val="0"/>
              </a:spcBef>
              <a:buNone/>
            </a:pPr>
            <a:r>
              <a:rPr lang="en-US" sz="1800" dirty="0" smtClean="0">
                <a:solidFill>
                  <a:schemeClr val="accent6"/>
                </a:solidFill>
                <a:latin typeface="Calibri" panose="020F0502020204030204" pitchFamily="34" charset="0"/>
              </a:rPr>
              <a:t/>
            </a:r>
            <a:br>
              <a:rPr lang="en-US" sz="1800" dirty="0" smtClean="0">
                <a:solidFill>
                  <a:schemeClr val="accent6"/>
                </a:solidFill>
                <a:latin typeface="Calibri" panose="020F0502020204030204" pitchFamily="34" charset="0"/>
              </a:rPr>
            </a:br>
            <a:r>
              <a:rPr lang="en-US" sz="1800" dirty="0" smtClean="0">
                <a:solidFill>
                  <a:schemeClr val="accent6"/>
                </a:solidFill>
                <a:latin typeface="Calibri" panose="020F0502020204030204" pitchFamily="34" charset="0"/>
              </a:rPr>
              <a:t>Until </a:t>
            </a:r>
            <a:r>
              <a:rPr lang="en-US" sz="1800" dirty="0">
                <a:solidFill>
                  <a:schemeClr val="accent6"/>
                </a:solidFill>
                <a:latin typeface="Calibri" panose="020F0502020204030204" pitchFamily="34" charset="0"/>
              </a:rPr>
              <a:t>a vote has been cast</a:t>
            </a:r>
            <a:r>
              <a:rPr lang="en-US" sz="1800" dirty="0" smtClean="0">
                <a:solidFill>
                  <a:schemeClr val="accent6"/>
                </a:solidFill>
                <a:latin typeface="Calibri" panose="020F0502020204030204" pitchFamily="34" charset="0"/>
              </a:rPr>
              <a:t>, Proxy </a:t>
            </a:r>
            <a:r>
              <a:rPr lang="en-US" sz="1800" dirty="0">
                <a:solidFill>
                  <a:schemeClr val="accent6"/>
                </a:solidFill>
                <a:latin typeface="Calibri" panose="020F0502020204030204" pitchFamily="34" charset="0"/>
              </a:rPr>
              <a:t>voting rights can be </a:t>
            </a:r>
            <a:r>
              <a:rPr lang="en-US" sz="1800" dirty="0" smtClean="0">
                <a:solidFill>
                  <a:schemeClr val="accent6"/>
                </a:solidFill>
                <a:latin typeface="Calibri" panose="020F0502020204030204" pitchFamily="34" charset="0"/>
              </a:rPr>
              <a:t>revoked during </a:t>
            </a:r>
            <a:r>
              <a:rPr lang="en-US" sz="1800" dirty="0">
                <a:solidFill>
                  <a:schemeClr val="accent6"/>
                </a:solidFill>
                <a:latin typeface="Calibri" panose="020F0502020204030204" pitchFamily="34" charset="0"/>
              </a:rPr>
              <a:t>the open ballot pool and </a:t>
            </a:r>
            <a:r>
              <a:rPr lang="en-US" sz="1800" dirty="0" smtClean="0">
                <a:solidFill>
                  <a:schemeClr val="accent6"/>
                </a:solidFill>
                <a:latin typeface="Calibri" panose="020F0502020204030204" pitchFamily="34" charset="0"/>
              </a:rPr>
              <a:t>voting period</a:t>
            </a:r>
            <a:r>
              <a:rPr lang="en-US" sz="1800" dirty="0">
                <a:solidFill>
                  <a:schemeClr val="accent6"/>
                </a:solidFill>
                <a:latin typeface="Calibri" panose="020F0502020204030204" pitchFamily="34" charset="0"/>
              </a:rPr>
              <a:t>. </a:t>
            </a:r>
          </a:p>
          <a:p>
            <a:pPr marL="0" indent="0">
              <a:buNone/>
            </a:pPr>
            <a:endParaRPr lang="en-US" sz="2000" dirty="0">
              <a:solidFill>
                <a:schemeClr val="accent6"/>
              </a:solidFill>
              <a:latin typeface="Calibri" panose="020F0502020204030204" pitchFamily="34" charset="0"/>
            </a:endParaRPr>
          </a:p>
          <a:p>
            <a:pPr marL="400050" lvl="1" indent="0">
              <a:buNone/>
            </a:pPr>
            <a:r>
              <a:rPr lang="en-US" sz="1200" dirty="0">
                <a:solidFill>
                  <a:srgbClr val="FF0000"/>
                </a:solidFill>
                <a:latin typeface="Calibri" panose="020F0502020204030204" pitchFamily="34" charset="0"/>
              </a:rPr>
              <a:t>An email notification will be generated to the Proxy </a:t>
            </a:r>
          </a:p>
          <a:p>
            <a:pPr marL="400050" lvl="1" indent="0">
              <a:buNone/>
            </a:pPr>
            <a:r>
              <a:rPr lang="en-US" sz="1200" dirty="0">
                <a:solidFill>
                  <a:srgbClr val="FF0000"/>
                </a:solidFill>
                <a:latin typeface="Calibri" panose="020F0502020204030204" pitchFamily="34" charset="0"/>
              </a:rPr>
              <a:t>notifying them that voting rights have been </a:t>
            </a:r>
          </a:p>
          <a:p>
            <a:pPr marL="400050" lvl="1" indent="0">
              <a:buNone/>
            </a:pPr>
            <a:r>
              <a:rPr lang="en-US" sz="1200" dirty="0">
                <a:solidFill>
                  <a:srgbClr val="FF0000"/>
                </a:solidFill>
                <a:latin typeface="Calibri" panose="020F0502020204030204" pitchFamily="34" charset="0"/>
              </a:rPr>
              <a:t>revoked</a:t>
            </a:r>
            <a:r>
              <a:rPr lang="en-US" sz="1200" dirty="0" smtClean="0">
                <a:solidFill>
                  <a:srgbClr val="FF0000"/>
                </a:solidFill>
                <a:latin typeface="Calibri" panose="020F0502020204030204" pitchFamily="34" charset="0"/>
              </a:rPr>
              <a:t>.</a:t>
            </a:r>
            <a:endParaRPr lang="en-US" sz="1200" dirty="0">
              <a:solidFill>
                <a:srgbClr val="FF0000"/>
              </a:solidFill>
              <a:latin typeface="Calibri" panose="020F0502020204030204" pitchFamily="34" charset="0"/>
            </a:endParaRPr>
          </a:p>
        </p:txBody>
      </p:sp>
      <p:sp>
        <p:nvSpPr>
          <p:cNvPr id="13" name="Rectangle 12"/>
          <p:cNvSpPr/>
          <p:nvPr/>
        </p:nvSpPr>
        <p:spPr bwMode="auto">
          <a:xfrm>
            <a:off x="5795591" y="4556228"/>
            <a:ext cx="975329" cy="36658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pic>
        <p:nvPicPr>
          <p:cNvPr id="16" name="Picture 15"/>
          <p:cNvPicPr>
            <a:picLocks noChangeAspect="1"/>
          </p:cNvPicPr>
          <p:nvPr/>
        </p:nvPicPr>
        <p:blipFill>
          <a:blip r:embed="rId4"/>
          <a:stretch>
            <a:fillRect/>
          </a:stretch>
        </p:blipFill>
        <p:spPr>
          <a:xfrm>
            <a:off x="6616941" y="3330663"/>
            <a:ext cx="2322354" cy="110720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322114" y="3098822"/>
            <a:ext cx="480911" cy="463682"/>
          </a:xfrm>
          <a:prstGeom prst="rect">
            <a:avLst/>
          </a:prstGeom>
        </p:spPr>
      </p:pic>
    </p:spTree>
    <p:extLst>
      <p:ext uri="{BB962C8B-B14F-4D97-AF65-F5344CB8AC3E}">
        <p14:creationId xmlns:p14="http://schemas.microsoft.com/office/powerpoint/2010/main" val="3543964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adiness"/>
          <p:cNvPicPr>
            <a:picLocks noChangeAspect="1" noChangeArrowheads="1"/>
          </p:cNvPicPr>
          <p:nvPr/>
        </p:nvPicPr>
        <p:blipFill>
          <a:blip r:embed="rId3" cstate="email"/>
          <a:srcRect/>
          <a:stretch>
            <a:fillRect/>
          </a:stretch>
        </p:blipFill>
        <p:spPr bwMode="auto">
          <a:xfrm>
            <a:off x="-927100" y="1609725"/>
            <a:ext cx="6794500" cy="4527550"/>
          </a:xfrm>
          <a:prstGeom prst="rect">
            <a:avLst/>
          </a:prstGeom>
          <a:noFill/>
          <a:ln w="9525">
            <a:noFill/>
            <a:miter lim="800000"/>
            <a:headEnd/>
            <a:tailEnd/>
          </a:ln>
        </p:spPr>
      </p:pic>
      <p:sp>
        <p:nvSpPr>
          <p:cNvPr id="17411" name="Rectangle 4"/>
          <p:cNvSpPr>
            <a:spLocks noChangeArrowheads="1"/>
          </p:cNvSpPr>
          <p:nvPr/>
        </p:nvSpPr>
        <p:spPr bwMode="auto">
          <a:xfrm>
            <a:off x="0" y="32766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17413" name="Text Box 5"/>
          <p:cNvSpPr txBox="1">
            <a:spLocks noChangeArrowheads="1"/>
          </p:cNvSpPr>
          <p:nvPr/>
        </p:nvSpPr>
        <p:spPr bwMode="auto">
          <a:xfrm>
            <a:off x="438150" y="3492502"/>
            <a:ext cx="8705850" cy="646331"/>
          </a:xfrm>
          <a:prstGeom prst="rect">
            <a:avLst/>
          </a:prstGeom>
          <a:noFill/>
          <a:ln w="9525">
            <a:noFill/>
            <a:miter lim="800000"/>
            <a:headEnd/>
            <a:tailEnd/>
          </a:ln>
        </p:spPr>
        <p:txBody>
          <a:bodyPr>
            <a:spAutoFit/>
          </a:bodyPr>
          <a:lstStyle/>
          <a:p>
            <a:pPr>
              <a:spcBef>
                <a:spcPct val="50000"/>
              </a:spcBef>
              <a:defRPr/>
            </a:pPr>
            <a:r>
              <a:rPr lang="en-US" sz="3600" b="1" dirty="0">
                <a:ln>
                  <a:solidFill>
                    <a:schemeClr val="bg2">
                      <a:alpha val="52000"/>
                    </a:schemeClr>
                  </a:solidFill>
                </a:ln>
                <a:solidFill>
                  <a:srgbClr val="000000"/>
                </a:solidFill>
                <a:latin typeface="Tahoma" pitchFamily="34" charset="0"/>
              </a:rPr>
              <a:t>Proxy</a:t>
            </a:r>
            <a:endParaRPr lang="en-US" sz="1400" b="1" dirty="0">
              <a:ln>
                <a:solidFill>
                  <a:schemeClr val="bg2">
                    <a:alpha val="52000"/>
                  </a:schemeClr>
                </a:solidFill>
              </a:ln>
              <a:solidFill>
                <a:srgbClr val="000000"/>
              </a:solidFill>
              <a:latin typeface="Verdana" pitchFamily="34" charset="0"/>
            </a:endParaRPr>
          </a:p>
        </p:txBody>
      </p:sp>
    </p:spTree>
    <p:extLst>
      <p:ext uri="{BB962C8B-B14F-4D97-AF65-F5344CB8AC3E}">
        <p14:creationId xmlns:p14="http://schemas.microsoft.com/office/powerpoint/2010/main" val="165702761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 Dashboard</a:t>
            </a:r>
            <a:endParaRPr lang="en-US" dirty="0"/>
          </a:p>
        </p:txBody>
      </p:sp>
      <p:sp>
        <p:nvSpPr>
          <p:cNvPr id="10" name="Content Placeholder 11"/>
          <p:cNvSpPr txBox="1">
            <a:spLocks/>
          </p:cNvSpPr>
          <p:nvPr/>
        </p:nvSpPr>
        <p:spPr>
          <a:xfrm>
            <a:off x="5229977" y="1670748"/>
            <a:ext cx="3635479" cy="4739884"/>
          </a:xfrm>
          <a:prstGeom prst="rect">
            <a:avLst/>
          </a:prstGeom>
        </p:spPr>
        <p:txBody>
          <a:bodyPr/>
          <a:lstStyle>
            <a:lvl1pPr marL="342900" indent="-342900" algn="l" rtl="0" eaLnBrk="1" fontAlgn="base" hangingPunct="1">
              <a:spcBef>
                <a:spcPct val="20000"/>
              </a:spcBef>
              <a:spcAft>
                <a:spcPct val="0"/>
              </a:spcAft>
              <a:buClr>
                <a:srgbClr val="19396E"/>
              </a:buClr>
              <a:buChar char="•"/>
              <a:defRPr sz="2400" baseline="0">
                <a:solidFill>
                  <a:schemeClr val="accent6"/>
                </a:solidFill>
                <a:latin typeface="Calibri" pitchFamily="34" charset="0"/>
                <a:ea typeface="+mn-ea"/>
                <a:cs typeface="+mn-cs"/>
              </a:defRPr>
            </a:lvl1pPr>
            <a:lvl2pPr marL="742950" indent="-285750" algn="l" rtl="0" eaLnBrk="1" fontAlgn="base" hangingPunct="1">
              <a:spcBef>
                <a:spcPct val="20000"/>
              </a:spcBef>
              <a:spcAft>
                <a:spcPct val="0"/>
              </a:spcAft>
              <a:buClr>
                <a:srgbClr val="19396E"/>
              </a:buClr>
              <a:buFont typeface="Wingdings" charset="2"/>
              <a:buChar char="§"/>
              <a:defRPr sz="2000">
                <a:solidFill>
                  <a:schemeClr val="accent6"/>
                </a:solidFill>
                <a:latin typeface="Calibri" pitchFamily="34" charset="0"/>
                <a:ea typeface="+mn-ea"/>
              </a:defRPr>
            </a:lvl2pPr>
            <a:lvl3pPr marL="1143000" indent="-228600" algn="l" rtl="0" eaLnBrk="1" fontAlgn="base" hangingPunct="1">
              <a:spcBef>
                <a:spcPct val="20000"/>
              </a:spcBef>
              <a:spcAft>
                <a:spcPct val="0"/>
              </a:spcAft>
              <a:buClr>
                <a:srgbClr val="5D85A9"/>
              </a:buClr>
              <a:buFont typeface="Courier New"/>
              <a:buChar char="o"/>
              <a:defRPr sz="1800">
                <a:solidFill>
                  <a:schemeClr val="accent6"/>
                </a:solidFill>
                <a:latin typeface="Calibri" pitchFamily="34" charset="0"/>
                <a:ea typeface="+mn-ea"/>
              </a:defRPr>
            </a:lvl3pPr>
            <a:lvl4pPr marL="1600200" indent="-228600" algn="l" rtl="0" eaLnBrk="1" fontAlgn="base" hangingPunct="1">
              <a:spcBef>
                <a:spcPct val="20000"/>
              </a:spcBef>
              <a:spcAft>
                <a:spcPct val="0"/>
              </a:spcAft>
              <a:buClr>
                <a:srgbClr val="5D85A9"/>
              </a:buClr>
              <a:buChar char="–"/>
              <a:defRPr sz="1600">
                <a:solidFill>
                  <a:schemeClr val="accent6"/>
                </a:solidFill>
                <a:latin typeface="Calibri" pitchFamily="34" charset="0"/>
                <a:ea typeface="+mn-ea"/>
              </a:defRPr>
            </a:lvl4pPr>
            <a:lvl5pPr marL="2057400" indent="-228600" algn="l" rtl="0" eaLnBrk="1" fontAlgn="base" hangingPunct="1">
              <a:spcBef>
                <a:spcPct val="20000"/>
              </a:spcBef>
              <a:spcAft>
                <a:spcPct val="0"/>
              </a:spcAft>
              <a:buClr>
                <a:srgbClr val="19396E"/>
              </a:buClr>
              <a:buFont typeface="Wingdings" charset="2"/>
              <a:buChar char="§"/>
              <a:defRPr sz="1600">
                <a:solidFill>
                  <a:schemeClr val="accent4"/>
                </a:solidFill>
                <a:latin typeface="Calibri" pitchFamily="34" charset="0"/>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0" indent="0">
              <a:buNone/>
            </a:pPr>
            <a:r>
              <a:rPr lang="en-US" sz="2000" kern="0" dirty="0"/>
              <a:t>The Dashboard makes it easy to get to the functions you use every day. Use the links to the left-hand side of the Dashboard or the top navigation to access the different pages within the site. </a:t>
            </a:r>
          </a:p>
          <a:p>
            <a:pPr marL="0" lvl="2" indent="0">
              <a:buClr>
                <a:srgbClr val="19396E"/>
              </a:buClr>
              <a:buNone/>
            </a:pPr>
            <a:r>
              <a:rPr lang="en-US" sz="2000" dirty="0" smtClean="0">
                <a:solidFill>
                  <a:srgbClr val="FF0000"/>
                </a:solidFill>
              </a:rPr>
              <a:t>A </a:t>
            </a:r>
            <a:r>
              <a:rPr lang="en-US" sz="2000" dirty="0">
                <a:solidFill>
                  <a:srgbClr val="FF0000"/>
                </a:solidFill>
              </a:rPr>
              <a:t>Proxy must create an account and request additional permissions prior to performing activities. After </a:t>
            </a:r>
            <a:r>
              <a:rPr lang="en-US" sz="2000" dirty="0" smtClean="0">
                <a:solidFill>
                  <a:srgbClr val="FF0000"/>
                </a:solidFill>
              </a:rPr>
              <a:t>vetting has </a:t>
            </a:r>
            <a:r>
              <a:rPr lang="en-US" sz="2000" dirty="0">
                <a:solidFill>
                  <a:srgbClr val="FF0000"/>
                </a:solidFill>
              </a:rPr>
              <a:t>been </a:t>
            </a:r>
            <a:r>
              <a:rPr lang="en-US" sz="2000" dirty="0" smtClean="0">
                <a:solidFill>
                  <a:srgbClr val="FF0000"/>
                </a:solidFill>
              </a:rPr>
              <a:t>completed, </a:t>
            </a:r>
            <a:r>
              <a:rPr lang="en-US" sz="2000" dirty="0">
                <a:solidFill>
                  <a:srgbClr val="FF0000"/>
                </a:solidFill>
              </a:rPr>
              <a:t>the Proxy will receive email notification confirming voter access has been granted.</a:t>
            </a:r>
          </a:p>
          <a:p>
            <a:pPr marL="0" indent="0">
              <a:buNone/>
            </a:pPr>
            <a:endParaRPr lang="en-US" sz="2000" kern="0" dirty="0"/>
          </a:p>
        </p:txBody>
      </p:sp>
      <p:pic>
        <p:nvPicPr>
          <p:cNvPr id="11" name="Picture 10"/>
          <p:cNvPicPr>
            <a:picLocks noChangeAspect="1"/>
          </p:cNvPicPr>
          <p:nvPr/>
        </p:nvPicPr>
        <p:blipFill>
          <a:blip r:embed="rId3"/>
          <a:stretch>
            <a:fillRect/>
          </a:stretch>
        </p:blipFill>
        <p:spPr>
          <a:xfrm>
            <a:off x="4715055" y="4154184"/>
            <a:ext cx="507152" cy="514502"/>
          </a:xfrm>
          <a:prstGeom prst="rect">
            <a:avLst/>
          </a:prstGeom>
        </p:spPr>
      </p:pic>
      <p:pic>
        <p:nvPicPr>
          <p:cNvPr id="12"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27" y="1795265"/>
            <a:ext cx="4312369" cy="4396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105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2925099" y="128762"/>
            <a:ext cx="6019799" cy="655638"/>
          </a:xfrm>
          <a:prstGeom prst="rect">
            <a:avLst/>
          </a:prstGeom>
        </p:spPr>
        <p:txBody>
          <a:bodyPr/>
          <a:lstStyle/>
          <a:p>
            <a:r>
              <a:rPr lang="en-US" dirty="0" smtClean="0"/>
              <a:t>My Proxy Activity</a:t>
            </a:r>
            <a:endParaRPr lang="en-US" dirty="0"/>
          </a:p>
        </p:txBody>
      </p:sp>
      <p:sp>
        <p:nvSpPr>
          <p:cNvPr id="7" name="Content Placeholder 11"/>
          <p:cNvSpPr>
            <a:spLocks noGrp="1"/>
          </p:cNvSpPr>
          <p:nvPr>
            <p:ph sz="half" idx="4294967295"/>
          </p:nvPr>
        </p:nvSpPr>
        <p:spPr>
          <a:xfrm>
            <a:off x="324465" y="1605842"/>
            <a:ext cx="8377083" cy="3866526"/>
          </a:xfrm>
          <a:prstGeom prst="rect">
            <a:avLst/>
          </a:prstGeom>
        </p:spPr>
        <p:txBody>
          <a:bodyPr/>
          <a:lstStyle/>
          <a:p>
            <a:pPr marL="0" indent="0">
              <a:buNone/>
            </a:pPr>
            <a:r>
              <a:rPr lang="en-US" sz="2000" dirty="0" smtClean="0">
                <a:solidFill>
                  <a:schemeClr val="accent6"/>
                </a:solidFill>
                <a:latin typeface="Calibri" panose="020F0502020204030204" pitchFamily="34" charset="0"/>
              </a:rPr>
              <a:t>The </a:t>
            </a:r>
            <a:r>
              <a:rPr lang="en-US" sz="2000" b="1" dirty="0" smtClean="0">
                <a:solidFill>
                  <a:schemeClr val="accent6"/>
                </a:solidFill>
                <a:latin typeface="Calibri" panose="020F0502020204030204" pitchFamily="34" charset="0"/>
              </a:rPr>
              <a:t>My Proxy Activity </a:t>
            </a:r>
            <a:r>
              <a:rPr lang="en-US" sz="2000" dirty="0" smtClean="0">
                <a:solidFill>
                  <a:schemeClr val="accent6"/>
                </a:solidFill>
                <a:latin typeface="Calibri" panose="020F0502020204030204" pitchFamily="34" charset="0"/>
              </a:rPr>
              <a:t>provides a </a:t>
            </a:r>
            <a:r>
              <a:rPr lang="en-US" sz="2000" dirty="0">
                <a:solidFill>
                  <a:schemeClr val="accent6"/>
                </a:solidFill>
                <a:latin typeface="Calibri" panose="020F0502020204030204" pitchFamily="34" charset="0"/>
              </a:rPr>
              <a:t>listing of upcoming and open ballots that you have been delegated voting rights.  You may search or sort the column headers by Segment, Entity Name, Voter Name, Designated Proxy Name, Ballot Cast and NERC Memo. </a:t>
            </a:r>
            <a:r>
              <a:rPr lang="en-US" sz="2000" dirty="0" smtClean="0">
                <a:solidFill>
                  <a:schemeClr val="accent6"/>
                </a:solidFill>
                <a:latin typeface="Calibri" panose="020F0502020204030204" pitchFamily="34" charset="0"/>
              </a:rPr>
              <a:t>All entries will show - you can modify </a:t>
            </a:r>
            <a:r>
              <a:rPr lang="en-US" sz="2000" dirty="0">
                <a:solidFill>
                  <a:schemeClr val="accent6"/>
                </a:solidFill>
                <a:latin typeface="Calibri" panose="020F0502020204030204" pitchFamily="34" charset="0"/>
              </a:rPr>
              <a:t>your settings to show 25, 50 or 100 entries at time.</a:t>
            </a:r>
          </a:p>
        </p:txBody>
      </p:sp>
      <p:sp>
        <p:nvSpPr>
          <p:cNvPr id="8" name="Text Placeholder 4"/>
          <p:cNvSpPr txBox="1">
            <a:spLocks/>
          </p:cNvSpPr>
          <p:nvPr/>
        </p:nvSpPr>
        <p:spPr>
          <a:xfrm>
            <a:off x="324465" y="1149563"/>
            <a:ext cx="7787148" cy="63976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400" b="1" kern="0" dirty="0">
                <a:solidFill>
                  <a:schemeClr val="accent1"/>
                </a:solidFill>
                <a:latin typeface="Calibri" panose="020F0502020204030204" pitchFamily="34" charset="0"/>
                <a:ea typeface="Tahoma" panose="020B0604030504040204" pitchFamily="34" charset="0"/>
                <a:cs typeface="Tahoma" panose="020B0604030504040204" pitchFamily="34" charset="0"/>
              </a:rPr>
              <a:t>My Proxy Activity – Open and Upcoming Ballots</a:t>
            </a:r>
          </a:p>
        </p:txBody>
      </p:sp>
      <p:pic>
        <p:nvPicPr>
          <p:cNvPr id="6" name="Picture 5"/>
          <p:cNvPicPr>
            <a:picLocks noChangeAspect="1"/>
          </p:cNvPicPr>
          <p:nvPr/>
        </p:nvPicPr>
        <p:blipFill>
          <a:blip r:embed="rId3"/>
          <a:stretch>
            <a:fillRect/>
          </a:stretch>
        </p:blipFill>
        <p:spPr>
          <a:xfrm>
            <a:off x="324465" y="2877602"/>
            <a:ext cx="8470490" cy="3561177"/>
          </a:xfrm>
          <a:prstGeom prst="rect">
            <a:avLst/>
          </a:prstGeom>
        </p:spPr>
      </p:pic>
      <p:sp>
        <p:nvSpPr>
          <p:cNvPr id="9" name="Rectangle 8"/>
          <p:cNvSpPr/>
          <p:nvPr/>
        </p:nvSpPr>
        <p:spPr bwMode="auto">
          <a:xfrm>
            <a:off x="324465" y="2885535"/>
            <a:ext cx="3168770" cy="385358"/>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414367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prstGeom prst="rect">
            <a:avLst/>
          </a:prstGeom>
        </p:spPr>
        <p:txBody>
          <a:bodyPr/>
          <a:lstStyle/>
          <a:p>
            <a:r>
              <a:rPr lang="en-US" dirty="0" smtClean="0"/>
              <a:t>My Proxy Activity </a:t>
            </a:r>
            <a:endParaRPr lang="en-US" dirty="0"/>
          </a:p>
        </p:txBody>
      </p:sp>
      <p:sp>
        <p:nvSpPr>
          <p:cNvPr id="7" name="Content Placeholder 11"/>
          <p:cNvSpPr>
            <a:spLocks noGrp="1"/>
          </p:cNvSpPr>
          <p:nvPr>
            <p:ph sz="half" idx="4294967295"/>
          </p:nvPr>
        </p:nvSpPr>
        <p:spPr>
          <a:xfrm>
            <a:off x="344128" y="1635339"/>
            <a:ext cx="8571273" cy="3866526"/>
          </a:xfrm>
          <a:prstGeom prst="rect">
            <a:avLst/>
          </a:prstGeom>
        </p:spPr>
        <p:txBody>
          <a:bodyPr/>
          <a:lstStyle/>
          <a:p>
            <a:pPr marL="0" indent="0">
              <a:buNone/>
            </a:pPr>
            <a:r>
              <a:rPr lang="en-US" sz="2000" dirty="0" smtClean="0">
                <a:solidFill>
                  <a:schemeClr val="accent6"/>
                </a:solidFill>
              </a:rPr>
              <a:t>Provides a </a:t>
            </a:r>
            <a:r>
              <a:rPr lang="en-US" sz="2000" dirty="0">
                <a:solidFill>
                  <a:schemeClr val="accent6"/>
                </a:solidFill>
              </a:rPr>
              <a:t>listing </a:t>
            </a:r>
            <a:r>
              <a:rPr lang="en-US" sz="2000" dirty="0" smtClean="0">
                <a:solidFill>
                  <a:schemeClr val="accent6"/>
                </a:solidFill>
              </a:rPr>
              <a:t>of closed </a:t>
            </a:r>
            <a:r>
              <a:rPr lang="en-US" sz="2000" dirty="0">
                <a:solidFill>
                  <a:schemeClr val="accent6"/>
                </a:solidFill>
              </a:rPr>
              <a:t>ballots that you have been delegated voting </a:t>
            </a:r>
            <a:r>
              <a:rPr lang="en-US" sz="2000" dirty="0" smtClean="0">
                <a:solidFill>
                  <a:schemeClr val="accent6"/>
                </a:solidFill>
              </a:rPr>
              <a:t>rights for.  </a:t>
            </a:r>
            <a:r>
              <a:rPr lang="en-US" sz="2000" dirty="0">
                <a:solidFill>
                  <a:schemeClr val="accent6"/>
                </a:solidFill>
              </a:rPr>
              <a:t>The system will display up to 2 years of Proxy voting history.</a:t>
            </a:r>
          </a:p>
        </p:txBody>
      </p:sp>
      <p:sp>
        <p:nvSpPr>
          <p:cNvPr id="8" name="Text Placeholder 4"/>
          <p:cNvSpPr txBox="1">
            <a:spLocks/>
          </p:cNvSpPr>
          <p:nvPr/>
        </p:nvSpPr>
        <p:spPr>
          <a:xfrm>
            <a:off x="344128" y="1096297"/>
            <a:ext cx="8190271" cy="63976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400" b="1" kern="0" dirty="0">
                <a:solidFill>
                  <a:schemeClr val="accent1"/>
                </a:solidFill>
                <a:latin typeface="Calibri" panose="020F0502020204030204" pitchFamily="34" charset="0"/>
                <a:ea typeface="Tahoma" panose="020B0604030504040204" pitchFamily="34" charset="0"/>
                <a:cs typeface="Tahoma" panose="020B0604030504040204" pitchFamily="34" charset="0"/>
              </a:rPr>
              <a:t>My Proxy Activity – View Closed Ballots</a:t>
            </a:r>
          </a:p>
        </p:txBody>
      </p:sp>
      <p:pic>
        <p:nvPicPr>
          <p:cNvPr id="6" name="Picture 5"/>
          <p:cNvPicPr>
            <a:picLocks noChangeAspect="1"/>
          </p:cNvPicPr>
          <p:nvPr/>
        </p:nvPicPr>
        <p:blipFill>
          <a:blip r:embed="rId3"/>
          <a:stretch>
            <a:fillRect/>
          </a:stretch>
        </p:blipFill>
        <p:spPr>
          <a:xfrm>
            <a:off x="185468" y="2417594"/>
            <a:ext cx="8729933" cy="3765806"/>
          </a:xfrm>
          <a:prstGeom prst="rect">
            <a:avLst/>
          </a:prstGeom>
        </p:spPr>
      </p:pic>
      <p:sp>
        <p:nvSpPr>
          <p:cNvPr id="9" name="Rectangle 8"/>
          <p:cNvSpPr/>
          <p:nvPr/>
        </p:nvSpPr>
        <p:spPr bwMode="auto">
          <a:xfrm>
            <a:off x="185468" y="4834274"/>
            <a:ext cx="2280249" cy="422695"/>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55896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40906" y="2723185"/>
            <a:ext cx="5499421" cy="3736903"/>
          </a:xfrm>
          <a:prstGeom prst="rect">
            <a:avLst/>
          </a:prstGeom>
        </p:spPr>
      </p:pic>
      <p:sp>
        <p:nvSpPr>
          <p:cNvPr id="7" name="Content Placeholder 11"/>
          <p:cNvSpPr>
            <a:spLocks noGrp="1"/>
          </p:cNvSpPr>
          <p:nvPr>
            <p:ph sz="half" idx="11"/>
          </p:nvPr>
        </p:nvSpPr>
        <p:spPr>
          <a:xfrm>
            <a:off x="432617" y="1683246"/>
            <a:ext cx="8337755" cy="4038600"/>
          </a:xfrm>
          <a:prstGeom prst="rect">
            <a:avLst/>
          </a:prstGeom>
        </p:spPr>
        <p:txBody>
          <a:bodyPr/>
          <a:lstStyle/>
          <a:p>
            <a:pPr marL="0" indent="0">
              <a:buNone/>
            </a:pPr>
            <a:r>
              <a:rPr lang="en-US" sz="1800" dirty="0" smtClean="0">
                <a:solidFill>
                  <a:schemeClr val="accent6"/>
                </a:solidFill>
              </a:rPr>
              <a:t>You may resign Proxy voting rights back to the voter during the open ballot pool or open voting period by selecting the “RESIGN AS PROXY” hyperlink.  Upon confirmation, the page will refresh to remove the ballot from the Proxy listing.</a:t>
            </a:r>
            <a:endParaRPr lang="en-US" sz="1800" dirty="0">
              <a:solidFill>
                <a:schemeClr val="accent6"/>
              </a:solidFill>
            </a:endParaRPr>
          </a:p>
        </p:txBody>
      </p:sp>
      <p:sp>
        <p:nvSpPr>
          <p:cNvPr id="4" name="Content Placeholder 3"/>
          <p:cNvSpPr>
            <a:spLocks noGrp="1"/>
          </p:cNvSpPr>
          <p:nvPr>
            <p:ph sz="half" idx="12"/>
          </p:nvPr>
        </p:nvSpPr>
        <p:spPr>
          <a:xfrm>
            <a:off x="6752064" y="2723185"/>
            <a:ext cx="2301036" cy="1573011"/>
          </a:xfrm>
        </p:spPr>
        <p:txBody>
          <a:bodyPr/>
          <a:lstStyle/>
          <a:p>
            <a:pPr marL="0" indent="0">
              <a:buNone/>
            </a:pPr>
            <a:r>
              <a:rPr lang="en-US" sz="1600" dirty="0">
                <a:solidFill>
                  <a:srgbClr val="FF0000"/>
                </a:solidFill>
              </a:rPr>
              <a:t>An email notification will be generated to the Voter alerting them to resume voting activities or delegate voting rights to another Proxy. </a:t>
            </a:r>
          </a:p>
        </p:txBody>
      </p:sp>
      <p:sp>
        <p:nvSpPr>
          <p:cNvPr id="29" name="Title 28"/>
          <p:cNvSpPr>
            <a:spLocks noGrp="1"/>
          </p:cNvSpPr>
          <p:nvPr>
            <p:ph type="title"/>
          </p:nvPr>
        </p:nvSpPr>
        <p:spPr>
          <a:prstGeom prst="rect">
            <a:avLst/>
          </a:prstGeom>
        </p:spPr>
        <p:txBody>
          <a:bodyPr/>
          <a:lstStyle/>
          <a:p>
            <a:r>
              <a:rPr lang="en-US" dirty="0" smtClean="0"/>
              <a:t>My Proxy Activity </a:t>
            </a:r>
            <a:endParaRPr lang="en-US" dirty="0"/>
          </a:p>
        </p:txBody>
      </p:sp>
      <p:sp>
        <p:nvSpPr>
          <p:cNvPr id="8" name="Text Placeholder 4"/>
          <p:cNvSpPr txBox="1">
            <a:spLocks/>
          </p:cNvSpPr>
          <p:nvPr/>
        </p:nvSpPr>
        <p:spPr>
          <a:xfrm>
            <a:off x="393289" y="1148927"/>
            <a:ext cx="8416413" cy="63976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400" b="1" kern="0" dirty="0">
                <a:solidFill>
                  <a:schemeClr val="accent1"/>
                </a:solidFill>
                <a:latin typeface="Calibri" panose="020F0502020204030204" pitchFamily="34" charset="0"/>
                <a:ea typeface="Tahoma" panose="020B0604030504040204" pitchFamily="34" charset="0"/>
                <a:cs typeface="Tahoma" panose="020B0604030504040204" pitchFamily="34" charset="0"/>
              </a:rPr>
              <a:t>My Proxy Activity – Resign as Proxy</a:t>
            </a:r>
          </a:p>
        </p:txBody>
      </p:sp>
      <p:sp>
        <p:nvSpPr>
          <p:cNvPr id="6" name="Rectangle 5"/>
          <p:cNvSpPr/>
          <p:nvPr/>
        </p:nvSpPr>
        <p:spPr bwMode="auto">
          <a:xfrm>
            <a:off x="1301245" y="3519440"/>
            <a:ext cx="1014572" cy="776756"/>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pic>
        <p:nvPicPr>
          <p:cNvPr id="13" name="Picture 12"/>
          <p:cNvPicPr>
            <a:picLocks noChangeAspect="1"/>
          </p:cNvPicPr>
          <p:nvPr/>
        </p:nvPicPr>
        <p:blipFill>
          <a:blip r:embed="rId4"/>
          <a:stretch>
            <a:fillRect/>
          </a:stretch>
        </p:blipFill>
        <p:spPr>
          <a:xfrm>
            <a:off x="6164859" y="2758299"/>
            <a:ext cx="587205" cy="561353"/>
          </a:xfrm>
          <a:prstGeom prst="rect">
            <a:avLst/>
          </a:prstGeom>
        </p:spPr>
      </p:pic>
    </p:spTree>
    <p:extLst>
      <p:ext uri="{BB962C8B-B14F-4D97-AF65-F5344CB8AC3E}">
        <p14:creationId xmlns:p14="http://schemas.microsoft.com/office/powerpoint/2010/main" val="1622344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adiness"/>
          <p:cNvPicPr>
            <a:picLocks noChangeAspect="1" noChangeArrowheads="1"/>
          </p:cNvPicPr>
          <p:nvPr/>
        </p:nvPicPr>
        <p:blipFill>
          <a:blip r:embed="rId3" cstate="email"/>
          <a:srcRect/>
          <a:stretch>
            <a:fillRect/>
          </a:stretch>
        </p:blipFill>
        <p:spPr bwMode="auto">
          <a:xfrm>
            <a:off x="-927100" y="1609725"/>
            <a:ext cx="6794500" cy="4527550"/>
          </a:xfrm>
          <a:prstGeom prst="rect">
            <a:avLst/>
          </a:prstGeom>
          <a:noFill/>
          <a:ln w="9525">
            <a:noFill/>
            <a:miter lim="800000"/>
            <a:headEnd/>
            <a:tailEnd/>
          </a:ln>
        </p:spPr>
      </p:pic>
      <p:sp>
        <p:nvSpPr>
          <p:cNvPr id="17411" name="Rectangle 4"/>
          <p:cNvSpPr>
            <a:spLocks noChangeArrowheads="1"/>
          </p:cNvSpPr>
          <p:nvPr/>
        </p:nvSpPr>
        <p:spPr bwMode="auto">
          <a:xfrm>
            <a:off x="0" y="32766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17413" name="Text Box 5"/>
          <p:cNvSpPr txBox="1">
            <a:spLocks noChangeArrowheads="1"/>
          </p:cNvSpPr>
          <p:nvPr/>
        </p:nvSpPr>
        <p:spPr bwMode="auto">
          <a:xfrm>
            <a:off x="438150" y="3492502"/>
            <a:ext cx="8705850" cy="646331"/>
          </a:xfrm>
          <a:prstGeom prst="rect">
            <a:avLst/>
          </a:prstGeom>
          <a:noFill/>
          <a:ln w="9525">
            <a:noFill/>
            <a:miter lim="800000"/>
            <a:headEnd/>
            <a:tailEnd/>
          </a:ln>
        </p:spPr>
        <p:txBody>
          <a:bodyPr>
            <a:spAutoFit/>
          </a:bodyPr>
          <a:lstStyle/>
          <a:p>
            <a:pPr>
              <a:spcBef>
                <a:spcPct val="50000"/>
              </a:spcBef>
              <a:defRPr/>
            </a:pPr>
            <a:r>
              <a:rPr lang="en-US" sz="3600" b="1" dirty="0">
                <a:ln>
                  <a:solidFill>
                    <a:schemeClr val="bg2">
                      <a:alpha val="52000"/>
                    </a:schemeClr>
                  </a:solidFill>
                </a:ln>
                <a:solidFill>
                  <a:srgbClr val="000000"/>
                </a:solidFill>
                <a:latin typeface="Tahoma" pitchFamily="34" charset="0"/>
              </a:rPr>
              <a:t>Contributor</a:t>
            </a:r>
            <a:endParaRPr lang="en-US" sz="1400" b="1" dirty="0">
              <a:ln>
                <a:solidFill>
                  <a:schemeClr val="bg2">
                    <a:alpha val="52000"/>
                  </a:schemeClr>
                </a:solidFill>
              </a:ln>
              <a:solidFill>
                <a:srgbClr val="000000"/>
              </a:solidFill>
              <a:latin typeface="Verdana" pitchFamily="34" charset="0"/>
            </a:endParaRPr>
          </a:p>
        </p:txBody>
      </p:sp>
    </p:spTree>
    <p:extLst>
      <p:ext uri="{BB962C8B-B14F-4D97-AF65-F5344CB8AC3E}">
        <p14:creationId xmlns:p14="http://schemas.microsoft.com/office/powerpoint/2010/main" val="204879709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5471" y="1141635"/>
            <a:ext cx="4149212" cy="639762"/>
          </a:xfrm>
        </p:spPr>
        <p:txBody>
          <a:bodyPr/>
          <a:lstStyle/>
          <a:p>
            <a:r>
              <a:rPr lang="en-US" dirty="0" smtClean="0">
                <a:latin typeface="Calibri" panose="020F0502020204030204" pitchFamily="34" charset="0"/>
              </a:rPr>
              <a:t>Contributor Dashboard</a:t>
            </a:r>
            <a:endParaRPr lang="en-US" dirty="0">
              <a:latin typeface="Calibri" panose="020F0502020204030204" pitchFamily="34" charset="0"/>
            </a:endParaRPr>
          </a:p>
        </p:txBody>
      </p:sp>
      <p:pic>
        <p:nvPicPr>
          <p:cNvPr id="5" name="Content Placeholder 4"/>
          <p:cNvPicPr>
            <a:picLocks noGrp="1" noChangeAspect="1"/>
          </p:cNvPicPr>
          <p:nvPr>
            <p:ph sz="half" idx="11"/>
          </p:nvPr>
        </p:nvPicPr>
        <p:blipFill>
          <a:blip r:embed="rId3"/>
          <a:stretch>
            <a:fillRect/>
          </a:stretch>
        </p:blipFill>
        <p:spPr>
          <a:xfrm>
            <a:off x="374495" y="1879718"/>
            <a:ext cx="4040188" cy="3430981"/>
          </a:xfrm>
          <a:prstGeom prst="rect">
            <a:avLst/>
          </a:prstGeom>
        </p:spPr>
      </p:pic>
      <p:sp>
        <p:nvSpPr>
          <p:cNvPr id="2" name="Title 1"/>
          <p:cNvSpPr>
            <a:spLocks noGrp="1"/>
          </p:cNvSpPr>
          <p:nvPr>
            <p:ph type="title"/>
          </p:nvPr>
        </p:nvSpPr>
        <p:spPr/>
        <p:txBody>
          <a:bodyPr/>
          <a:lstStyle/>
          <a:p>
            <a:r>
              <a:rPr lang="en-US" dirty="0" smtClean="0"/>
              <a:t>Contributor Dashboard</a:t>
            </a:r>
            <a:endParaRPr lang="en-US" dirty="0"/>
          </a:p>
        </p:txBody>
      </p:sp>
      <p:sp>
        <p:nvSpPr>
          <p:cNvPr id="9" name="Text Placeholder 4"/>
          <p:cNvSpPr txBox="1">
            <a:spLocks/>
          </p:cNvSpPr>
          <p:nvPr/>
        </p:nvSpPr>
        <p:spPr>
          <a:xfrm>
            <a:off x="4974337" y="1152560"/>
            <a:ext cx="4070555" cy="566285"/>
          </a:xfrm>
          <a:prstGeom prst="rect">
            <a:avLst/>
          </a:prstGeom>
        </p:spPr>
        <p:txBody>
          <a:bodyPr anchor="b"/>
          <a:lstStyle>
            <a:lvl1pPr marL="0" indent="0" algn="l" rtl="0" eaLnBrk="1" fontAlgn="base" hangingPunct="1">
              <a:spcBef>
                <a:spcPct val="20000"/>
              </a:spcBef>
              <a:spcAft>
                <a:spcPct val="0"/>
              </a:spcAft>
              <a:buNone/>
              <a:defRPr sz="2400" b="1">
                <a:solidFill>
                  <a:srgbClr val="19396E"/>
                </a:solidFill>
                <a:latin typeface="Tahoma" pitchFamily="34" charset="0"/>
                <a:ea typeface="Tahoma" pitchFamily="34" charset="0"/>
                <a:cs typeface="Tahoma" pitchFamily="34" charset="0"/>
              </a:defRPr>
            </a:lvl1pPr>
            <a:lvl2pPr marL="457200" indent="0" algn="l" rtl="0" eaLnBrk="1" fontAlgn="base" hangingPunct="1">
              <a:spcBef>
                <a:spcPct val="20000"/>
              </a:spcBef>
              <a:spcAft>
                <a:spcPct val="0"/>
              </a:spcAft>
              <a:buNone/>
              <a:defRPr sz="2000" b="1">
                <a:solidFill>
                  <a:schemeClr val="tx1"/>
                </a:solidFill>
                <a:latin typeface="+mn-lt"/>
                <a:ea typeface="+mn-ea"/>
              </a:defRPr>
            </a:lvl2pPr>
            <a:lvl3pPr marL="914400" indent="0" algn="l" rtl="0" eaLnBrk="1" fontAlgn="base" hangingPunct="1">
              <a:spcBef>
                <a:spcPct val="20000"/>
              </a:spcBef>
              <a:spcAft>
                <a:spcPct val="0"/>
              </a:spcAft>
              <a:buNone/>
              <a:defRPr sz="1800" b="1">
                <a:solidFill>
                  <a:schemeClr val="tx1"/>
                </a:solidFill>
                <a:latin typeface="+mn-lt"/>
                <a:ea typeface="+mn-ea"/>
              </a:defRPr>
            </a:lvl3pPr>
            <a:lvl4pPr marL="1371600" indent="0" algn="l" rtl="0" eaLnBrk="1" fontAlgn="base" hangingPunct="1">
              <a:spcBef>
                <a:spcPct val="20000"/>
              </a:spcBef>
              <a:spcAft>
                <a:spcPct val="0"/>
              </a:spcAft>
              <a:buNone/>
              <a:defRPr sz="1600" b="1">
                <a:solidFill>
                  <a:schemeClr val="tx1"/>
                </a:solidFill>
                <a:latin typeface="+mn-lt"/>
                <a:ea typeface="+mn-ea"/>
              </a:defRPr>
            </a:lvl4pPr>
            <a:lvl5pPr marL="1828800" indent="0" algn="l" rtl="0" eaLnBrk="1" fontAlgn="base" hangingPunct="1">
              <a:spcBef>
                <a:spcPct val="20000"/>
              </a:spcBef>
              <a:spcAft>
                <a:spcPct val="0"/>
              </a:spcAft>
              <a:buNone/>
              <a:defRPr sz="1600" b="1">
                <a:solidFill>
                  <a:schemeClr val="tx1"/>
                </a:solidFill>
                <a:latin typeface="+mn-lt"/>
                <a:ea typeface="+mn-ea"/>
              </a:defRPr>
            </a:lvl5pPr>
            <a:lvl6pPr marL="2286000" indent="0" algn="l" rtl="0" eaLnBrk="1" fontAlgn="base" hangingPunct="1">
              <a:spcBef>
                <a:spcPct val="20000"/>
              </a:spcBef>
              <a:spcAft>
                <a:spcPct val="0"/>
              </a:spcAft>
              <a:buNone/>
              <a:defRPr sz="1600" b="1">
                <a:solidFill>
                  <a:schemeClr val="tx1"/>
                </a:solidFill>
                <a:latin typeface="+mn-lt"/>
                <a:ea typeface="+mn-ea"/>
              </a:defRPr>
            </a:lvl6pPr>
            <a:lvl7pPr marL="2743200" indent="0" algn="l" rtl="0" eaLnBrk="1" fontAlgn="base" hangingPunct="1">
              <a:spcBef>
                <a:spcPct val="20000"/>
              </a:spcBef>
              <a:spcAft>
                <a:spcPct val="0"/>
              </a:spcAft>
              <a:buNone/>
              <a:defRPr sz="1600" b="1">
                <a:solidFill>
                  <a:schemeClr val="tx1"/>
                </a:solidFill>
                <a:latin typeface="+mn-lt"/>
                <a:ea typeface="+mn-ea"/>
              </a:defRPr>
            </a:lvl7pPr>
            <a:lvl8pPr marL="3200400" indent="0" algn="l" rtl="0" eaLnBrk="1" fontAlgn="base" hangingPunct="1">
              <a:spcBef>
                <a:spcPct val="20000"/>
              </a:spcBef>
              <a:spcAft>
                <a:spcPct val="0"/>
              </a:spcAft>
              <a:buNone/>
              <a:defRPr sz="1600" b="1">
                <a:solidFill>
                  <a:schemeClr val="tx1"/>
                </a:solidFill>
                <a:latin typeface="+mn-lt"/>
                <a:ea typeface="+mn-ea"/>
              </a:defRPr>
            </a:lvl8pPr>
            <a:lvl9pPr marL="3657600" indent="0" algn="l" rtl="0" eaLnBrk="1" fontAlgn="base" hangingPunct="1">
              <a:spcBef>
                <a:spcPct val="20000"/>
              </a:spcBef>
              <a:spcAft>
                <a:spcPct val="0"/>
              </a:spcAft>
              <a:buNone/>
              <a:defRPr sz="1600" b="1">
                <a:solidFill>
                  <a:schemeClr val="tx1"/>
                </a:solidFill>
                <a:latin typeface="+mn-lt"/>
                <a:ea typeface="+mn-ea"/>
              </a:defRPr>
            </a:lvl9pPr>
          </a:lstStyle>
          <a:p>
            <a:r>
              <a:rPr lang="en-US" kern="0" dirty="0" smtClean="0">
                <a:latin typeface="Calibri" panose="020F0502020204030204" pitchFamily="34" charset="0"/>
              </a:rPr>
              <a:t>Navigating SBS – Contributor</a:t>
            </a:r>
            <a:endParaRPr lang="en-US" kern="0" dirty="0">
              <a:latin typeface="Calibri" panose="020F0502020204030204" pitchFamily="34" charset="0"/>
            </a:endParaRPr>
          </a:p>
        </p:txBody>
      </p:sp>
      <p:sp>
        <p:nvSpPr>
          <p:cNvPr id="10" name="Content Placeholder 11"/>
          <p:cNvSpPr txBox="1">
            <a:spLocks/>
          </p:cNvSpPr>
          <p:nvPr/>
        </p:nvSpPr>
        <p:spPr>
          <a:xfrm>
            <a:off x="4974337" y="1928001"/>
            <a:ext cx="3941064" cy="4396599"/>
          </a:xfrm>
          <a:prstGeom prst="rect">
            <a:avLst/>
          </a:prstGeom>
        </p:spPr>
        <p:txBody>
          <a:bodyPr/>
          <a:lstStyle>
            <a:lvl1pPr marL="342900" indent="-342900" algn="l" rtl="0" eaLnBrk="1" fontAlgn="base" hangingPunct="1">
              <a:spcBef>
                <a:spcPct val="20000"/>
              </a:spcBef>
              <a:spcAft>
                <a:spcPct val="0"/>
              </a:spcAft>
              <a:buClr>
                <a:srgbClr val="19396E"/>
              </a:buClr>
              <a:buChar char="•"/>
              <a:defRPr sz="2400" baseline="0">
                <a:solidFill>
                  <a:schemeClr val="accent6"/>
                </a:solidFill>
                <a:latin typeface="Calibri" pitchFamily="34" charset="0"/>
                <a:ea typeface="+mn-ea"/>
                <a:cs typeface="+mn-cs"/>
              </a:defRPr>
            </a:lvl1pPr>
            <a:lvl2pPr marL="742950" indent="-285750" algn="l" rtl="0" eaLnBrk="1" fontAlgn="base" hangingPunct="1">
              <a:spcBef>
                <a:spcPct val="20000"/>
              </a:spcBef>
              <a:spcAft>
                <a:spcPct val="0"/>
              </a:spcAft>
              <a:buClr>
                <a:srgbClr val="19396E"/>
              </a:buClr>
              <a:buFont typeface="Wingdings" charset="2"/>
              <a:buChar char="§"/>
              <a:defRPr sz="2000">
                <a:solidFill>
                  <a:schemeClr val="accent6"/>
                </a:solidFill>
                <a:latin typeface="Calibri" pitchFamily="34" charset="0"/>
                <a:ea typeface="+mn-ea"/>
              </a:defRPr>
            </a:lvl2pPr>
            <a:lvl3pPr marL="1143000" indent="-228600" algn="l" rtl="0" eaLnBrk="1" fontAlgn="base" hangingPunct="1">
              <a:spcBef>
                <a:spcPct val="20000"/>
              </a:spcBef>
              <a:spcAft>
                <a:spcPct val="0"/>
              </a:spcAft>
              <a:buClr>
                <a:srgbClr val="5D85A9"/>
              </a:buClr>
              <a:buFont typeface="Courier New"/>
              <a:buChar char="o"/>
              <a:defRPr sz="1800">
                <a:solidFill>
                  <a:schemeClr val="accent6"/>
                </a:solidFill>
                <a:latin typeface="Calibri" pitchFamily="34" charset="0"/>
                <a:ea typeface="+mn-ea"/>
              </a:defRPr>
            </a:lvl3pPr>
            <a:lvl4pPr marL="1600200" indent="-228600" algn="l" rtl="0" eaLnBrk="1" fontAlgn="base" hangingPunct="1">
              <a:spcBef>
                <a:spcPct val="20000"/>
              </a:spcBef>
              <a:spcAft>
                <a:spcPct val="0"/>
              </a:spcAft>
              <a:buClr>
                <a:srgbClr val="5D85A9"/>
              </a:buClr>
              <a:buChar char="–"/>
              <a:defRPr sz="1600">
                <a:solidFill>
                  <a:schemeClr val="accent6"/>
                </a:solidFill>
                <a:latin typeface="Calibri" pitchFamily="34" charset="0"/>
                <a:ea typeface="+mn-ea"/>
              </a:defRPr>
            </a:lvl4pPr>
            <a:lvl5pPr marL="2057400" indent="-228600" algn="l" rtl="0" eaLnBrk="1" fontAlgn="base" hangingPunct="1">
              <a:spcBef>
                <a:spcPct val="20000"/>
              </a:spcBef>
              <a:spcAft>
                <a:spcPct val="0"/>
              </a:spcAft>
              <a:buClr>
                <a:srgbClr val="19396E"/>
              </a:buClr>
              <a:buFont typeface="Wingdings" charset="2"/>
              <a:buChar char="§"/>
              <a:defRPr sz="1600">
                <a:solidFill>
                  <a:schemeClr val="accent4"/>
                </a:solidFill>
                <a:latin typeface="Calibri" pitchFamily="34" charset="0"/>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0" indent="0">
              <a:buNone/>
            </a:pPr>
            <a:r>
              <a:rPr lang="en-US" sz="1800" kern="0" dirty="0"/>
              <a:t>The Dashboard makes it easy to get to the functions you use every day. Use the links to the left-hand side of the Dashboard or the top navigation to access the different pages within the site. </a:t>
            </a:r>
          </a:p>
          <a:p>
            <a:pPr marL="0" indent="0">
              <a:buNone/>
            </a:pPr>
            <a:endParaRPr lang="en-US" sz="1800" kern="0" dirty="0"/>
          </a:p>
          <a:p>
            <a:pPr marL="0" lvl="2" indent="0">
              <a:buClr>
                <a:srgbClr val="19396E"/>
              </a:buClr>
              <a:buNone/>
            </a:pPr>
            <a:r>
              <a:rPr lang="en-US" dirty="0">
                <a:solidFill>
                  <a:srgbClr val="FF0000"/>
                </a:solidFill>
              </a:rPr>
              <a:t>A Contributor must create an account prior to performing SBS activities. Contributor permissions are automatically granted. Further vetting is not required.  </a:t>
            </a:r>
            <a:endParaRPr lang="en-US" kern="0" dirty="0"/>
          </a:p>
        </p:txBody>
      </p:sp>
      <p:pic>
        <p:nvPicPr>
          <p:cNvPr id="11" name="Picture 10"/>
          <p:cNvPicPr>
            <a:picLocks noChangeAspect="1"/>
          </p:cNvPicPr>
          <p:nvPr/>
        </p:nvPicPr>
        <p:blipFill>
          <a:blip r:embed="rId4"/>
          <a:stretch>
            <a:fillRect/>
          </a:stretch>
        </p:blipFill>
        <p:spPr>
          <a:xfrm>
            <a:off x="4467185" y="3951339"/>
            <a:ext cx="507152" cy="514502"/>
          </a:xfrm>
          <a:prstGeom prst="rect">
            <a:avLst/>
          </a:prstGeom>
        </p:spPr>
      </p:pic>
    </p:spTree>
    <p:extLst>
      <p:ext uri="{BB962C8B-B14F-4D97-AF65-F5344CB8AC3E}">
        <p14:creationId xmlns:p14="http://schemas.microsoft.com/office/powerpoint/2010/main" val="3560546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adiness"/>
          <p:cNvPicPr>
            <a:picLocks noChangeAspect="1" noChangeArrowheads="1"/>
          </p:cNvPicPr>
          <p:nvPr/>
        </p:nvPicPr>
        <p:blipFill>
          <a:blip r:embed="rId3" cstate="email"/>
          <a:srcRect/>
          <a:stretch>
            <a:fillRect/>
          </a:stretch>
        </p:blipFill>
        <p:spPr bwMode="auto">
          <a:xfrm>
            <a:off x="-927100" y="1609725"/>
            <a:ext cx="6794500" cy="4527550"/>
          </a:xfrm>
          <a:prstGeom prst="rect">
            <a:avLst/>
          </a:prstGeom>
          <a:noFill/>
          <a:ln w="9525">
            <a:noFill/>
            <a:miter lim="800000"/>
            <a:headEnd/>
            <a:tailEnd/>
          </a:ln>
        </p:spPr>
      </p:pic>
      <p:sp>
        <p:nvSpPr>
          <p:cNvPr id="17411" name="Rectangle 4"/>
          <p:cNvSpPr>
            <a:spLocks noChangeArrowheads="1"/>
          </p:cNvSpPr>
          <p:nvPr/>
        </p:nvSpPr>
        <p:spPr bwMode="auto">
          <a:xfrm>
            <a:off x="0" y="32766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17413" name="Text Box 5"/>
          <p:cNvSpPr txBox="1">
            <a:spLocks noChangeArrowheads="1"/>
          </p:cNvSpPr>
          <p:nvPr/>
        </p:nvSpPr>
        <p:spPr bwMode="auto">
          <a:xfrm>
            <a:off x="438150" y="3492502"/>
            <a:ext cx="8705850" cy="646331"/>
          </a:xfrm>
          <a:prstGeom prst="rect">
            <a:avLst/>
          </a:prstGeom>
          <a:noFill/>
          <a:ln w="9525">
            <a:noFill/>
            <a:miter lim="800000"/>
            <a:headEnd/>
            <a:tailEnd/>
          </a:ln>
        </p:spPr>
        <p:txBody>
          <a:bodyPr>
            <a:spAutoFit/>
          </a:bodyPr>
          <a:lstStyle/>
          <a:p>
            <a:pPr>
              <a:spcBef>
                <a:spcPct val="50000"/>
              </a:spcBef>
              <a:defRPr/>
            </a:pPr>
            <a:r>
              <a:rPr lang="en-US" sz="3600" b="1" dirty="0">
                <a:ln>
                  <a:solidFill>
                    <a:schemeClr val="bg2">
                      <a:alpha val="52000"/>
                    </a:schemeClr>
                  </a:solidFill>
                </a:ln>
                <a:solidFill>
                  <a:srgbClr val="000000"/>
                </a:solidFill>
                <a:latin typeface="Tahoma" pitchFamily="34" charset="0"/>
              </a:rPr>
              <a:t>Cast a Vote</a:t>
            </a:r>
            <a:endParaRPr lang="en-US" sz="1400" b="1" dirty="0">
              <a:ln>
                <a:solidFill>
                  <a:schemeClr val="bg2">
                    <a:alpha val="52000"/>
                  </a:schemeClr>
                </a:solidFill>
              </a:ln>
              <a:solidFill>
                <a:srgbClr val="000000"/>
              </a:solidFill>
              <a:latin typeface="Verdana" pitchFamily="34" charset="0"/>
            </a:endParaRPr>
          </a:p>
        </p:txBody>
      </p:sp>
    </p:spTree>
    <p:extLst>
      <p:ext uri="{BB962C8B-B14F-4D97-AF65-F5344CB8AC3E}">
        <p14:creationId xmlns:p14="http://schemas.microsoft.com/office/powerpoint/2010/main" val="32099051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924" y="170058"/>
            <a:ext cx="6019799" cy="655638"/>
          </a:xfrm>
        </p:spPr>
        <p:txBody>
          <a:bodyPr/>
          <a:lstStyle/>
          <a:p>
            <a:r>
              <a:rPr lang="en-US" dirty="0" smtClean="0"/>
              <a:t> Viewing the RBB</a:t>
            </a:r>
            <a:endParaRPr lang="en-US" dirty="0"/>
          </a:p>
        </p:txBody>
      </p:sp>
      <p:sp>
        <p:nvSpPr>
          <p:cNvPr id="12" name="Content Placeholder 11"/>
          <p:cNvSpPr>
            <a:spLocks noGrp="1"/>
          </p:cNvSpPr>
          <p:nvPr>
            <p:ph sz="half" idx="11"/>
          </p:nvPr>
        </p:nvSpPr>
        <p:spPr>
          <a:xfrm>
            <a:off x="5301259" y="1428058"/>
            <a:ext cx="3842741" cy="4056182"/>
          </a:xfrm>
        </p:spPr>
        <p:txBody>
          <a:bodyPr/>
          <a:lstStyle/>
          <a:p>
            <a:pPr marL="0" indent="0">
              <a:buNone/>
            </a:pPr>
            <a:r>
              <a:rPr lang="en-US" sz="2000" dirty="0"/>
              <a:t>The top </a:t>
            </a:r>
            <a:r>
              <a:rPr lang="en-US" sz="2000" dirty="0" smtClean="0"/>
              <a:t>section </a:t>
            </a:r>
            <a:r>
              <a:rPr lang="en-US" sz="2000" dirty="0"/>
              <a:t>displays a </a:t>
            </a:r>
            <a:r>
              <a:rPr lang="en-US" sz="2000" dirty="0" smtClean="0"/>
              <a:t>summary/count (by segment) </a:t>
            </a:r>
            <a:r>
              <a:rPr lang="en-US" sz="2000" dirty="0"/>
              <a:t>of the approved </a:t>
            </a:r>
            <a:r>
              <a:rPr lang="en-US" sz="2000" dirty="0" smtClean="0"/>
              <a:t>RBB members</a:t>
            </a:r>
          </a:p>
          <a:p>
            <a:pPr marL="0" indent="0">
              <a:spcBef>
                <a:spcPts val="0"/>
              </a:spcBef>
              <a:buNone/>
            </a:pPr>
            <a:r>
              <a:rPr lang="en-US" sz="2000" dirty="0" smtClean="0"/>
              <a:t> </a:t>
            </a:r>
            <a:endParaRPr lang="en-US" sz="2000" dirty="0"/>
          </a:p>
          <a:p>
            <a:pPr marL="0" indent="0">
              <a:spcBef>
                <a:spcPts val="0"/>
              </a:spcBef>
              <a:buNone/>
            </a:pPr>
            <a:r>
              <a:rPr lang="en-US" sz="2000" dirty="0" smtClean="0"/>
              <a:t>The bottom </a:t>
            </a:r>
            <a:r>
              <a:rPr lang="en-US" sz="2000" dirty="0"/>
              <a:t>section </a:t>
            </a:r>
            <a:r>
              <a:rPr lang="en-US" sz="2000" dirty="0" smtClean="0"/>
              <a:t>displays details for </a:t>
            </a:r>
            <a:r>
              <a:rPr lang="en-US" sz="2000" dirty="0"/>
              <a:t>each member such as </a:t>
            </a:r>
            <a:r>
              <a:rPr lang="en-US" sz="2000" dirty="0" smtClean="0"/>
              <a:t>status </a:t>
            </a:r>
            <a:r>
              <a:rPr lang="en-US" sz="2000" dirty="0"/>
              <a:t>(</a:t>
            </a:r>
            <a:r>
              <a:rPr lang="en-US" sz="2000" dirty="0" smtClean="0"/>
              <a:t>approved/pending</a:t>
            </a:r>
            <a:r>
              <a:rPr lang="en-US" sz="2000" dirty="0"/>
              <a:t>), </a:t>
            </a:r>
            <a:r>
              <a:rPr lang="en-US" sz="2000" dirty="0" smtClean="0"/>
              <a:t>segment</a:t>
            </a:r>
            <a:r>
              <a:rPr lang="en-US" sz="2000" dirty="0"/>
              <a:t>, </a:t>
            </a:r>
            <a:r>
              <a:rPr lang="en-US" sz="2000" dirty="0" smtClean="0"/>
              <a:t>entity name</a:t>
            </a:r>
            <a:r>
              <a:rPr lang="en-US" sz="2000" dirty="0"/>
              <a:t>, </a:t>
            </a:r>
            <a:r>
              <a:rPr lang="en-US" sz="2000" dirty="0" smtClean="0"/>
              <a:t>first </a:t>
            </a:r>
            <a:r>
              <a:rPr lang="en-US" sz="2000" dirty="0"/>
              <a:t>and </a:t>
            </a:r>
            <a:r>
              <a:rPr lang="en-US" sz="2000" dirty="0" smtClean="0"/>
              <a:t>last name </a:t>
            </a:r>
            <a:endParaRPr lang="en-US" sz="2000" dirty="0"/>
          </a:p>
        </p:txBody>
      </p:sp>
      <p:pic>
        <p:nvPicPr>
          <p:cNvPr id="4" name="Picture 3"/>
          <p:cNvPicPr>
            <a:picLocks noChangeAspect="1"/>
          </p:cNvPicPr>
          <p:nvPr/>
        </p:nvPicPr>
        <p:blipFill>
          <a:blip r:embed="rId3"/>
          <a:stretch>
            <a:fillRect/>
          </a:stretch>
        </p:blipFill>
        <p:spPr>
          <a:xfrm>
            <a:off x="194652" y="1525697"/>
            <a:ext cx="4878008" cy="3367869"/>
          </a:xfrm>
          <a:prstGeom prst="rect">
            <a:avLst/>
          </a:prstGeom>
        </p:spPr>
      </p:pic>
      <p:pic>
        <p:nvPicPr>
          <p:cNvPr id="7" name="Picture 6"/>
          <p:cNvPicPr>
            <a:picLocks noChangeAspect="1"/>
          </p:cNvPicPr>
          <p:nvPr/>
        </p:nvPicPr>
        <p:blipFill>
          <a:blip r:embed="rId4"/>
          <a:stretch>
            <a:fillRect/>
          </a:stretch>
        </p:blipFill>
        <p:spPr>
          <a:xfrm>
            <a:off x="89862" y="5236029"/>
            <a:ext cx="5211397" cy="448590"/>
          </a:xfrm>
          <a:prstGeom prst="rect">
            <a:avLst/>
          </a:prstGeom>
        </p:spPr>
      </p:pic>
      <p:sp>
        <p:nvSpPr>
          <p:cNvPr id="9" name="Rectangle 8"/>
          <p:cNvSpPr/>
          <p:nvPr/>
        </p:nvSpPr>
        <p:spPr bwMode="auto">
          <a:xfrm>
            <a:off x="4214886" y="2131830"/>
            <a:ext cx="807298" cy="3001459"/>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10" name="Rectangle 9"/>
          <p:cNvSpPr/>
          <p:nvPr/>
        </p:nvSpPr>
        <p:spPr bwMode="auto">
          <a:xfrm>
            <a:off x="89862" y="5236029"/>
            <a:ext cx="5211397" cy="44859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9403276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194053" y="2391062"/>
            <a:ext cx="4896113" cy="3894789"/>
          </a:xfrm>
          <a:prstGeom prst="rect">
            <a:avLst/>
          </a:prstGeom>
        </p:spPr>
      </p:pic>
      <p:sp>
        <p:nvSpPr>
          <p:cNvPr id="29" name="Title 28"/>
          <p:cNvSpPr>
            <a:spLocks noGrp="1"/>
          </p:cNvSpPr>
          <p:nvPr>
            <p:ph type="title"/>
          </p:nvPr>
        </p:nvSpPr>
        <p:spPr>
          <a:prstGeom prst="rect">
            <a:avLst/>
          </a:prstGeom>
        </p:spPr>
        <p:txBody>
          <a:bodyPr/>
          <a:lstStyle/>
          <a:p>
            <a:r>
              <a:rPr lang="en-US" dirty="0" smtClean="0"/>
              <a:t>Cast a Vote</a:t>
            </a:r>
            <a:endParaRPr lang="en-US" dirty="0"/>
          </a:p>
        </p:txBody>
      </p:sp>
      <p:sp>
        <p:nvSpPr>
          <p:cNvPr id="7" name="Content Placeholder 11"/>
          <p:cNvSpPr>
            <a:spLocks noGrp="1"/>
          </p:cNvSpPr>
          <p:nvPr>
            <p:ph sz="half" idx="4294967295"/>
          </p:nvPr>
        </p:nvSpPr>
        <p:spPr>
          <a:xfrm>
            <a:off x="261257" y="1610260"/>
            <a:ext cx="8627104" cy="3866526"/>
          </a:xfrm>
          <a:prstGeom prst="rect">
            <a:avLst/>
          </a:prstGeom>
        </p:spPr>
        <p:txBody>
          <a:bodyPr/>
          <a:lstStyle/>
          <a:p>
            <a:pPr marL="0" indent="0">
              <a:buNone/>
            </a:pPr>
            <a:r>
              <a:rPr lang="en-US" sz="1800" dirty="0">
                <a:solidFill>
                  <a:schemeClr val="accent6"/>
                </a:solidFill>
                <a:latin typeface="Calibri" panose="020F0502020204030204" pitchFamily="34" charset="0"/>
              </a:rPr>
              <a:t>From the “My Voting Activity” or “My Proxy Activity” page you may cast a vote by selecting the “Vote” link.  Upon confirming your vote the link will refresh to display the text of vote that was cast. </a:t>
            </a:r>
          </a:p>
          <a:p>
            <a:pPr marL="0" indent="0">
              <a:buNone/>
            </a:pPr>
            <a:endParaRPr lang="en-US" sz="1600" dirty="0">
              <a:solidFill>
                <a:schemeClr val="accent6"/>
              </a:solidFill>
              <a:latin typeface="Calibri" panose="020F0502020204030204" pitchFamily="34" charset="0"/>
            </a:endParaRPr>
          </a:p>
          <a:p>
            <a:pPr marL="0" indent="0">
              <a:buNone/>
            </a:pPr>
            <a:r>
              <a:rPr lang="en-US" sz="1800" dirty="0">
                <a:solidFill>
                  <a:schemeClr val="accent6"/>
                </a:solidFill>
                <a:latin typeface="Calibri" panose="020F0502020204030204" pitchFamily="34" charset="0"/>
              </a:rPr>
              <a:t>You may only cast a vote during the open</a:t>
            </a:r>
          </a:p>
          <a:p>
            <a:pPr marL="0" indent="0">
              <a:buNone/>
            </a:pPr>
            <a:r>
              <a:rPr lang="en-US" sz="1800" dirty="0">
                <a:solidFill>
                  <a:schemeClr val="accent6"/>
                </a:solidFill>
                <a:latin typeface="Calibri" panose="020F0502020204030204" pitchFamily="34" charset="0"/>
              </a:rPr>
              <a:t>voting </a:t>
            </a:r>
            <a:r>
              <a:rPr lang="en-US" sz="1800" dirty="0" smtClean="0">
                <a:solidFill>
                  <a:schemeClr val="accent6"/>
                </a:solidFill>
                <a:latin typeface="Calibri" panose="020F0502020204030204" pitchFamily="34" charset="0"/>
              </a:rPr>
              <a:t>period for ballot pools that you </a:t>
            </a:r>
          </a:p>
          <a:p>
            <a:pPr marL="0" indent="0">
              <a:buNone/>
            </a:pPr>
            <a:r>
              <a:rPr lang="en-US" sz="1800" dirty="0" smtClean="0">
                <a:solidFill>
                  <a:schemeClr val="accent6"/>
                </a:solidFill>
                <a:latin typeface="Calibri" panose="020F0502020204030204" pitchFamily="34" charset="0"/>
              </a:rPr>
              <a:t>joined. </a:t>
            </a:r>
            <a:endParaRPr lang="en-US" sz="1800" dirty="0">
              <a:solidFill>
                <a:schemeClr val="accent6"/>
              </a:solidFill>
              <a:latin typeface="Calibri" panose="020F0502020204030204" pitchFamily="34" charset="0"/>
            </a:endParaRPr>
          </a:p>
          <a:p>
            <a:pPr marL="0" indent="0">
              <a:buNone/>
            </a:pPr>
            <a:endParaRPr lang="en-US" sz="1600" dirty="0">
              <a:solidFill>
                <a:schemeClr val="accent6"/>
              </a:solidFill>
            </a:endParaRPr>
          </a:p>
          <a:p>
            <a:pPr marL="400050" lvl="1" indent="0">
              <a:buNone/>
            </a:pPr>
            <a:r>
              <a:rPr lang="en-US" sz="1400" dirty="0">
                <a:solidFill>
                  <a:srgbClr val="FF0000"/>
                </a:solidFill>
                <a:latin typeface="Calibri" panose="020F0502020204030204" pitchFamily="34" charset="0"/>
              </a:rPr>
              <a:t>Prior to confirming your vote, you may </a:t>
            </a:r>
          </a:p>
          <a:p>
            <a:pPr marL="400050" lvl="1" indent="0">
              <a:buNone/>
            </a:pPr>
            <a:r>
              <a:rPr lang="en-US" sz="1400" dirty="0">
                <a:solidFill>
                  <a:srgbClr val="FF0000"/>
                </a:solidFill>
                <a:latin typeface="Calibri" panose="020F0502020204030204" pitchFamily="34" charset="0"/>
              </a:rPr>
              <a:t>CANCEL the transaction to change your vote.  </a:t>
            </a:r>
          </a:p>
          <a:p>
            <a:pPr marL="400050" lvl="1" indent="0">
              <a:buNone/>
            </a:pPr>
            <a:r>
              <a:rPr lang="en-US" sz="1400" dirty="0">
                <a:solidFill>
                  <a:srgbClr val="FF0000"/>
                </a:solidFill>
                <a:latin typeface="Calibri" panose="020F0502020204030204" pitchFamily="34" charset="0"/>
              </a:rPr>
              <a:t>You will again be prompted to confirm </a:t>
            </a:r>
          </a:p>
          <a:p>
            <a:pPr marL="400050" lvl="1" indent="0">
              <a:buNone/>
            </a:pPr>
            <a:r>
              <a:rPr lang="en-US" sz="1400" dirty="0">
                <a:solidFill>
                  <a:srgbClr val="FF0000"/>
                </a:solidFill>
                <a:latin typeface="Calibri" panose="020F0502020204030204" pitchFamily="34" charset="0"/>
              </a:rPr>
              <a:t>your vote in order to have your vote counted</a:t>
            </a:r>
            <a:r>
              <a:rPr lang="en-US" sz="1600" dirty="0">
                <a:solidFill>
                  <a:srgbClr val="FF0000"/>
                </a:solidFill>
                <a:latin typeface="Calibri" panose="020F0502020204030204" pitchFamily="34" charset="0"/>
              </a:rPr>
              <a:t>.</a:t>
            </a:r>
          </a:p>
          <a:p>
            <a:pPr marL="0" indent="0">
              <a:buNone/>
            </a:pPr>
            <a:endParaRPr lang="en-US" sz="2000" dirty="0">
              <a:solidFill>
                <a:schemeClr val="accent6"/>
              </a:solidFill>
            </a:endParaRPr>
          </a:p>
        </p:txBody>
      </p:sp>
      <p:sp>
        <p:nvSpPr>
          <p:cNvPr id="8" name="Text Placeholder 4"/>
          <p:cNvSpPr txBox="1">
            <a:spLocks/>
          </p:cNvSpPr>
          <p:nvPr/>
        </p:nvSpPr>
        <p:spPr>
          <a:xfrm>
            <a:off x="261257" y="1057321"/>
            <a:ext cx="7462684" cy="63976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400" b="1" kern="0" dirty="0">
                <a:solidFill>
                  <a:schemeClr val="accent1"/>
                </a:solidFill>
                <a:latin typeface="Calibri" panose="020F0502020204030204" pitchFamily="34" charset="0"/>
                <a:ea typeface="Tahoma" panose="020B0604030504040204" pitchFamily="34" charset="0"/>
                <a:cs typeface="Tahoma" panose="020B0604030504040204" pitchFamily="34" charset="0"/>
              </a:rPr>
              <a:t>Cast a Vote</a:t>
            </a:r>
          </a:p>
        </p:txBody>
      </p:sp>
      <p:sp>
        <p:nvSpPr>
          <p:cNvPr id="13" name="Rectangle 12"/>
          <p:cNvSpPr/>
          <p:nvPr/>
        </p:nvSpPr>
        <p:spPr bwMode="auto">
          <a:xfrm>
            <a:off x="4188510" y="4076403"/>
            <a:ext cx="1458686" cy="919397"/>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pic>
        <p:nvPicPr>
          <p:cNvPr id="11" name="Picture 2" descr="C:\Users\walkerf\AppData\Local\Temp\SNAGHTMLd8b99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001" y="4010189"/>
            <a:ext cx="2611141" cy="12266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5856541" y="4781585"/>
            <a:ext cx="2679195" cy="451756"/>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pic>
        <p:nvPicPr>
          <p:cNvPr id="2" name="Picture 1"/>
          <p:cNvPicPr>
            <a:picLocks noChangeAspect="1"/>
          </p:cNvPicPr>
          <p:nvPr/>
        </p:nvPicPr>
        <p:blipFill>
          <a:blip r:embed="rId5"/>
          <a:stretch>
            <a:fillRect/>
          </a:stretch>
        </p:blipFill>
        <p:spPr>
          <a:xfrm>
            <a:off x="138110" y="3790886"/>
            <a:ext cx="560926" cy="547570"/>
          </a:xfrm>
          <a:prstGeom prst="rect">
            <a:avLst/>
          </a:prstGeom>
        </p:spPr>
      </p:pic>
    </p:spTree>
    <p:extLst>
      <p:ext uri="{BB962C8B-B14F-4D97-AF65-F5344CB8AC3E}">
        <p14:creationId xmlns:p14="http://schemas.microsoft.com/office/powerpoint/2010/main" val="13126423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884778" y="2807076"/>
            <a:ext cx="5004267" cy="3767761"/>
          </a:xfrm>
          <a:prstGeom prst="rect">
            <a:avLst/>
          </a:prstGeom>
        </p:spPr>
      </p:pic>
      <p:sp>
        <p:nvSpPr>
          <p:cNvPr id="29" name="Title 28"/>
          <p:cNvSpPr>
            <a:spLocks noGrp="1"/>
          </p:cNvSpPr>
          <p:nvPr>
            <p:ph type="title"/>
          </p:nvPr>
        </p:nvSpPr>
        <p:spPr>
          <a:prstGeom prst="rect">
            <a:avLst/>
          </a:prstGeom>
        </p:spPr>
        <p:txBody>
          <a:bodyPr/>
          <a:lstStyle/>
          <a:p>
            <a:r>
              <a:rPr lang="en-US" dirty="0" smtClean="0"/>
              <a:t>Negative Vote – </a:t>
            </a:r>
            <a:br>
              <a:rPr lang="en-US" dirty="0" smtClean="0"/>
            </a:br>
            <a:r>
              <a:rPr lang="en-US" dirty="0" smtClean="0"/>
              <a:t>Options To Take Survey</a:t>
            </a:r>
            <a:endParaRPr lang="en-US" dirty="0"/>
          </a:p>
        </p:txBody>
      </p:sp>
      <p:sp>
        <p:nvSpPr>
          <p:cNvPr id="7" name="Content Placeholder 11"/>
          <p:cNvSpPr>
            <a:spLocks noGrp="1"/>
          </p:cNvSpPr>
          <p:nvPr>
            <p:ph sz="half" idx="4294967295"/>
          </p:nvPr>
        </p:nvSpPr>
        <p:spPr>
          <a:xfrm>
            <a:off x="353277" y="1605842"/>
            <a:ext cx="8466258" cy="3866526"/>
          </a:xfrm>
          <a:prstGeom prst="rect">
            <a:avLst/>
          </a:prstGeom>
        </p:spPr>
        <p:txBody>
          <a:bodyPr/>
          <a:lstStyle/>
          <a:p>
            <a:pPr marL="0" indent="0">
              <a:buNone/>
            </a:pPr>
            <a:r>
              <a:rPr lang="en-US" sz="1800" dirty="0">
                <a:solidFill>
                  <a:schemeClr val="accent6"/>
                </a:solidFill>
                <a:latin typeface="Calibri" panose="020F0502020204030204" pitchFamily="34" charset="0"/>
              </a:rPr>
              <a:t>When casting a negative vote for Initial and Additional Ballot types, the system will verify if a comment was submitted or if there was support for someone else’s response.  When the system verifies that no comment was submitted, the system will display options to the user to submit a comment. </a:t>
            </a:r>
          </a:p>
          <a:p>
            <a:pPr marL="0" indent="0">
              <a:buNone/>
            </a:pPr>
            <a:endParaRPr lang="en-US" sz="1800" dirty="0">
              <a:solidFill>
                <a:schemeClr val="accent6"/>
              </a:solidFill>
              <a:latin typeface="Calibri" panose="020F0502020204030204" pitchFamily="34" charset="0"/>
            </a:endParaRPr>
          </a:p>
          <a:p>
            <a:pPr marL="0" indent="0">
              <a:buNone/>
            </a:pPr>
            <a:r>
              <a:rPr lang="en-US" sz="1800" dirty="0">
                <a:solidFill>
                  <a:schemeClr val="accent6"/>
                </a:solidFill>
                <a:latin typeface="Calibri" panose="020F0502020204030204" pitchFamily="34" charset="0"/>
              </a:rPr>
              <a:t>You may select one of the options </a:t>
            </a:r>
          </a:p>
          <a:p>
            <a:pPr marL="0" indent="0">
              <a:buNone/>
            </a:pPr>
            <a:r>
              <a:rPr lang="en-US" sz="1800" dirty="0" smtClean="0">
                <a:solidFill>
                  <a:schemeClr val="accent6"/>
                </a:solidFill>
                <a:latin typeface="Calibri" panose="020F0502020204030204" pitchFamily="34" charset="0"/>
              </a:rPr>
              <a:t>listed in the confirmation window</a:t>
            </a:r>
          </a:p>
          <a:p>
            <a:pPr marL="0" indent="0">
              <a:buNone/>
            </a:pPr>
            <a:r>
              <a:rPr lang="en-US" sz="1800" dirty="0" smtClean="0">
                <a:solidFill>
                  <a:schemeClr val="accent6"/>
                </a:solidFill>
                <a:latin typeface="Calibri" panose="020F0502020204030204" pitchFamily="34" charset="0"/>
              </a:rPr>
              <a:t>after </a:t>
            </a:r>
            <a:r>
              <a:rPr lang="en-US" sz="1800" dirty="0">
                <a:solidFill>
                  <a:schemeClr val="accent6"/>
                </a:solidFill>
                <a:latin typeface="Calibri" panose="020F0502020204030204" pitchFamily="34" charset="0"/>
              </a:rPr>
              <a:t>casting a negative vote during </a:t>
            </a:r>
          </a:p>
          <a:p>
            <a:pPr marL="0" indent="0">
              <a:buNone/>
            </a:pPr>
            <a:r>
              <a:rPr lang="en-US" sz="1800" dirty="0">
                <a:solidFill>
                  <a:schemeClr val="accent6"/>
                </a:solidFill>
                <a:latin typeface="Calibri" panose="020F0502020204030204" pitchFamily="34" charset="0"/>
              </a:rPr>
              <a:t>the open voting period. </a:t>
            </a:r>
          </a:p>
          <a:p>
            <a:pPr marL="0" indent="0">
              <a:buNone/>
            </a:pPr>
            <a:endParaRPr lang="en-US" sz="2000" dirty="0">
              <a:solidFill>
                <a:schemeClr val="accent6"/>
              </a:solidFill>
            </a:endParaRPr>
          </a:p>
          <a:p>
            <a:pPr marL="0" indent="0">
              <a:buNone/>
            </a:pPr>
            <a:endParaRPr lang="en-US" sz="2000" dirty="0">
              <a:solidFill>
                <a:schemeClr val="accent6"/>
              </a:solidFill>
            </a:endParaRPr>
          </a:p>
        </p:txBody>
      </p:sp>
      <p:sp>
        <p:nvSpPr>
          <p:cNvPr id="8" name="Text Placeholder 4"/>
          <p:cNvSpPr txBox="1">
            <a:spLocks/>
          </p:cNvSpPr>
          <p:nvPr/>
        </p:nvSpPr>
        <p:spPr>
          <a:xfrm>
            <a:off x="353277" y="1064845"/>
            <a:ext cx="8289278" cy="63976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400" b="1" kern="0" dirty="0">
                <a:solidFill>
                  <a:schemeClr val="accent1"/>
                </a:solidFill>
                <a:latin typeface="Calibri" panose="020F0502020204030204" pitchFamily="34" charset="0"/>
                <a:ea typeface="Tahoma" panose="020B0604030504040204" pitchFamily="34" charset="0"/>
                <a:cs typeface="Tahoma" panose="020B0604030504040204" pitchFamily="34" charset="0"/>
              </a:rPr>
              <a:t>Cast a Negative Vote </a:t>
            </a:r>
            <a:r>
              <a:rPr lang="en-US" sz="2400" b="1" kern="0" dirty="0" smtClean="0">
                <a:solidFill>
                  <a:schemeClr val="accent1"/>
                </a:solidFill>
                <a:latin typeface="Calibri" panose="020F0502020204030204" pitchFamily="34" charset="0"/>
                <a:ea typeface="Tahoma" panose="020B0604030504040204" pitchFamily="34" charset="0"/>
                <a:cs typeface="Tahoma" panose="020B0604030504040204" pitchFamily="34" charset="0"/>
              </a:rPr>
              <a:t>and </a:t>
            </a:r>
            <a:r>
              <a:rPr lang="en-US" sz="2400" b="1" kern="0" dirty="0">
                <a:solidFill>
                  <a:schemeClr val="accent1"/>
                </a:solidFill>
                <a:latin typeface="Calibri" panose="020F0502020204030204" pitchFamily="34" charset="0"/>
                <a:ea typeface="Tahoma" panose="020B0604030504040204" pitchFamily="34" charset="0"/>
                <a:cs typeface="Tahoma" panose="020B0604030504040204" pitchFamily="34" charset="0"/>
              </a:rPr>
              <a:t>Take Survey</a:t>
            </a:r>
          </a:p>
        </p:txBody>
      </p:sp>
    </p:spTree>
    <p:extLst>
      <p:ext uri="{BB962C8B-B14F-4D97-AF65-F5344CB8AC3E}">
        <p14:creationId xmlns:p14="http://schemas.microsoft.com/office/powerpoint/2010/main" val="2230169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840" y="152400"/>
            <a:ext cx="7294880" cy="655638"/>
          </a:xfrm>
        </p:spPr>
        <p:txBody>
          <a:bodyPr/>
          <a:lstStyle/>
          <a:p>
            <a:r>
              <a:rPr lang="en-US" dirty="0" smtClean="0"/>
              <a:t>Negative Vote with Options to Take Survey</a:t>
            </a:r>
            <a:endParaRPr lang="en-US" dirty="0"/>
          </a:p>
        </p:txBody>
      </p:sp>
      <p:pic>
        <p:nvPicPr>
          <p:cNvPr id="4" name="Picture 3"/>
          <p:cNvPicPr>
            <a:picLocks noChangeAspect="1"/>
          </p:cNvPicPr>
          <p:nvPr/>
        </p:nvPicPr>
        <p:blipFill>
          <a:blip r:embed="rId3"/>
          <a:stretch>
            <a:fillRect/>
          </a:stretch>
        </p:blipFill>
        <p:spPr>
          <a:xfrm>
            <a:off x="688258" y="1259772"/>
            <a:ext cx="5603274" cy="5028571"/>
          </a:xfrm>
          <a:prstGeom prst="rect">
            <a:avLst/>
          </a:prstGeom>
        </p:spPr>
      </p:pic>
      <p:sp>
        <p:nvSpPr>
          <p:cNvPr id="3" name="TextBox 2"/>
          <p:cNvSpPr txBox="1"/>
          <p:nvPr/>
        </p:nvSpPr>
        <p:spPr>
          <a:xfrm>
            <a:off x="6813429" y="1329433"/>
            <a:ext cx="2330571" cy="5016758"/>
          </a:xfrm>
          <a:prstGeom prst="rect">
            <a:avLst/>
          </a:prstGeom>
          <a:noFill/>
        </p:spPr>
        <p:txBody>
          <a:bodyPr wrap="square" rtlCol="0">
            <a:spAutoFit/>
          </a:bodyPr>
          <a:lstStyle/>
          <a:p>
            <a:r>
              <a:rPr lang="en-US" sz="1600" dirty="0">
                <a:solidFill>
                  <a:schemeClr val="accent6"/>
                </a:solidFill>
                <a:latin typeface="Calibri" panose="020F0502020204030204" pitchFamily="34" charset="0"/>
              </a:rPr>
              <a:t>User is directed to the Take Survey page to post a comment.</a:t>
            </a:r>
          </a:p>
          <a:p>
            <a:endParaRPr lang="en-US" sz="1600" dirty="0">
              <a:solidFill>
                <a:schemeClr val="accent6"/>
              </a:solidFill>
              <a:latin typeface="Calibri" panose="020F0502020204030204" pitchFamily="34" charset="0"/>
            </a:endParaRPr>
          </a:p>
          <a:p>
            <a:r>
              <a:rPr lang="en-US" sz="1600" dirty="0">
                <a:solidFill>
                  <a:schemeClr val="accent6"/>
                </a:solidFill>
                <a:latin typeface="Calibri" panose="020F0502020204030204" pitchFamily="34" charset="0"/>
              </a:rPr>
              <a:t>User is permitted to access Social Survey to post an opinion to someone else’s response.</a:t>
            </a:r>
          </a:p>
          <a:p>
            <a:endParaRPr lang="en-US" sz="1600" dirty="0">
              <a:solidFill>
                <a:schemeClr val="accent6"/>
              </a:solidFill>
              <a:latin typeface="Calibri" panose="020F0502020204030204" pitchFamily="34" charset="0"/>
            </a:endParaRPr>
          </a:p>
          <a:p>
            <a:r>
              <a:rPr lang="en-US" sz="1600" dirty="0">
                <a:solidFill>
                  <a:schemeClr val="accent6"/>
                </a:solidFill>
                <a:latin typeface="Calibri" panose="020F0502020204030204" pitchFamily="34" charset="0"/>
              </a:rPr>
              <a:t>User is permitted to enter the name of the Individual or Group for comments they support</a:t>
            </a:r>
          </a:p>
          <a:p>
            <a:endParaRPr lang="en-US" sz="1600" dirty="0">
              <a:solidFill>
                <a:schemeClr val="accent6"/>
              </a:solidFill>
              <a:latin typeface="Calibri" panose="020F0502020204030204" pitchFamily="34" charset="0"/>
            </a:endParaRPr>
          </a:p>
          <a:p>
            <a:r>
              <a:rPr lang="en-US" sz="1600" dirty="0">
                <a:solidFill>
                  <a:schemeClr val="accent6"/>
                </a:solidFill>
                <a:latin typeface="Calibri" panose="020F0502020204030204" pitchFamily="34" charset="0"/>
              </a:rPr>
              <a:t>User acknowledges a comment will not be submitted and is directed back to the My Voting/Proxy Activity page</a:t>
            </a:r>
            <a:r>
              <a:rPr lang="en-US" sz="1600" dirty="0" smtClean="0">
                <a:solidFill>
                  <a:schemeClr val="accent6"/>
                </a:solidFill>
                <a:latin typeface="Calibri" panose="020F0502020204030204" pitchFamily="34" charset="0"/>
              </a:rPr>
              <a:t>.*</a:t>
            </a:r>
            <a:endParaRPr lang="en-US" sz="1600" dirty="0">
              <a:solidFill>
                <a:schemeClr val="accent6"/>
              </a:solidFill>
              <a:latin typeface="Calibri" panose="020F0502020204030204" pitchFamily="34" charset="0"/>
            </a:endParaRPr>
          </a:p>
        </p:txBody>
      </p:sp>
      <p:sp>
        <p:nvSpPr>
          <p:cNvPr id="5" name="Rectangle 4"/>
          <p:cNvSpPr/>
          <p:nvPr/>
        </p:nvSpPr>
        <p:spPr bwMode="auto">
          <a:xfrm>
            <a:off x="313010" y="3502987"/>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1</a:t>
            </a:r>
          </a:p>
        </p:txBody>
      </p:sp>
      <p:sp>
        <p:nvSpPr>
          <p:cNvPr id="6" name="Rectangle 5"/>
          <p:cNvSpPr/>
          <p:nvPr/>
        </p:nvSpPr>
        <p:spPr bwMode="auto">
          <a:xfrm>
            <a:off x="313010" y="3815694"/>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2</a:t>
            </a:r>
          </a:p>
        </p:txBody>
      </p:sp>
      <p:sp>
        <p:nvSpPr>
          <p:cNvPr id="7" name="Rectangle 6"/>
          <p:cNvSpPr/>
          <p:nvPr/>
        </p:nvSpPr>
        <p:spPr bwMode="auto">
          <a:xfrm>
            <a:off x="313010" y="4128401"/>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3</a:t>
            </a:r>
          </a:p>
        </p:txBody>
      </p:sp>
      <p:sp>
        <p:nvSpPr>
          <p:cNvPr id="8" name="Rectangle 7"/>
          <p:cNvSpPr/>
          <p:nvPr/>
        </p:nvSpPr>
        <p:spPr bwMode="auto">
          <a:xfrm>
            <a:off x="326066" y="4676771"/>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4</a:t>
            </a:r>
          </a:p>
        </p:txBody>
      </p:sp>
      <p:cxnSp>
        <p:nvCxnSpPr>
          <p:cNvPr id="10" name="Straight Connector 9"/>
          <p:cNvCxnSpPr>
            <a:stCxn id="5" idx="3"/>
          </p:cNvCxnSpPr>
          <p:nvPr/>
        </p:nvCxnSpPr>
        <p:spPr bwMode="auto">
          <a:xfrm flipV="1">
            <a:off x="640814" y="3502988"/>
            <a:ext cx="215660" cy="125083"/>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bwMode="auto">
          <a:xfrm flipV="1">
            <a:off x="648559" y="3815694"/>
            <a:ext cx="215660" cy="125083"/>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bwMode="auto">
          <a:xfrm flipV="1">
            <a:off x="654819" y="4065858"/>
            <a:ext cx="215660" cy="125083"/>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bwMode="auto">
          <a:xfrm flipV="1">
            <a:off x="640814" y="4705218"/>
            <a:ext cx="215660" cy="125083"/>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5" name="Rectangle 14"/>
          <p:cNvSpPr/>
          <p:nvPr/>
        </p:nvSpPr>
        <p:spPr bwMode="auto">
          <a:xfrm>
            <a:off x="6460072" y="1416697"/>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1</a:t>
            </a:r>
          </a:p>
        </p:txBody>
      </p:sp>
      <p:sp>
        <p:nvSpPr>
          <p:cNvPr id="16" name="Rectangle 15"/>
          <p:cNvSpPr/>
          <p:nvPr/>
        </p:nvSpPr>
        <p:spPr bwMode="auto">
          <a:xfrm>
            <a:off x="6472849" y="2375039"/>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2</a:t>
            </a:r>
          </a:p>
        </p:txBody>
      </p:sp>
      <p:sp>
        <p:nvSpPr>
          <p:cNvPr id="17" name="Rectangle 16"/>
          <p:cNvSpPr/>
          <p:nvPr/>
        </p:nvSpPr>
        <p:spPr bwMode="auto">
          <a:xfrm>
            <a:off x="6485625" y="3621468"/>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3</a:t>
            </a:r>
          </a:p>
        </p:txBody>
      </p:sp>
      <p:sp>
        <p:nvSpPr>
          <p:cNvPr id="18" name="Rectangle 17"/>
          <p:cNvSpPr/>
          <p:nvPr/>
        </p:nvSpPr>
        <p:spPr bwMode="auto">
          <a:xfrm>
            <a:off x="6507516" y="4858746"/>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4</a:t>
            </a:r>
          </a:p>
        </p:txBody>
      </p:sp>
      <p:sp>
        <p:nvSpPr>
          <p:cNvPr id="9" name="TextBox 8"/>
          <p:cNvSpPr txBox="1"/>
          <p:nvPr/>
        </p:nvSpPr>
        <p:spPr>
          <a:xfrm>
            <a:off x="648559" y="6066503"/>
            <a:ext cx="5722744" cy="246221"/>
          </a:xfrm>
          <a:prstGeom prst="rect">
            <a:avLst/>
          </a:prstGeom>
          <a:noFill/>
        </p:spPr>
        <p:txBody>
          <a:bodyPr wrap="square" rtlCol="0">
            <a:spAutoFit/>
          </a:bodyPr>
          <a:lstStyle/>
          <a:p>
            <a:r>
              <a:rPr lang="en-US" sz="1000" dirty="0" smtClean="0">
                <a:solidFill>
                  <a:schemeClr val="accent1"/>
                </a:solidFill>
              </a:rPr>
              <a:t> </a:t>
            </a:r>
            <a:r>
              <a:rPr lang="en-US" sz="1000" b="1" dirty="0" smtClean="0">
                <a:solidFill>
                  <a:schemeClr val="accent1"/>
                </a:solidFill>
              </a:rPr>
              <a:t>* </a:t>
            </a:r>
            <a:r>
              <a:rPr lang="en-US" sz="1000" dirty="0" smtClean="0">
                <a:solidFill>
                  <a:schemeClr val="accent1"/>
                </a:solidFill>
              </a:rPr>
              <a:t>Negative votes without associated comments will not count in the total vote calculation.</a:t>
            </a:r>
            <a:endParaRPr lang="en-US" sz="1000" dirty="0"/>
          </a:p>
        </p:txBody>
      </p:sp>
    </p:spTree>
    <p:extLst>
      <p:ext uri="{BB962C8B-B14F-4D97-AF65-F5344CB8AC3E}">
        <p14:creationId xmlns:p14="http://schemas.microsoft.com/office/powerpoint/2010/main" val="1702930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adiness"/>
          <p:cNvPicPr>
            <a:picLocks noChangeAspect="1" noChangeArrowheads="1"/>
          </p:cNvPicPr>
          <p:nvPr/>
        </p:nvPicPr>
        <p:blipFill>
          <a:blip r:embed="rId3" cstate="email"/>
          <a:srcRect/>
          <a:stretch>
            <a:fillRect/>
          </a:stretch>
        </p:blipFill>
        <p:spPr bwMode="auto">
          <a:xfrm>
            <a:off x="-927100" y="1609725"/>
            <a:ext cx="6794500" cy="4527550"/>
          </a:xfrm>
          <a:prstGeom prst="rect">
            <a:avLst/>
          </a:prstGeom>
          <a:noFill/>
          <a:ln w="9525">
            <a:noFill/>
            <a:miter lim="800000"/>
            <a:headEnd/>
            <a:tailEnd/>
          </a:ln>
        </p:spPr>
      </p:pic>
      <p:sp>
        <p:nvSpPr>
          <p:cNvPr id="17411" name="Rectangle 4"/>
          <p:cNvSpPr>
            <a:spLocks noChangeArrowheads="1"/>
          </p:cNvSpPr>
          <p:nvPr/>
        </p:nvSpPr>
        <p:spPr bwMode="auto">
          <a:xfrm>
            <a:off x="0" y="32766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17413" name="Text Box 5"/>
          <p:cNvSpPr txBox="1">
            <a:spLocks noChangeArrowheads="1"/>
          </p:cNvSpPr>
          <p:nvPr/>
        </p:nvSpPr>
        <p:spPr bwMode="auto">
          <a:xfrm>
            <a:off x="438150" y="3492502"/>
            <a:ext cx="8705850" cy="646331"/>
          </a:xfrm>
          <a:prstGeom prst="rect">
            <a:avLst/>
          </a:prstGeom>
          <a:noFill/>
          <a:ln w="9525">
            <a:noFill/>
            <a:miter lim="800000"/>
            <a:headEnd/>
            <a:tailEnd/>
          </a:ln>
        </p:spPr>
        <p:txBody>
          <a:bodyPr>
            <a:spAutoFit/>
          </a:bodyPr>
          <a:lstStyle/>
          <a:p>
            <a:pPr>
              <a:spcBef>
                <a:spcPct val="50000"/>
              </a:spcBef>
              <a:defRPr/>
            </a:pPr>
            <a:r>
              <a:rPr lang="en-US" sz="3600" b="1" dirty="0">
                <a:ln>
                  <a:solidFill>
                    <a:schemeClr val="bg2">
                      <a:alpha val="52000"/>
                    </a:schemeClr>
                  </a:solidFill>
                </a:ln>
                <a:solidFill>
                  <a:srgbClr val="000000"/>
                </a:solidFill>
                <a:latin typeface="Tahoma" pitchFamily="34" charset="0"/>
              </a:rPr>
              <a:t>Take Survey (Commenting)</a:t>
            </a:r>
            <a:endParaRPr lang="en-US" sz="1400" b="1" dirty="0">
              <a:ln>
                <a:solidFill>
                  <a:schemeClr val="bg2">
                    <a:alpha val="52000"/>
                  </a:schemeClr>
                </a:solidFill>
              </a:ln>
              <a:solidFill>
                <a:srgbClr val="000000"/>
              </a:solidFill>
              <a:latin typeface="Verdana" pitchFamily="34" charset="0"/>
            </a:endParaRPr>
          </a:p>
        </p:txBody>
      </p:sp>
    </p:spTree>
    <p:extLst>
      <p:ext uri="{BB962C8B-B14F-4D97-AF65-F5344CB8AC3E}">
        <p14:creationId xmlns:p14="http://schemas.microsoft.com/office/powerpoint/2010/main" val="80417439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a:xfrm>
            <a:off x="5102225" y="1157302"/>
            <a:ext cx="4041775" cy="639762"/>
          </a:xfrm>
        </p:spPr>
        <p:txBody>
          <a:bodyPr/>
          <a:lstStyle/>
          <a:p>
            <a:r>
              <a:rPr lang="en-US" dirty="0" smtClean="0">
                <a:latin typeface="Calibri" panose="020F0502020204030204" pitchFamily="34" charset="0"/>
              </a:rPr>
              <a:t>View Surveys </a:t>
            </a:r>
            <a:endParaRPr lang="en-US" dirty="0">
              <a:latin typeface="Calibri" panose="020F0502020204030204" pitchFamily="34" charset="0"/>
            </a:endParaRPr>
          </a:p>
        </p:txBody>
      </p:sp>
      <p:sp>
        <p:nvSpPr>
          <p:cNvPr id="7" name="Content Placeholder 6"/>
          <p:cNvSpPr>
            <a:spLocks noGrp="1"/>
          </p:cNvSpPr>
          <p:nvPr>
            <p:ph sz="half" idx="12"/>
          </p:nvPr>
        </p:nvSpPr>
        <p:spPr>
          <a:xfrm>
            <a:off x="5102225" y="1809184"/>
            <a:ext cx="3710652" cy="4038600"/>
          </a:xfrm>
        </p:spPr>
        <p:txBody>
          <a:bodyPr/>
          <a:lstStyle/>
          <a:p>
            <a:pPr marL="0" indent="0">
              <a:buNone/>
            </a:pPr>
            <a:r>
              <a:rPr lang="en-US" sz="2000" dirty="0" smtClean="0"/>
              <a:t>Navigate to the View Surveys page from the Dashboard or top navigation.  </a:t>
            </a:r>
          </a:p>
          <a:p>
            <a:pPr marL="0" indent="0">
              <a:buNone/>
            </a:pPr>
            <a:endParaRPr lang="en-US" sz="1800" dirty="0" smtClean="0"/>
          </a:p>
          <a:p>
            <a:pPr marL="0" indent="0">
              <a:spcBef>
                <a:spcPts val="0"/>
              </a:spcBef>
              <a:buNone/>
            </a:pPr>
            <a:r>
              <a:rPr lang="en-US" sz="2000" dirty="0" smtClean="0"/>
              <a:t>SELECT the Paper/Pen icon to Take the </a:t>
            </a:r>
            <a:r>
              <a:rPr lang="en-US" sz="2000" dirty="0"/>
              <a:t>S</a:t>
            </a:r>
            <a:r>
              <a:rPr lang="en-US" sz="2000" dirty="0" smtClean="0"/>
              <a:t>urvey.  You must be logged into the system to post a comment.</a:t>
            </a:r>
          </a:p>
          <a:p>
            <a:pPr marL="0" indent="0">
              <a:buNone/>
            </a:pPr>
            <a:endParaRPr lang="en-US" sz="1800" dirty="0"/>
          </a:p>
          <a:p>
            <a:pPr marL="0" indent="0">
              <a:spcBef>
                <a:spcPts val="0"/>
              </a:spcBef>
              <a:buNone/>
            </a:pPr>
            <a:r>
              <a:rPr lang="en-US" sz="2000" dirty="0" smtClean="0"/>
              <a:t>SELECT the Horn icon to view Social Survey.  You can view comments real-time and provide support or disagreement via a thumbs up or down.</a:t>
            </a:r>
            <a:endParaRPr lang="en-US" sz="2000" dirty="0"/>
          </a:p>
        </p:txBody>
      </p:sp>
      <p:sp>
        <p:nvSpPr>
          <p:cNvPr id="2" name="Title 1"/>
          <p:cNvSpPr>
            <a:spLocks noGrp="1"/>
          </p:cNvSpPr>
          <p:nvPr>
            <p:ph type="title"/>
          </p:nvPr>
        </p:nvSpPr>
        <p:spPr/>
        <p:txBody>
          <a:bodyPr/>
          <a:lstStyle/>
          <a:p>
            <a:r>
              <a:rPr lang="en-US" dirty="0" smtClean="0"/>
              <a:t>View Surveys</a:t>
            </a:r>
            <a:endParaRPr lang="en-US" dirty="0"/>
          </a:p>
        </p:txBody>
      </p:sp>
      <p:pic>
        <p:nvPicPr>
          <p:cNvPr id="8" name="Picture 7"/>
          <p:cNvPicPr>
            <a:picLocks noChangeAspect="1"/>
          </p:cNvPicPr>
          <p:nvPr/>
        </p:nvPicPr>
        <p:blipFill>
          <a:blip r:embed="rId3"/>
          <a:stretch>
            <a:fillRect/>
          </a:stretch>
        </p:blipFill>
        <p:spPr>
          <a:xfrm>
            <a:off x="432619" y="1477183"/>
            <a:ext cx="4441007" cy="4702602"/>
          </a:xfrm>
          <a:prstGeom prst="rect">
            <a:avLst/>
          </a:prstGeom>
        </p:spPr>
      </p:pic>
    </p:spTree>
    <p:extLst>
      <p:ext uri="{BB962C8B-B14F-4D97-AF65-F5344CB8AC3E}">
        <p14:creationId xmlns:p14="http://schemas.microsoft.com/office/powerpoint/2010/main" val="1311657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5014452" y="1304105"/>
            <a:ext cx="4041775" cy="639762"/>
          </a:xfrm>
        </p:spPr>
        <p:txBody>
          <a:bodyPr/>
          <a:lstStyle/>
          <a:p>
            <a:r>
              <a:rPr lang="en-US" dirty="0" smtClean="0">
                <a:latin typeface="Calibri" panose="020F0502020204030204" pitchFamily="34" charset="0"/>
              </a:rPr>
              <a:t>Create Group</a:t>
            </a:r>
            <a:endParaRPr lang="en-US" dirty="0">
              <a:latin typeface="Calibri" panose="020F0502020204030204" pitchFamily="34" charset="0"/>
            </a:endParaRPr>
          </a:p>
        </p:txBody>
      </p:sp>
      <p:sp>
        <p:nvSpPr>
          <p:cNvPr id="9" name="Content Placeholder 8"/>
          <p:cNvSpPr>
            <a:spLocks noGrp="1"/>
          </p:cNvSpPr>
          <p:nvPr>
            <p:ph sz="half" idx="12"/>
          </p:nvPr>
        </p:nvSpPr>
        <p:spPr>
          <a:xfrm>
            <a:off x="5014579" y="1943867"/>
            <a:ext cx="4041648" cy="4038600"/>
          </a:xfrm>
        </p:spPr>
        <p:txBody>
          <a:bodyPr/>
          <a:lstStyle/>
          <a:p>
            <a:pPr marL="0" indent="0">
              <a:buNone/>
            </a:pPr>
            <a:r>
              <a:rPr lang="en-US" sz="2000" dirty="0" smtClean="0"/>
              <a:t>You may participate in Taking a Survey (submit comments) as an individual or as a group.  </a:t>
            </a:r>
          </a:p>
          <a:p>
            <a:pPr marL="0" indent="0">
              <a:buNone/>
            </a:pPr>
            <a:endParaRPr lang="en-US" sz="1800" dirty="0" smtClean="0"/>
          </a:p>
          <a:p>
            <a:pPr marL="0" indent="0">
              <a:spcBef>
                <a:spcPts val="0"/>
              </a:spcBef>
              <a:buNone/>
            </a:pPr>
            <a:r>
              <a:rPr lang="en-US" sz="2000" dirty="0" smtClean="0"/>
              <a:t>In order to select an existing group to Take a Survey you must first create a group.</a:t>
            </a:r>
            <a:endParaRPr lang="en-US" sz="2000" dirty="0"/>
          </a:p>
        </p:txBody>
      </p:sp>
      <p:sp>
        <p:nvSpPr>
          <p:cNvPr id="2" name="Title 1"/>
          <p:cNvSpPr>
            <a:spLocks noGrp="1"/>
          </p:cNvSpPr>
          <p:nvPr>
            <p:ph type="title"/>
          </p:nvPr>
        </p:nvSpPr>
        <p:spPr/>
        <p:txBody>
          <a:bodyPr/>
          <a:lstStyle/>
          <a:p>
            <a:r>
              <a:rPr lang="en-US" dirty="0" smtClean="0"/>
              <a:t>Take Survey (Commenting) – </a:t>
            </a:r>
            <a:br>
              <a:rPr lang="en-US" dirty="0" smtClean="0"/>
            </a:br>
            <a:r>
              <a:rPr lang="en-US" dirty="0" smtClean="0"/>
              <a:t>Create a Group</a:t>
            </a:r>
            <a:endParaRPr lang="en-US" dirty="0"/>
          </a:p>
        </p:txBody>
      </p:sp>
      <p:pic>
        <p:nvPicPr>
          <p:cNvPr id="3" name="Picture 2"/>
          <p:cNvPicPr>
            <a:picLocks noChangeAspect="1"/>
          </p:cNvPicPr>
          <p:nvPr/>
        </p:nvPicPr>
        <p:blipFill>
          <a:blip r:embed="rId3"/>
          <a:stretch>
            <a:fillRect/>
          </a:stretch>
        </p:blipFill>
        <p:spPr>
          <a:xfrm>
            <a:off x="304800" y="1617986"/>
            <a:ext cx="4428000" cy="4846638"/>
          </a:xfrm>
          <a:prstGeom prst="rect">
            <a:avLst/>
          </a:prstGeom>
        </p:spPr>
      </p:pic>
      <p:sp>
        <p:nvSpPr>
          <p:cNvPr id="10" name="Rectangle 9"/>
          <p:cNvSpPr/>
          <p:nvPr/>
        </p:nvSpPr>
        <p:spPr bwMode="auto">
          <a:xfrm>
            <a:off x="448574" y="4246803"/>
            <a:ext cx="2731699" cy="500742"/>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pic>
        <p:nvPicPr>
          <p:cNvPr id="11" name="Picture 10"/>
          <p:cNvPicPr>
            <a:picLocks noChangeAspect="1"/>
          </p:cNvPicPr>
          <p:nvPr/>
        </p:nvPicPr>
        <p:blipFill>
          <a:blip r:embed="rId4"/>
          <a:stretch>
            <a:fillRect/>
          </a:stretch>
        </p:blipFill>
        <p:spPr>
          <a:xfrm>
            <a:off x="448574" y="4273364"/>
            <a:ext cx="2447028" cy="447619"/>
          </a:xfrm>
          <a:prstGeom prst="rect">
            <a:avLst/>
          </a:prstGeom>
        </p:spPr>
      </p:pic>
    </p:spTree>
    <p:extLst>
      <p:ext uri="{BB962C8B-B14F-4D97-AF65-F5344CB8AC3E}">
        <p14:creationId xmlns:p14="http://schemas.microsoft.com/office/powerpoint/2010/main" val="36327127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886634" y="1065588"/>
            <a:ext cx="3460953" cy="639762"/>
          </a:xfrm>
        </p:spPr>
        <p:txBody>
          <a:bodyPr/>
          <a:lstStyle/>
          <a:p>
            <a:r>
              <a:rPr lang="en-US" dirty="0" smtClean="0">
                <a:latin typeface="Calibri" panose="020F0502020204030204" pitchFamily="34" charset="0"/>
              </a:rPr>
              <a:t>Create Group</a:t>
            </a:r>
            <a:endParaRPr lang="en-US" dirty="0">
              <a:latin typeface="Calibri" panose="020F0502020204030204" pitchFamily="34" charset="0"/>
            </a:endParaRPr>
          </a:p>
        </p:txBody>
      </p:sp>
      <p:sp>
        <p:nvSpPr>
          <p:cNvPr id="7" name="Content Placeholder 6"/>
          <p:cNvSpPr>
            <a:spLocks noGrp="1"/>
          </p:cNvSpPr>
          <p:nvPr>
            <p:ph sz="half" idx="12"/>
          </p:nvPr>
        </p:nvSpPr>
        <p:spPr>
          <a:xfrm>
            <a:off x="5385113" y="1737928"/>
            <a:ext cx="3556241" cy="4038600"/>
          </a:xfrm>
        </p:spPr>
        <p:txBody>
          <a:bodyPr/>
          <a:lstStyle/>
          <a:p>
            <a:pPr marL="0" indent="0">
              <a:spcBef>
                <a:spcPts val="576"/>
              </a:spcBef>
              <a:buNone/>
            </a:pPr>
            <a:r>
              <a:rPr lang="en-US" sz="1800" dirty="0" smtClean="0"/>
              <a:t>Enter a unique group name</a:t>
            </a:r>
          </a:p>
          <a:p>
            <a:pPr marL="0" indent="0">
              <a:spcBef>
                <a:spcPts val="576"/>
              </a:spcBef>
              <a:buNone/>
            </a:pPr>
            <a:r>
              <a:rPr lang="en-US" sz="1800" dirty="0" smtClean="0"/>
              <a:t>Enter the first and last name of each group member</a:t>
            </a:r>
          </a:p>
          <a:p>
            <a:pPr marL="0" indent="0">
              <a:spcBef>
                <a:spcPts val="576"/>
              </a:spcBef>
              <a:buNone/>
            </a:pPr>
            <a:r>
              <a:rPr lang="en-US" sz="1800" dirty="0" smtClean="0"/>
              <a:t>Enter the name of the organization</a:t>
            </a:r>
          </a:p>
          <a:p>
            <a:pPr marL="0" indent="0">
              <a:spcBef>
                <a:spcPts val="576"/>
              </a:spcBef>
              <a:buNone/>
            </a:pPr>
            <a:r>
              <a:rPr lang="en-US" sz="1800" dirty="0" smtClean="0"/>
              <a:t>SELECT applicable Region                         </a:t>
            </a:r>
            <a:r>
              <a:rPr lang="en-US" sz="1800" dirty="0">
                <a:solidFill>
                  <a:srgbClr val="FF0000"/>
                </a:solidFill>
              </a:rPr>
              <a:t>*N/A is an acceptable value</a:t>
            </a:r>
            <a:endParaRPr lang="en-US" sz="1800" dirty="0" smtClean="0">
              <a:solidFill>
                <a:srgbClr val="FF0000"/>
              </a:solidFill>
            </a:endParaRPr>
          </a:p>
          <a:p>
            <a:pPr marL="0" indent="0">
              <a:spcBef>
                <a:spcPts val="576"/>
              </a:spcBef>
              <a:buNone/>
            </a:pPr>
            <a:r>
              <a:rPr lang="en-US" sz="1800" dirty="0" smtClean="0"/>
              <a:t>SELECT one or more segments in which the organization operates</a:t>
            </a:r>
            <a:r>
              <a:rPr lang="en-US" sz="1800" dirty="0">
                <a:solidFill>
                  <a:srgbClr val="FF0000"/>
                </a:solidFill>
              </a:rPr>
              <a:t> </a:t>
            </a:r>
            <a:r>
              <a:rPr lang="en-US" sz="1800" dirty="0" smtClean="0">
                <a:solidFill>
                  <a:srgbClr val="FF0000"/>
                </a:solidFill>
              </a:rPr>
              <a:t>                </a:t>
            </a:r>
            <a:r>
              <a:rPr lang="en-US" sz="1800" dirty="0">
                <a:solidFill>
                  <a:srgbClr val="FF0000"/>
                </a:solidFill>
              </a:rPr>
              <a:t>*N/A is an acceptable value</a:t>
            </a:r>
          </a:p>
          <a:p>
            <a:pPr marL="0" indent="0">
              <a:spcBef>
                <a:spcPts val="576"/>
              </a:spcBef>
              <a:buNone/>
            </a:pPr>
            <a:r>
              <a:rPr lang="en-US" sz="1800" dirty="0" smtClean="0"/>
              <a:t>SELECT “Create Group”</a:t>
            </a:r>
          </a:p>
        </p:txBody>
      </p:sp>
      <p:sp>
        <p:nvSpPr>
          <p:cNvPr id="2" name="Title 1"/>
          <p:cNvSpPr>
            <a:spLocks noGrp="1"/>
          </p:cNvSpPr>
          <p:nvPr>
            <p:ph type="title"/>
          </p:nvPr>
        </p:nvSpPr>
        <p:spPr/>
        <p:txBody>
          <a:bodyPr/>
          <a:lstStyle/>
          <a:p>
            <a:r>
              <a:rPr lang="en-US" dirty="0" smtClean="0"/>
              <a:t>Create a Group</a:t>
            </a:r>
            <a:endParaRPr lang="en-US" dirty="0"/>
          </a:p>
        </p:txBody>
      </p:sp>
      <p:pic>
        <p:nvPicPr>
          <p:cNvPr id="3" name="Picture 2"/>
          <p:cNvPicPr>
            <a:picLocks noChangeAspect="1"/>
          </p:cNvPicPr>
          <p:nvPr/>
        </p:nvPicPr>
        <p:blipFill>
          <a:blip r:embed="rId3"/>
          <a:stretch>
            <a:fillRect/>
          </a:stretch>
        </p:blipFill>
        <p:spPr>
          <a:xfrm>
            <a:off x="389302" y="1361782"/>
            <a:ext cx="3981976" cy="4790892"/>
          </a:xfrm>
          <a:prstGeom prst="rect">
            <a:avLst/>
          </a:prstGeom>
        </p:spPr>
      </p:pic>
      <p:sp>
        <p:nvSpPr>
          <p:cNvPr id="8" name="Rectangle 7"/>
          <p:cNvSpPr/>
          <p:nvPr/>
        </p:nvSpPr>
        <p:spPr bwMode="auto">
          <a:xfrm>
            <a:off x="943117" y="2434651"/>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1</a:t>
            </a:r>
          </a:p>
        </p:txBody>
      </p:sp>
      <p:sp>
        <p:nvSpPr>
          <p:cNvPr id="9" name="Rectangle 8"/>
          <p:cNvSpPr/>
          <p:nvPr/>
        </p:nvSpPr>
        <p:spPr bwMode="auto">
          <a:xfrm>
            <a:off x="943117" y="3483378"/>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2</a:t>
            </a:r>
          </a:p>
        </p:txBody>
      </p:sp>
      <p:sp>
        <p:nvSpPr>
          <p:cNvPr id="10" name="Rectangle 9"/>
          <p:cNvSpPr/>
          <p:nvPr/>
        </p:nvSpPr>
        <p:spPr bwMode="auto">
          <a:xfrm>
            <a:off x="1793050" y="3507062"/>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3</a:t>
            </a:r>
          </a:p>
        </p:txBody>
      </p:sp>
      <p:sp>
        <p:nvSpPr>
          <p:cNvPr id="11" name="Rectangle 10"/>
          <p:cNvSpPr/>
          <p:nvPr/>
        </p:nvSpPr>
        <p:spPr bwMode="auto">
          <a:xfrm>
            <a:off x="2517762" y="3507062"/>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4</a:t>
            </a:r>
          </a:p>
        </p:txBody>
      </p:sp>
      <p:sp>
        <p:nvSpPr>
          <p:cNvPr id="12" name="Rectangle 11"/>
          <p:cNvSpPr/>
          <p:nvPr/>
        </p:nvSpPr>
        <p:spPr bwMode="auto">
          <a:xfrm>
            <a:off x="3524602" y="3483378"/>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5</a:t>
            </a:r>
          </a:p>
        </p:txBody>
      </p:sp>
      <p:sp>
        <p:nvSpPr>
          <p:cNvPr id="13" name="Rectangle 12"/>
          <p:cNvSpPr/>
          <p:nvPr/>
        </p:nvSpPr>
        <p:spPr bwMode="auto">
          <a:xfrm>
            <a:off x="615313" y="5651445"/>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6</a:t>
            </a:r>
          </a:p>
        </p:txBody>
      </p:sp>
      <p:sp>
        <p:nvSpPr>
          <p:cNvPr id="14" name="Rectangle 13"/>
          <p:cNvSpPr/>
          <p:nvPr/>
        </p:nvSpPr>
        <p:spPr bwMode="auto">
          <a:xfrm>
            <a:off x="4994490" y="1828834"/>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1</a:t>
            </a:r>
          </a:p>
        </p:txBody>
      </p:sp>
      <p:sp>
        <p:nvSpPr>
          <p:cNvPr id="15" name="Rectangle 14"/>
          <p:cNvSpPr/>
          <p:nvPr/>
        </p:nvSpPr>
        <p:spPr bwMode="auto">
          <a:xfrm>
            <a:off x="4994490" y="2175136"/>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2</a:t>
            </a:r>
          </a:p>
        </p:txBody>
      </p:sp>
      <p:sp>
        <p:nvSpPr>
          <p:cNvPr id="16" name="Rectangle 15"/>
          <p:cNvSpPr/>
          <p:nvPr/>
        </p:nvSpPr>
        <p:spPr bwMode="auto">
          <a:xfrm>
            <a:off x="5020443" y="2714843"/>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3</a:t>
            </a:r>
          </a:p>
        </p:txBody>
      </p:sp>
      <p:sp>
        <p:nvSpPr>
          <p:cNvPr id="17" name="Rectangle 16"/>
          <p:cNvSpPr/>
          <p:nvPr/>
        </p:nvSpPr>
        <p:spPr bwMode="auto">
          <a:xfrm>
            <a:off x="5020443" y="3207252"/>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4</a:t>
            </a:r>
          </a:p>
        </p:txBody>
      </p:sp>
      <p:sp>
        <p:nvSpPr>
          <p:cNvPr id="18" name="Rectangle 17"/>
          <p:cNvSpPr/>
          <p:nvPr/>
        </p:nvSpPr>
        <p:spPr bwMode="auto">
          <a:xfrm>
            <a:off x="5020443" y="3757228"/>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5</a:t>
            </a:r>
          </a:p>
        </p:txBody>
      </p:sp>
      <p:sp>
        <p:nvSpPr>
          <p:cNvPr id="19" name="Rectangle 18"/>
          <p:cNvSpPr/>
          <p:nvPr/>
        </p:nvSpPr>
        <p:spPr bwMode="auto">
          <a:xfrm>
            <a:off x="5057309" y="4664408"/>
            <a:ext cx="327804" cy="2501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a:latin typeface="Arial" charset="0"/>
                <a:ea typeface="ＭＳ Ｐゴシック" pitchFamily="84" charset="-128"/>
              </a:rPr>
              <a:t>6</a:t>
            </a:r>
          </a:p>
        </p:txBody>
      </p:sp>
    </p:spTree>
    <p:extLst>
      <p:ext uri="{BB962C8B-B14F-4D97-AF65-F5344CB8AC3E}">
        <p14:creationId xmlns:p14="http://schemas.microsoft.com/office/powerpoint/2010/main" val="4016794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5240722" y="1349478"/>
            <a:ext cx="3824960" cy="721544"/>
          </a:xfrm>
        </p:spPr>
        <p:txBody>
          <a:bodyPr/>
          <a:lstStyle/>
          <a:p>
            <a:r>
              <a:rPr lang="en-US" dirty="0" smtClean="0">
                <a:latin typeface="Calibri" panose="020F0502020204030204" pitchFamily="34" charset="0"/>
              </a:rPr>
              <a:t>Modify Groups or Members</a:t>
            </a:r>
            <a:endParaRPr lang="en-US" dirty="0">
              <a:latin typeface="Calibri" panose="020F0502020204030204" pitchFamily="34" charset="0"/>
            </a:endParaRPr>
          </a:p>
        </p:txBody>
      </p:sp>
      <p:sp>
        <p:nvSpPr>
          <p:cNvPr id="7" name="Content Placeholder 6"/>
          <p:cNvSpPr>
            <a:spLocks noGrp="1"/>
          </p:cNvSpPr>
          <p:nvPr>
            <p:ph sz="half" idx="12"/>
          </p:nvPr>
        </p:nvSpPr>
        <p:spPr>
          <a:xfrm>
            <a:off x="5240721" y="2071022"/>
            <a:ext cx="3674680" cy="2894268"/>
          </a:xfrm>
        </p:spPr>
        <p:txBody>
          <a:bodyPr/>
          <a:lstStyle/>
          <a:p>
            <a:pPr marL="0" indent="0">
              <a:buNone/>
            </a:pPr>
            <a:r>
              <a:rPr lang="en-US" sz="2000" dirty="0" smtClean="0"/>
              <a:t>SELECT the Plus icon to create a new group</a:t>
            </a:r>
          </a:p>
          <a:p>
            <a:pPr marL="0" indent="0">
              <a:buNone/>
            </a:pPr>
            <a:endParaRPr lang="en-US" sz="1600" dirty="0"/>
          </a:p>
          <a:p>
            <a:pPr marL="0" indent="0">
              <a:spcBef>
                <a:spcPts val="0"/>
              </a:spcBef>
              <a:buNone/>
            </a:pPr>
            <a:r>
              <a:rPr lang="en-US" sz="2000" dirty="0" smtClean="0"/>
              <a:t>SELECT the Pencil icon to Edit Group Members (Add/Delete Members)</a:t>
            </a:r>
          </a:p>
          <a:p>
            <a:pPr marL="0" indent="0">
              <a:buNone/>
            </a:pPr>
            <a:endParaRPr lang="en-US" sz="1600" dirty="0"/>
          </a:p>
          <a:p>
            <a:pPr marL="0" indent="0">
              <a:spcBef>
                <a:spcPts val="0"/>
              </a:spcBef>
              <a:buNone/>
            </a:pPr>
            <a:r>
              <a:rPr lang="en-US" sz="2000" dirty="0" smtClean="0"/>
              <a:t>SELECT the Trash icon to Delete a Group</a:t>
            </a:r>
            <a:endParaRPr lang="en-US" sz="2000" dirty="0"/>
          </a:p>
        </p:txBody>
      </p:sp>
      <p:sp>
        <p:nvSpPr>
          <p:cNvPr id="2" name="Title 1"/>
          <p:cNvSpPr>
            <a:spLocks noGrp="1"/>
          </p:cNvSpPr>
          <p:nvPr>
            <p:ph type="title"/>
          </p:nvPr>
        </p:nvSpPr>
        <p:spPr/>
        <p:txBody>
          <a:bodyPr/>
          <a:lstStyle/>
          <a:p>
            <a:r>
              <a:rPr lang="en-US" dirty="0" smtClean="0"/>
              <a:t>Manage Group</a:t>
            </a:r>
            <a:endParaRPr lang="en-US" dirty="0"/>
          </a:p>
        </p:txBody>
      </p:sp>
      <p:pic>
        <p:nvPicPr>
          <p:cNvPr id="3" name="Picture 2"/>
          <p:cNvPicPr>
            <a:picLocks noChangeAspect="1"/>
          </p:cNvPicPr>
          <p:nvPr/>
        </p:nvPicPr>
        <p:blipFill>
          <a:blip r:embed="rId3"/>
          <a:stretch>
            <a:fillRect/>
          </a:stretch>
        </p:blipFill>
        <p:spPr>
          <a:xfrm>
            <a:off x="411002" y="1349478"/>
            <a:ext cx="4679439" cy="5014853"/>
          </a:xfrm>
          <a:prstGeom prst="rect">
            <a:avLst/>
          </a:prstGeom>
        </p:spPr>
      </p:pic>
      <p:sp>
        <p:nvSpPr>
          <p:cNvPr id="8" name="Rectangle 7"/>
          <p:cNvSpPr/>
          <p:nvPr/>
        </p:nvSpPr>
        <p:spPr bwMode="auto">
          <a:xfrm>
            <a:off x="1415845" y="2285564"/>
            <a:ext cx="491613" cy="500742"/>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9" name="Rectangle 8"/>
          <p:cNvSpPr/>
          <p:nvPr/>
        </p:nvSpPr>
        <p:spPr bwMode="auto">
          <a:xfrm>
            <a:off x="614887" y="3791705"/>
            <a:ext cx="405441" cy="500742"/>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10" name="Rectangle 9"/>
          <p:cNvSpPr/>
          <p:nvPr/>
        </p:nvSpPr>
        <p:spPr bwMode="auto">
          <a:xfrm>
            <a:off x="935224" y="4333145"/>
            <a:ext cx="363747" cy="500742"/>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23228618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4929" y="2073478"/>
            <a:ext cx="4314286" cy="1342857"/>
          </a:xfrm>
          <a:prstGeom prst="rect">
            <a:avLst/>
          </a:prstGeom>
        </p:spPr>
      </p:pic>
      <p:sp>
        <p:nvSpPr>
          <p:cNvPr id="7" name="Text Placeholder 6"/>
          <p:cNvSpPr>
            <a:spLocks noGrp="1"/>
          </p:cNvSpPr>
          <p:nvPr>
            <p:ph type="body" sz="quarter" idx="3"/>
          </p:nvPr>
        </p:nvSpPr>
        <p:spPr>
          <a:xfrm>
            <a:off x="5024284" y="1412427"/>
            <a:ext cx="4041775" cy="639762"/>
          </a:xfrm>
        </p:spPr>
        <p:txBody>
          <a:bodyPr/>
          <a:lstStyle/>
          <a:p>
            <a:r>
              <a:rPr lang="en-US" dirty="0" smtClean="0">
                <a:latin typeface="Calibri" panose="020F0502020204030204" pitchFamily="34" charset="0"/>
              </a:rPr>
              <a:t>Select Existing Group</a:t>
            </a:r>
            <a:endParaRPr lang="en-US" dirty="0">
              <a:latin typeface="Calibri" panose="020F0502020204030204" pitchFamily="34" charset="0"/>
            </a:endParaRPr>
          </a:p>
        </p:txBody>
      </p:sp>
      <p:sp>
        <p:nvSpPr>
          <p:cNvPr id="9" name="Content Placeholder 8"/>
          <p:cNvSpPr>
            <a:spLocks noGrp="1"/>
          </p:cNvSpPr>
          <p:nvPr>
            <p:ph sz="half" idx="12"/>
          </p:nvPr>
        </p:nvSpPr>
        <p:spPr>
          <a:xfrm>
            <a:off x="5024411" y="2073478"/>
            <a:ext cx="4041648" cy="4038600"/>
          </a:xfrm>
        </p:spPr>
        <p:txBody>
          <a:bodyPr/>
          <a:lstStyle/>
          <a:p>
            <a:pPr marL="0" indent="0">
              <a:buNone/>
            </a:pPr>
            <a:r>
              <a:rPr lang="en-US" dirty="0" smtClean="0"/>
              <a:t>You may select an existing group to Take a Survey.</a:t>
            </a:r>
            <a:endParaRPr lang="en-US" dirty="0"/>
          </a:p>
        </p:txBody>
      </p:sp>
      <p:sp>
        <p:nvSpPr>
          <p:cNvPr id="2" name="Title 1"/>
          <p:cNvSpPr>
            <a:spLocks noGrp="1"/>
          </p:cNvSpPr>
          <p:nvPr>
            <p:ph type="title"/>
          </p:nvPr>
        </p:nvSpPr>
        <p:spPr/>
        <p:txBody>
          <a:bodyPr/>
          <a:lstStyle/>
          <a:p>
            <a:r>
              <a:rPr lang="en-US" dirty="0" smtClean="0"/>
              <a:t>Take Survey (Commenting) –</a:t>
            </a:r>
            <a:br>
              <a:rPr lang="en-US" dirty="0" smtClean="0"/>
            </a:br>
            <a:r>
              <a:rPr lang="en-US" dirty="0" smtClean="0"/>
              <a:t>Existing Group</a:t>
            </a:r>
            <a:endParaRPr lang="en-US" dirty="0"/>
          </a:p>
        </p:txBody>
      </p:sp>
      <p:sp>
        <p:nvSpPr>
          <p:cNvPr id="10" name="Rectangle 9"/>
          <p:cNvSpPr/>
          <p:nvPr/>
        </p:nvSpPr>
        <p:spPr bwMode="auto">
          <a:xfrm>
            <a:off x="374271" y="2052189"/>
            <a:ext cx="2774831" cy="1617454"/>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38737270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4873626" y="1346354"/>
            <a:ext cx="4041775" cy="639762"/>
          </a:xfrm>
        </p:spPr>
        <p:txBody>
          <a:bodyPr/>
          <a:lstStyle/>
          <a:p>
            <a:r>
              <a:rPr lang="en-US" dirty="0" smtClean="0">
                <a:latin typeface="Calibri" panose="020F0502020204030204" pitchFamily="34" charset="0"/>
              </a:rPr>
              <a:t>Upload a Document</a:t>
            </a:r>
            <a:endParaRPr lang="en-US" dirty="0">
              <a:latin typeface="Calibri" panose="020F0502020204030204" pitchFamily="34" charset="0"/>
            </a:endParaRPr>
          </a:p>
        </p:txBody>
      </p:sp>
      <p:sp>
        <p:nvSpPr>
          <p:cNvPr id="9" name="Content Placeholder 8"/>
          <p:cNvSpPr>
            <a:spLocks noGrp="1"/>
          </p:cNvSpPr>
          <p:nvPr>
            <p:ph sz="half" idx="12"/>
          </p:nvPr>
        </p:nvSpPr>
        <p:spPr>
          <a:xfrm>
            <a:off x="4867702" y="1986116"/>
            <a:ext cx="4047699" cy="4038600"/>
          </a:xfrm>
        </p:spPr>
        <p:txBody>
          <a:bodyPr/>
          <a:lstStyle/>
          <a:p>
            <a:pPr marL="0" indent="0">
              <a:buNone/>
            </a:pPr>
            <a:r>
              <a:rPr lang="en-US" sz="2000" dirty="0" smtClean="0"/>
              <a:t>SELECT browse to upload and attach a document to support your response to a </a:t>
            </a:r>
            <a:r>
              <a:rPr lang="en-US" sz="2000" dirty="0"/>
              <a:t>S</a:t>
            </a:r>
            <a:r>
              <a:rPr lang="en-US" sz="2000" dirty="0" smtClean="0"/>
              <a:t>urvey question. </a:t>
            </a:r>
          </a:p>
          <a:p>
            <a:pPr marL="0" indent="0">
              <a:buNone/>
            </a:pPr>
            <a:endParaRPr lang="en-US" sz="1800" dirty="0"/>
          </a:p>
          <a:p>
            <a:pPr marL="0" indent="0">
              <a:spcBef>
                <a:spcPts val="0"/>
              </a:spcBef>
              <a:buNone/>
            </a:pPr>
            <a:r>
              <a:rPr lang="en-US" dirty="0" smtClean="0"/>
              <a:t>          </a:t>
            </a:r>
            <a:r>
              <a:rPr lang="en-US" sz="2000" b="1" dirty="0" smtClean="0">
                <a:solidFill>
                  <a:srgbClr val="00B050"/>
                </a:solidFill>
              </a:rPr>
              <a:t>Up to 25MB file max size.</a:t>
            </a:r>
          </a:p>
          <a:p>
            <a:pPr marL="0" indent="0">
              <a:spcBef>
                <a:spcPts val="0"/>
              </a:spcBef>
              <a:buNone/>
            </a:pPr>
            <a:r>
              <a:rPr lang="en-US" sz="2000" dirty="0"/>
              <a:t> </a:t>
            </a:r>
            <a:r>
              <a:rPr lang="en-US" sz="2000" dirty="0" smtClean="0"/>
              <a:t>           </a:t>
            </a:r>
            <a:r>
              <a:rPr lang="en-US" sz="2000" dirty="0" smtClean="0">
                <a:solidFill>
                  <a:srgbClr val="FF0000"/>
                </a:solidFill>
              </a:rPr>
              <a:t>Executable (*exe) and Archive</a:t>
            </a:r>
          </a:p>
          <a:p>
            <a:pPr marL="0" indent="0">
              <a:spcBef>
                <a:spcPts val="0"/>
              </a:spcBef>
              <a:buNone/>
            </a:pPr>
            <a:r>
              <a:rPr lang="en-US" sz="2000" dirty="0">
                <a:solidFill>
                  <a:srgbClr val="FF0000"/>
                </a:solidFill>
              </a:rPr>
              <a:t> </a:t>
            </a:r>
            <a:r>
              <a:rPr lang="en-US" sz="2000" dirty="0" smtClean="0">
                <a:solidFill>
                  <a:srgbClr val="FF0000"/>
                </a:solidFill>
              </a:rPr>
              <a:t>           (*zip)  files are not allowed.</a:t>
            </a:r>
            <a:endParaRPr lang="en-US" sz="2000" dirty="0">
              <a:solidFill>
                <a:srgbClr val="FF0000"/>
              </a:solidFill>
            </a:endParaRPr>
          </a:p>
        </p:txBody>
      </p:sp>
      <p:sp>
        <p:nvSpPr>
          <p:cNvPr id="2" name="Title 1"/>
          <p:cNvSpPr>
            <a:spLocks noGrp="1"/>
          </p:cNvSpPr>
          <p:nvPr>
            <p:ph type="title"/>
          </p:nvPr>
        </p:nvSpPr>
        <p:spPr/>
        <p:txBody>
          <a:bodyPr/>
          <a:lstStyle/>
          <a:p>
            <a:r>
              <a:rPr lang="en-US" dirty="0" smtClean="0"/>
              <a:t>Take Survey (Commenting) – </a:t>
            </a:r>
            <a:br>
              <a:rPr lang="en-US" dirty="0" smtClean="0"/>
            </a:br>
            <a:r>
              <a:rPr lang="en-US" dirty="0" smtClean="0"/>
              <a:t>Upload Document</a:t>
            </a:r>
            <a:endParaRPr lang="en-US" dirty="0"/>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48" y="1666235"/>
            <a:ext cx="459979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181041" y="4331489"/>
            <a:ext cx="2286002" cy="557093"/>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pic>
        <p:nvPicPr>
          <p:cNvPr id="11" name="Picture 10"/>
          <p:cNvPicPr>
            <a:picLocks noChangeAspect="1"/>
          </p:cNvPicPr>
          <p:nvPr/>
        </p:nvPicPr>
        <p:blipFill>
          <a:blip r:embed="rId4"/>
          <a:stretch>
            <a:fillRect/>
          </a:stretch>
        </p:blipFill>
        <p:spPr>
          <a:xfrm>
            <a:off x="4984956" y="3380735"/>
            <a:ext cx="577886" cy="564126"/>
          </a:xfrm>
          <a:prstGeom prst="rect">
            <a:avLst/>
          </a:prstGeom>
        </p:spPr>
      </p:pic>
    </p:spTree>
    <p:extLst>
      <p:ext uri="{BB962C8B-B14F-4D97-AF65-F5344CB8AC3E}">
        <p14:creationId xmlns:p14="http://schemas.microsoft.com/office/powerpoint/2010/main" val="4264494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Sort Feature</a:t>
            </a:r>
            <a:endParaRPr lang="en-US" dirty="0"/>
          </a:p>
        </p:txBody>
      </p:sp>
      <p:sp>
        <p:nvSpPr>
          <p:cNvPr id="12" name="Content Placeholder 11"/>
          <p:cNvSpPr>
            <a:spLocks noGrp="1"/>
          </p:cNvSpPr>
          <p:nvPr>
            <p:ph sz="half" idx="11"/>
          </p:nvPr>
        </p:nvSpPr>
        <p:spPr>
          <a:xfrm>
            <a:off x="5068750" y="1612245"/>
            <a:ext cx="3939117" cy="4038600"/>
          </a:xfrm>
        </p:spPr>
        <p:txBody>
          <a:bodyPr/>
          <a:lstStyle/>
          <a:p>
            <a:pPr marL="0" indent="0">
              <a:buNone/>
            </a:pPr>
            <a:r>
              <a:rPr lang="en-US" sz="2000" dirty="0"/>
              <a:t>To sort in ascending or descending order, select the column </a:t>
            </a:r>
            <a:r>
              <a:rPr lang="en-US" sz="2000" dirty="0" smtClean="0"/>
              <a:t>header</a:t>
            </a:r>
            <a:br>
              <a:rPr lang="en-US" sz="2000" dirty="0" smtClean="0"/>
            </a:br>
            <a:endParaRPr lang="en-US" sz="2000" dirty="0"/>
          </a:p>
          <a:p>
            <a:pPr marL="0" indent="0">
              <a:spcBef>
                <a:spcPts val="0"/>
              </a:spcBef>
              <a:buNone/>
            </a:pPr>
            <a:r>
              <a:rPr lang="en-US" sz="2000" dirty="0"/>
              <a:t>The rows within the sorted column will display in alternate shades to indicate the column header has been </a:t>
            </a:r>
            <a:r>
              <a:rPr lang="en-US" sz="2000" dirty="0" smtClean="0"/>
              <a:t>sorted</a:t>
            </a:r>
            <a:endParaRPr lang="en-US" sz="2000" dirty="0"/>
          </a:p>
        </p:txBody>
      </p:sp>
      <p:pic>
        <p:nvPicPr>
          <p:cNvPr id="3" name="Picture 2"/>
          <p:cNvPicPr>
            <a:picLocks noChangeAspect="1"/>
          </p:cNvPicPr>
          <p:nvPr/>
        </p:nvPicPr>
        <p:blipFill>
          <a:blip r:embed="rId3"/>
          <a:stretch>
            <a:fillRect/>
          </a:stretch>
        </p:blipFill>
        <p:spPr>
          <a:xfrm>
            <a:off x="99321" y="1704713"/>
            <a:ext cx="4896857" cy="4461804"/>
          </a:xfrm>
          <a:prstGeom prst="rect">
            <a:avLst/>
          </a:prstGeom>
        </p:spPr>
      </p:pic>
      <p:sp>
        <p:nvSpPr>
          <p:cNvPr id="7" name="Rectangle 6"/>
          <p:cNvSpPr/>
          <p:nvPr/>
        </p:nvSpPr>
        <p:spPr bwMode="auto">
          <a:xfrm>
            <a:off x="3686690" y="3165058"/>
            <a:ext cx="807298" cy="3001459"/>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9592385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4994788" y="1263515"/>
            <a:ext cx="4041775" cy="639762"/>
          </a:xfrm>
        </p:spPr>
        <p:txBody>
          <a:bodyPr/>
          <a:lstStyle/>
          <a:p>
            <a:r>
              <a:rPr lang="en-US" dirty="0" smtClean="0">
                <a:latin typeface="Calibri" panose="020F0502020204030204" pitchFamily="34" charset="0"/>
              </a:rPr>
              <a:t>Format Text</a:t>
            </a:r>
            <a:endParaRPr lang="en-US" dirty="0">
              <a:latin typeface="Calibri" panose="020F0502020204030204" pitchFamily="34" charset="0"/>
            </a:endParaRPr>
          </a:p>
        </p:txBody>
      </p:sp>
      <p:sp>
        <p:nvSpPr>
          <p:cNvPr id="9" name="Content Placeholder 8"/>
          <p:cNvSpPr>
            <a:spLocks noGrp="1"/>
          </p:cNvSpPr>
          <p:nvPr>
            <p:ph sz="half" idx="12"/>
          </p:nvPr>
        </p:nvSpPr>
        <p:spPr>
          <a:xfrm>
            <a:off x="5102352" y="1903277"/>
            <a:ext cx="4041648" cy="4038600"/>
          </a:xfrm>
        </p:spPr>
        <p:txBody>
          <a:bodyPr/>
          <a:lstStyle/>
          <a:p>
            <a:pPr marL="0" indent="0">
              <a:buNone/>
            </a:pPr>
            <a:r>
              <a:rPr lang="en-US" sz="2000" dirty="0" smtClean="0"/>
              <a:t>Use the text editor to format text.</a:t>
            </a:r>
          </a:p>
          <a:p>
            <a:pPr marL="0" indent="0">
              <a:buNone/>
            </a:pPr>
            <a:r>
              <a:rPr lang="en-US" sz="2000" dirty="0" smtClean="0"/>
              <a:t>Ex.  Bold, italics, numbering, bullets, indent, decrease indent.</a:t>
            </a:r>
          </a:p>
          <a:p>
            <a:pPr marL="0" indent="0">
              <a:buNone/>
            </a:pPr>
            <a:endParaRPr lang="en-US" sz="2000" dirty="0"/>
          </a:p>
          <a:p>
            <a:pPr marL="0" indent="0">
              <a:buNone/>
            </a:pPr>
            <a:r>
              <a:rPr lang="en-US" sz="2000" dirty="0" smtClean="0"/>
              <a:t>Copy paste text into the text field by performing the </a:t>
            </a:r>
            <a:r>
              <a:rPr lang="en-US" sz="2000" b="1" dirty="0" smtClean="0"/>
              <a:t>Ctrl + C </a:t>
            </a:r>
            <a:r>
              <a:rPr lang="en-US" sz="2000" dirty="0" smtClean="0"/>
              <a:t>to copy information from source document.  Press </a:t>
            </a:r>
            <a:r>
              <a:rPr lang="en-US" sz="2000" b="1" dirty="0" smtClean="0"/>
              <a:t>Ctrl + V </a:t>
            </a:r>
            <a:r>
              <a:rPr lang="en-US" sz="2000" dirty="0" smtClean="0"/>
              <a:t>to paste information into text field box </a:t>
            </a:r>
            <a:endParaRPr lang="en-US" sz="2000" dirty="0"/>
          </a:p>
        </p:txBody>
      </p:sp>
      <p:sp>
        <p:nvSpPr>
          <p:cNvPr id="2" name="Title 1"/>
          <p:cNvSpPr>
            <a:spLocks noGrp="1"/>
          </p:cNvSpPr>
          <p:nvPr>
            <p:ph type="title"/>
          </p:nvPr>
        </p:nvSpPr>
        <p:spPr/>
        <p:txBody>
          <a:bodyPr/>
          <a:lstStyle/>
          <a:p>
            <a:r>
              <a:rPr lang="en-US" dirty="0" smtClean="0"/>
              <a:t>Take Survey (Commenting) – </a:t>
            </a:r>
            <a:br>
              <a:rPr lang="en-US" dirty="0" smtClean="0"/>
            </a:br>
            <a:r>
              <a:rPr lang="en-US" dirty="0" smtClean="0"/>
              <a:t>Format Text</a:t>
            </a:r>
            <a:endParaRPr lang="en-US" dirty="0"/>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46" y="1459840"/>
            <a:ext cx="438922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274533" y="2753411"/>
            <a:ext cx="1810647" cy="342452"/>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11" name="Rectangle 10"/>
          <p:cNvSpPr/>
          <p:nvPr/>
        </p:nvSpPr>
        <p:spPr bwMode="auto">
          <a:xfrm>
            <a:off x="274532" y="3095863"/>
            <a:ext cx="4189313" cy="1130241"/>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pic>
        <p:nvPicPr>
          <p:cNvPr id="3" name="Picture 2"/>
          <p:cNvPicPr>
            <a:picLocks noChangeAspect="1"/>
          </p:cNvPicPr>
          <p:nvPr/>
        </p:nvPicPr>
        <p:blipFill>
          <a:blip r:embed="rId4"/>
          <a:stretch>
            <a:fillRect/>
          </a:stretch>
        </p:blipFill>
        <p:spPr>
          <a:xfrm>
            <a:off x="4541731" y="3373522"/>
            <a:ext cx="639869" cy="659865"/>
          </a:xfrm>
          <a:prstGeom prst="rect">
            <a:avLst/>
          </a:prstGeom>
        </p:spPr>
      </p:pic>
    </p:spTree>
    <p:extLst>
      <p:ext uri="{BB962C8B-B14F-4D97-AF65-F5344CB8AC3E}">
        <p14:creationId xmlns:p14="http://schemas.microsoft.com/office/powerpoint/2010/main" val="37661385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2"/>
          </p:nvPr>
        </p:nvSpPr>
        <p:spPr>
          <a:xfrm>
            <a:off x="5102352" y="1412241"/>
            <a:ext cx="3913829" cy="4591683"/>
          </a:xfrm>
        </p:spPr>
        <p:txBody>
          <a:bodyPr/>
          <a:lstStyle/>
          <a:p>
            <a:pPr marL="0" indent="0">
              <a:buNone/>
            </a:pPr>
            <a:r>
              <a:rPr lang="en-US" dirty="0" smtClean="0"/>
              <a:t>View comments submitted by other entities real-time.</a:t>
            </a:r>
          </a:p>
          <a:p>
            <a:pPr marL="0" indent="0">
              <a:buNone/>
            </a:pPr>
            <a:endParaRPr lang="en-US" dirty="0"/>
          </a:p>
          <a:p>
            <a:pPr marL="0" indent="0">
              <a:buNone/>
            </a:pPr>
            <a:r>
              <a:rPr lang="en-US" dirty="0" smtClean="0"/>
              <a:t>SELECT </a:t>
            </a:r>
            <a:r>
              <a:rPr lang="en-US" dirty="0"/>
              <a:t>thumbs up or thumbs down icons to </a:t>
            </a:r>
            <a:r>
              <a:rPr lang="en-US" dirty="0" smtClean="0"/>
              <a:t>show </a:t>
            </a:r>
            <a:r>
              <a:rPr lang="en-US" dirty="0"/>
              <a:t>support </a:t>
            </a:r>
            <a:r>
              <a:rPr lang="en-US" dirty="0" smtClean="0"/>
              <a:t>or disagreement for </a:t>
            </a:r>
            <a:r>
              <a:rPr lang="en-US" dirty="0"/>
              <a:t>a </a:t>
            </a:r>
            <a:r>
              <a:rPr lang="en-US" dirty="0" smtClean="0"/>
              <a:t>comment submitted by another entity.</a:t>
            </a:r>
          </a:p>
          <a:p>
            <a:pPr marL="0" indent="0">
              <a:buNone/>
            </a:pPr>
            <a:endParaRPr lang="en-US" dirty="0"/>
          </a:p>
        </p:txBody>
      </p:sp>
      <p:sp>
        <p:nvSpPr>
          <p:cNvPr id="2" name="Title 1"/>
          <p:cNvSpPr>
            <a:spLocks noGrp="1"/>
          </p:cNvSpPr>
          <p:nvPr>
            <p:ph type="title"/>
          </p:nvPr>
        </p:nvSpPr>
        <p:spPr/>
        <p:txBody>
          <a:bodyPr/>
          <a:lstStyle/>
          <a:p>
            <a:r>
              <a:rPr lang="en-US" dirty="0" smtClean="0"/>
              <a:t>Social Survey – </a:t>
            </a:r>
            <a:br>
              <a:rPr lang="en-US" dirty="0" smtClean="0"/>
            </a:br>
            <a:r>
              <a:rPr lang="en-US" dirty="0" smtClean="0"/>
              <a:t>View Comments Real-Time</a:t>
            </a:r>
            <a:endParaRPr lang="en-US" dirty="0"/>
          </a:p>
        </p:txBody>
      </p:sp>
      <p:pic>
        <p:nvPicPr>
          <p:cNvPr id="3" name="Picture 2"/>
          <p:cNvPicPr>
            <a:picLocks noChangeAspect="1"/>
          </p:cNvPicPr>
          <p:nvPr/>
        </p:nvPicPr>
        <p:blipFill>
          <a:blip r:embed="rId3"/>
          <a:stretch>
            <a:fillRect/>
          </a:stretch>
        </p:blipFill>
        <p:spPr>
          <a:xfrm>
            <a:off x="296304" y="1412240"/>
            <a:ext cx="4516131" cy="4591684"/>
          </a:xfrm>
          <a:prstGeom prst="rect">
            <a:avLst/>
          </a:prstGeom>
        </p:spPr>
      </p:pic>
      <p:sp>
        <p:nvSpPr>
          <p:cNvPr id="9" name="Rectangle 8"/>
          <p:cNvSpPr/>
          <p:nvPr/>
        </p:nvSpPr>
        <p:spPr bwMode="auto">
          <a:xfrm>
            <a:off x="530286" y="5402054"/>
            <a:ext cx="1810647" cy="342452"/>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301724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228600" indent="-228600"/>
            <a:r>
              <a:rPr lang="en-US" dirty="0" smtClean="0">
                <a:hlinkClick r:id="rId3"/>
              </a:rPr>
              <a:t>Standards </a:t>
            </a:r>
            <a:endParaRPr lang="en-US" dirty="0" smtClean="0"/>
          </a:p>
          <a:p>
            <a:pPr marL="457200" lvl="1" indent="-228600"/>
            <a:r>
              <a:rPr lang="en-US" dirty="0" smtClean="0"/>
              <a:t>Program News </a:t>
            </a:r>
          </a:p>
          <a:p>
            <a:pPr marL="685800" lvl="2"/>
            <a:r>
              <a:rPr lang="en-US" dirty="0" smtClean="0"/>
              <a:t>Weekly Standards Bulletin</a:t>
            </a:r>
          </a:p>
          <a:p>
            <a:pPr marL="228600" indent="-228600"/>
            <a:r>
              <a:rPr lang="en-US" dirty="0" smtClean="0">
                <a:hlinkClick r:id="rId4"/>
              </a:rPr>
              <a:t>Standards Processes </a:t>
            </a:r>
            <a:r>
              <a:rPr lang="en-US" dirty="0">
                <a:hlinkClick r:id="rId4"/>
              </a:rPr>
              <a:t>Manual </a:t>
            </a:r>
            <a:endParaRPr lang="en-US" dirty="0" smtClean="0"/>
          </a:p>
          <a:p>
            <a:pPr marL="228600" indent="-228600"/>
            <a:r>
              <a:rPr lang="en-US" dirty="0" smtClean="0">
                <a:hlinkClick r:id="rId5"/>
              </a:rPr>
              <a:t>Resources</a:t>
            </a:r>
            <a:r>
              <a:rPr lang="en-US" dirty="0" smtClean="0"/>
              <a:t> </a:t>
            </a:r>
            <a:endParaRPr lang="en-US" sz="1800" dirty="0"/>
          </a:p>
          <a:p>
            <a:pPr marL="228600" indent="-228600"/>
            <a:r>
              <a:rPr lang="en-US" dirty="0" smtClean="0"/>
              <a:t>SBS questions/feedback - </a:t>
            </a:r>
            <a:r>
              <a:rPr lang="en-US" dirty="0">
                <a:hlinkClick r:id="rId6"/>
              </a:rPr>
              <a:t>ballotadmin@nerc.net</a:t>
            </a:r>
            <a:endParaRPr lang="en-US" dirty="0"/>
          </a:p>
          <a:p>
            <a:pPr marL="0" indent="0">
              <a:buNone/>
            </a:pPr>
            <a:endParaRPr lang="en-US" sz="1800" dirty="0"/>
          </a:p>
          <a:p>
            <a:pPr marL="228600" lvl="1"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Standards Information</a:t>
            </a:r>
            <a:endParaRPr lang="en-US" dirty="0"/>
          </a:p>
        </p:txBody>
      </p:sp>
    </p:spTree>
    <p:extLst>
      <p:ext uri="{BB962C8B-B14F-4D97-AF65-F5344CB8AC3E}">
        <p14:creationId xmlns:p14="http://schemas.microsoft.com/office/powerpoint/2010/main" val="3761975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Search Feature</a:t>
            </a:r>
            <a:endParaRPr lang="en-US" dirty="0"/>
          </a:p>
        </p:txBody>
      </p:sp>
      <p:sp>
        <p:nvSpPr>
          <p:cNvPr id="12" name="Content Placeholder 11"/>
          <p:cNvSpPr>
            <a:spLocks noGrp="1"/>
          </p:cNvSpPr>
          <p:nvPr>
            <p:ph sz="half" idx="11"/>
          </p:nvPr>
        </p:nvSpPr>
        <p:spPr>
          <a:xfrm>
            <a:off x="159883" y="1376993"/>
            <a:ext cx="8755517" cy="1112437"/>
          </a:xfrm>
        </p:spPr>
        <p:txBody>
          <a:bodyPr/>
          <a:lstStyle/>
          <a:p>
            <a:pPr marL="0" indent="0">
              <a:buNone/>
            </a:pPr>
            <a:r>
              <a:rPr lang="en-US" sz="2000" dirty="0"/>
              <a:t>Use the search feature to locate specific </a:t>
            </a:r>
            <a:r>
              <a:rPr lang="en-US" sz="2000" dirty="0" smtClean="0"/>
              <a:t>information such </a:t>
            </a:r>
            <a:r>
              <a:rPr lang="en-US" sz="2000" dirty="0"/>
              <a:t>as </a:t>
            </a:r>
            <a:r>
              <a:rPr lang="en-US" sz="2000" dirty="0" smtClean="0"/>
              <a:t>survey, project number/name, standards number/name activity type, ballot type (displayed here) dates, etc.</a:t>
            </a:r>
            <a:endParaRPr lang="en-US" sz="2000" dirty="0"/>
          </a:p>
        </p:txBody>
      </p:sp>
      <p:pic>
        <p:nvPicPr>
          <p:cNvPr id="4" name="Picture 3"/>
          <p:cNvPicPr>
            <a:picLocks noChangeAspect="1"/>
          </p:cNvPicPr>
          <p:nvPr/>
        </p:nvPicPr>
        <p:blipFill>
          <a:blip r:embed="rId3"/>
          <a:stretch>
            <a:fillRect/>
          </a:stretch>
        </p:blipFill>
        <p:spPr>
          <a:xfrm>
            <a:off x="159883" y="2563771"/>
            <a:ext cx="8806151" cy="3075820"/>
          </a:xfrm>
          <a:prstGeom prst="rect">
            <a:avLst/>
          </a:prstGeom>
        </p:spPr>
      </p:pic>
      <p:sp>
        <p:nvSpPr>
          <p:cNvPr id="11" name="Rectangle 10"/>
          <p:cNvSpPr/>
          <p:nvPr/>
        </p:nvSpPr>
        <p:spPr bwMode="auto">
          <a:xfrm>
            <a:off x="5034731" y="3824890"/>
            <a:ext cx="445062" cy="174243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7" name="Rectangle 6"/>
          <p:cNvSpPr/>
          <p:nvPr/>
        </p:nvSpPr>
        <p:spPr bwMode="auto">
          <a:xfrm>
            <a:off x="7881779" y="3297559"/>
            <a:ext cx="1033622" cy="295432"/>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2712290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View Ballot Results</a:t>
            </a:r>
            <a:endParaRPr lang="en-US" dirty="0"/>
          </a:p>
        </p:txBody>
      </p:sp>
      <p:sp>
        <p:nvSpPr>
          <p:cNvPr id="13" name="Content Placeholder 11"/>
          <p:cNvSpPr>
            <a:spLocks noGrp="1"/>
          </p:cNvSpPr>
          <p:nvPr>
            <p:ph sz="half" idx="11"/>
          </p:nvPr>
        </p:nvSpPr>
        <p:spPr>
          <a:xfrm>
            <a:off x="178026" y="1620932"/>
            <a:ext cx="8150942" cy="766220"/>
          </a:xfrm>
        </p:spPr>
        <p:txBody>
          <a:bodyPr/>
          <a:lstStyle/>
          <a:p>
            <a:pPr marL="0" indent="0">
              <a:buNone/>
            </a:pPr>
            <a:r>
              <a:rPr lang="en-US" sz="2000" dirty="0"/>
              <a:t>Published ballot results </a:t>
            </a:r>
            <a:r>
              <a:rPr lang="en-US" sz="2000" dirty="0" smtClean="0"/>
              <a:t>are displayed </a:t>
            </a:r>
            <a:r>
              <a:rPr lang="en-US" sz="2000" dirty="0"/>
              <a:t>on the Ballot Results page. Select the “Results” link to access the results for a specific ballot.</a:t>
            </a:r>
          </a:p>
        </p:txBody>
      </p:sp>
      <p:pic>
        <p:nvPicPr>
          <p:cNvPr id="2" name="Picture 1"/>
          <p:cNvPicPr>
            <a:picLocks noChangeAspect="1"/>
          </p:cNvPicPr>
          <p:nvPr/>
        </p:nvPicPr>
        <p:blipFill>
          <a:blip r:embed="rId3"/>
          <a:stretch>
            <a:fillRect/>
          </a:stretch>
        </p:blipFill>
        <p:spPr>
          <a:xfrm>
            <a:off x="153750" y="2499774"/>
            <a:ext cx="8825710" cy="2783877"/>
          </a:xfrm>
          <a:prstGeom prst="rect">
            <a:avLst/>
          </a:prstGeom>
        </p:spPr>
      </p:pic>
      <p:sp>
        <p:nvSpPr>
          <p:cNvPr id="12" name="Rectangle 11"/>
          <p:cNvSpPr/>
          <p:nvPr/>
        </p:nvSpPr>
        <p:spPr bwMode="auto">
          <a:xfrm>
            <a:off x="7509408" y="3414839"/>
            <a:ext cx="534075" cy="1868811"/>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984938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Ballot Results Summary</a:t>
            </a:r>
            <a:endParaRPr lang="en-US" dirty="0"/>
          </a:p>
        </p:txBody>
      </p:sp>
      <p:sp>
        <p:nvSpPr>
          <p:cNvPr id="13" name="Content Placeholder 11"/>
          <p:cNvSpPr>
            <a:spLocks noGrp="1"/>
          </p:cNvSpPr>
          <p:nvPr>
            <p:ph sz="half" idx="11"/>
          </p:nvPr>
        </p:nvSpPr>
        <p:spPr>
          <a:xfrm>
            <a:off x="184985" y="1343003"/>
            <a:ext cx="8338439" cy="749765"/>
          </a:xfrm>
        </p:spPr>
        <p:txBody>
          <a:bodyPr/>
          <a:lstStyle/>
          <a:p>
            <a:pPr marL="0" indent="0">
              <a:buNone/>
            </a:pPr>
            <a:r>
              <a:rPr lang="en-US" sz="2000" dirty="0"/>
              <a:t>The top section displays the ballot results and a summary count of ballot pool members and votes by </a:t>
            </a:r>
            <a:r>
              <a:rPr lang="en-US" sz="2000" dirty="0" smtClean="0"/>
              <a:t>segment</a:t>
            </a:r>
            <a:endParaRPr lang="en-US" sz="2000" dirty="0"/>
          </a:p>
        </p:txBody>
      </p:sp>
      <p:pic>
        <p:nvPicPr>
          <p:cNvPr id="2" name="Picture 1"/>
          <p:cNvPicPr>
            <a:picLocks noChangeAspect="1"/>
          </p:cNvPicPr>
          <p:nvPr/>
        </p:nvPicPr>
        <p:blipFill>
          <a:blip r:embed="rId3"/>
          <a:stretch>
            <a:fillRect/>
          </a:stretch>
        </p:blipFill>
        <p:spPr>
          <a:xfrm>
            <a:off x="184985" y="2192941"/>
            <a:ext cx="8831173" cy="3536220"/>
          </a:xfrm>
          <a:prstGeom prst="rect">
            <a:avLst/>
          </a:prstGeom>
        </p:spPr>
      </p:pic>
      <p:sp>
        <p:nvSpPr>
          <p:cNvPr id="12" name="Rectangle 11"/>
          <p:cNvSpPr/>
          <p:nvPr/>
        </p:nvSpPr>
        <p:spPr bwMode="auto">
          <a:xfrm>
            <a:off x="184985" y="3845408"/>
            <a:ext cx="8730416" cy="1883753"/>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9" name="Rectangle 8"/>
          <p:cNvSpPr/>
          <p:nvPr/>
        </p:nvSpPr>
        <p:spPr bwMode="auto">
          <a:xfrm>
            <a:off x="184985" y="3576680"/>
            <a:ext cx="1864835" cy="268728"/>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690123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Ballot Result Details</a:t>
            </a:r>
            <a:endParaRPr lang="en-US" dirty="0"/>
          </a:p>
        </p:txBody>
      </p:sp>
      <p:sp>
        <p:nvSpPr>
          <p:cNvPr id="13" name="Content Placeholder 11"/>
          <p:cNvSpPr>
            <a:spLocks noGrp="1"/>
          </p:cNvSpPr>
          <p:nvPr>
            <p:ph sz="half" idx="11"/>
          </p:nvPr>
        </p:nvSpPr>
        <p:spPr>
          <a:xfrm>
            <a:off x="194209" y="1316539"/>
            <a:ext cx="8428383" cy="1362560"/>
          </a:xfrm>
        </p:spPr>
        <p:txBody>
          <a:bodyPr/>
          <a:lstStyle/>
          <a:p>
            <a:pPr marL="0" indent="0">
              <a:buNone/>
            </a:pPr>
            <a:r>
              <a:rPr lang="en-US" sz="2000" dirty="0" smtClean="0"/>
              <a:t>The bottom section displays </a:t>
            </a:r>
            <a:r>
              <a:rPr lang="en-US" sz="2000" dirty="0"/>
              <a:t>the individual ballot details. </a:t>
            </a:r>
            <a:r>
              <a:rPr lang="en-US" sz="2000" dirty="0" smtClean="0"/>
              <a:t>Use the search and </a:t>
            </a:r>
            <a:r>
              <a:rPr lang="en-US" sz="2000" dirty="0"/>
              <a:t>sort </a:t>
            </a:r>
            <a:r>
              <a:rPr lang="en-US" sz="2000" dirty="0" smtClean="0"/>
              <a:t>features by segment</a:t>
            </a:r>
            <a:r>
              <a:rPr lang="en-US" sz="2000" dirty="0"/>
              <a:t>, </a:t>
            </a:r>
            <a:r>
              <a:rPr lang="en-US" sz="2000" dirty="0" smtClean="0"/>
              <a:t>entity name</a:t>
            </a:r>
            <a:r>
              <a:rPr lang="en-US" sz="2000" dirty="0"/>
              <a:t>, </a:t>
            </a:r>
            <a:r>
              <a:rPr lang="en-US" sz="2000" dirty="0" smtClean="0"/>
              <a:t>voter name</a:t>
            </a:r>
            <a:r>
              <a:rPr lang="en-US" sz="2000" dirty="0"/>
              <a:t>, </a:t>
            </a:r>
            <a:r>
              <a:rPr lang="en-US" sz="2000" dirty="0" smtClean="0"/>
              <a:t>designated proxy </a:t>
            </a:r>
            <a:r>
              <a:rPr lang="en-US" sz="2000" dirty="0"/>
              <a:t>n</a:t>
            </a:r>
            <a:r>
              <a:rPr lang="en-US" sz="2000" dirty="0" smtClean="0"/>
              <a:t>ame</a:t>
            </a:r>
            <a:r>
              <a:rPr lang="en-US" sz="2000" dirty="0"/>
              <a:t>, </a:t>
            </a:r>
            <a:r>
              <a:rPr lang="en-US" sz="2000" dirty="0" smtClean="0"/>
              <a:t>ballot cast </a:t>
            </a:r>
            <a:r>
              <a:rPr lang="en-US" sz="2000" dirty="0"/>
              <a:t>and NERC </a:t>
            </a:r>
            <a:r>
              <a:rPr lang="en-US" sz="2000" dirty="0" smtClean="0"/>
              <a:t>memo</a:t>
            </a:r>
            <a:r>
              <a:rPr lang="en-US" sz="2000" dirty="0"/>
              <a:t>. All entries will </a:t>
            </a:r>
            <a:r>
              <a:rPr lang="en-US" sz="2000" dirty="0" smtClean="0"/>
              <a:t>show by default. This can be modified </a:t>
            </a:r>
            <a:r>
              <a:rPr lang="en-US" sz="2000" dirty="0"/>
              <a:t>to show </a:t>
            </a:r>
            <a:r>
              <a:rPr lang="en-US" sz="2000" dirty="0" smtClean="0"/>
              <a:t>10, 25</a:t>
            </a:r>
            <a:r>
              <a:rPr lang="en-US" sz="2000" dirty="0"/>
              <a:t>, </a:t>
            </a:r>
            <a:r>
              <a:rPr lang="en-US" sz="2000" dirty="0" smtClean="0"/>
              <a:t>50, </a:t>
            </a:r>
            <a:r>
              <a:rPr lang="en-US" sz="2000" dirty="0"/>
              <a:t>or 100 entries at a time.</a:t>
            </a:r>
          </a:p>
          <a:p>
            <a:pPr marL="0" indent="0">
              <a:buNone/>
            </a:pPr>
            <a:endParaRPr lang="en-US" sz="2000" dirty="0"/>
          </a:p>
        </p:txBody>
      </p:sp>
      <p:pic>
        <p:nvPicPr>
          <p:cNvPr id="2" name="Picture 1"/>
          <p:cNvPicPr>
            <a:picLocks noChangeAspect="1"/>
          </p:cNvPicPr>
          <p:nvPr/>
        </p:nvPicPr>
        <p:blipFill>
          <a:blip r:embed="rId3"/>
          <a:stretch>
            <a:fillRect/>
          </a:stretch>
        </p:blipFill>
        <p:spPr>
          <a:xfrm>
            <a:off x="194209" y="2749873"/>
            <a:ext cx="8825526" cy="2922643"/>
          </a:xfrm>
          <a:prstGeom prst="rect">
            <a:avLst/>
          </a:prstGeom>
        </p:spPr>
      </p:pic>
      <p:sp>
        <p:nvSpPr>
          <p:cNvPr id="12" name="Rectangle 11"/>
          <p:cNvSpPr/>
          <p:nvPr/>
        </p:nvSpPr>
        <p:spPr bwMode="auto">
          <a:xfrm>
            <a:off x="194209" y="3439310"/>
            <a:ext cx="8838018" cy="2298511"/>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
        <p:nvSpPr>
          <p:cNvPr id="9" name="Rectangle 8"/>
          <p:cNvSpPr/>
          <p:nvPr/>
        </p:nvSpPr>
        <p:spPr bwMode="auto">
          <a:xfrm>
            <a:off x="194209" y="3188771"/>
            <a:ext cx="1971884" cy="185234"/>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solidFill>
                <a:schemeClr val="tx1"/>
              </a:solidFill>
              <a:latin typeface="Arial" charset="0"/>
              <a:ea typeface="ＭＳ Ｐゴシック" pitchFamily="84" charset="-128"/>
            </a:endParaRPr>
          </a:p>
        </p:txBody>
      </p:sp>
    </p:spTree>
    <p:extLst>
      <p:ext uri="{BB962C8B-B14F-4D97-AF65-F5344CB8AC3E}">
        <p14:creationId xmlns:p14="http://schemas.microsoft.com/office/powerpoint/2010/main" val="1198726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NERC PowerPoint[1]">
  <a:themeElements>
    <a:clrScheme name="NERC Palette">
      <a:dk1>
        <a:srgbClr val="FFFFFF"/>
      </a:dk1>
      <a:lt1>
        <a:srgbClr val="FFFFFF"/>
      </a:lt1>
      <a:dk2>
        <a:srgbClr val="FFFFFF"/>
      </a:dk2>
      <a:lt2>
        <a:srgbClr val="FFFFFF"/>
      </a:lt2>
      <a:accent1>
        <a:srgbClr val="204C81"/>
      </a:accent1>
      <a:accent2>
        <a:srgbClr val="5D85A9"/>
      </a:accent2>
      <a:accent3>
        <a:srgbClr val="AFCDE3"/>
      </a:accent3>
      <a:accent4>
        <a:srgbClr val="D5D5D5"/>
      </a:accent4>
      <a:accent5>
        <a:srgbClr val="000000"/>
      </a:accent5>
      <a:accent6>
        <a:srgbClr val="000000"/>
      </a:accent6>
      <a:hlink>
        <a:srgbClr val="0000FF"/>
      </a:hlink>
      <a:folHlink>
        <a:srgbClr val="7030A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F026953A2AF48B4B19331CD3A69A3" ma:contentTypeVersion="47" ma:contentTypeDescription="Create a new document." ma:contentTypeScope="" ma:versionID="79ebbbd730769f8ee72f40d43659e657">
  <xsd:schema xmlns:xsd="http://www.w3.org/2001/XMLSchema" xmlns:xs="http://www.w3.org/2001/XMLSchema" xmlns:p="http://schemas.microsoft.com/office/2006/metadata/properties" xmlns:ns1="http://schemas.microsoft.com/sharepoint/v3" xmlns:ns2="d255dc3e-053e-4b62-8283-68abfc61cdbb" targetNamespace="http://schemas.microsoft.com/office/2006/metadata/properties" ma:root="true" ma:fieldsID="71a74fc97ea4efe62c13bbe1f637f577" ns1:_="" ns2:_="">
    <xsd:import namespace="http://schemas.microsoft.com/sharepoint/v3"/>
    <xsd:import namespace="d255dc3e-053e-4b62-8283-68abfc61cdbb"/>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55dc3e-053e-4b62-8283-68abfc61cdb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4D02F9CB60F8C4BB69BFCDC8D1FADE1" ma:contentTypeVersion="4" ma:contentTypeDescription="Create a new document." ma:contentTypeScope="" ma:versionID="d0f5a83ab6fe6a78726aa4883566f425">
  <xsd:schema xmlns:xsd="http://www.w3.org/2001/XMLSchema" xmlns:xs="http://www.w3.org/2001/XMLSchema" xmlns:p="http://schemas.microsoft.com/office/2006/metadata/properties" xmlns:ns1="http://schemas.microsoft.com/sharepoint/v3" xmlns:ns2="cbf880be-c7c2-4487-81cc-39803b2f2238" targetNamespace="http://schemas.microsoft.com/office/2006/metadata/properties" ma:root="true" ma:fieldsID="272165e219ac186e3be9e428abf1772b" ns1:_="" ns2:_="">
    <xsd:import namespace="http://schemas.microsoft.com/sharepoint/v3"/>
    <xsd:import namespace="cbf880be-c7c2-4487-81cc-39803b2f2238"/>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f880be-c7c2-4487-81cc-39803b2f2238"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6CADA1-72F7-4DE4-8518-2908B07C78F7}"/>
</file>

<file path=customXml/itemProps2.xml><?xml version="1.0" encoding="utf-8"?>
<ds:datastoreItem xmlns:ds="http://schemas.openxmlformats.org/officeDocument/2006/customXml" ds:itemID="{E64BED76-C19B-453A-A783-129D196D0FCD}"/>
</file>

<file path=customXml/itemProps3.xml><?xml version="1.0" encoding="utf-8"?>
<ds:datastoreItem xmlns:ds="http://schemas.openxmlformats.org/officeDocument/2006/customXml" ds:itemID="{A862903C-AF75-4836-A4CE-8839C3ED5790}"/>
</file>

<file path=customXml/itemProps4.xml><?xml version="1.0" encoding="utf-8"?>
<ds:datastoreItem xmlns:ds="http://schemas.openxmlformats.org/officeDocument/2006/customXml" ds:itemID="{855A7120-2602-45E4-9825-4D5046CB10F6}"/>
</file>

<file path=docProps/app.xml><?xml version="1.0" encoding="utf-8"?>
<Properties xmlns="http://schemas.openxmlformats.org/officeDocument/2006/extended-properties" xmlns:vt="http://schemas.openxmlformats.org/officeDocument/2006/docPropsVTypes">
  <TotalTime>3689</TotalTime>
  <Words>3082</Words>
  <Application>Microsoft Office PowerPoint</Application>
  <PresentationFormat>On-screen Show (4:3)</PresentationFormat>
  <Paragraphs>353</Paragraphs>
  <Slides>52</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ＭＳ Ｐゴシック</vt:lpstr>
      <vt:lpstr>Arial</vt:lpstr>
      <vt:lpstr>Calibri</vt:lpstr>
      <vt:lpstr>Courier New</vt:lpstr>
      <vt:lpstr>Lucida Grande</vt:lpstr>
      <vt:lpstr>Tahoma</vt:lpstr>
      <vt:lpstr>Verdana</vt:lpstr>
      <vt:lpstr>Wingdings</vt:lpstr>
      <vt:lpstr>NERC PowerPoint[1]</vt:lpstr>
      <vt:lpstr>PowerPoint Presentation</vt:lpstr>
      <vt:lpstr>Standards Balloting and Commenting System (SBS) Tutorial Topics</vt:lpstr>
      <vt:lpstr>Navigation</vt:lpstr>
      <vt:lpstr> Viewing the RBB</vt:lpstr>
      <vt:lpstr> Sort Feature</vt:lpstr>
      <vt:lpstr> Search Feature</vt:lpstr>
      <vt:lpstr>View Ballot Results</vt:lpstr>
      <vt:lpstr>Ballot Results Summary</vt:lpstr>
      <vt:lpstr>Ballot Result Details</vt:lpstr>
      <vt:lpstr>PowerPoint Presentation</vt:lpstr>
      <vt:lpstr>SBS Roles and Permissions</vt:lpstr>
      <vt:lpstr>Registration (New ERO Platform Account)</vt:lpstr>
      <vt:lpstr>Create an Account</vt:lpstr>
      <vt:lpstr>Create an Account </vt:lpstr>
      <vt:lpstr>Verify Account – Part I</vt:lpstr>
      <vt:lpstr>Verify Account – Part II</vt:lpstr>
      <vt:lpstr>Verify Account – Part II</vt:lpstr>
      <vt:lpstr>ERO Platform – Application</vt:lpstr>
      <vt:lpstr>Accessing Current Role</vt:lpstr>
      <vt:lpstr>Requesting Voter/Proxy Permissions</vt:lpstr>
      <vt:lpstr>Requesting Voter/Proxy Permissions</vt:lpstr>
      <vt:lpstr>Requesting Voter/Proxy Permissions</vt:lpstr>
      <vt:lpstr>Requesting Voter/Proxy Permissions</vt:lpstr>
      <vt:lpstr>Request Permissions </vt:lpstr>
      <vt:lpstr>PowerPoint Presentation</vt:lpstr>
      <vt:lpstr>Voter Dashboard</vt:lpstr>
      <vt:lpstr>My Voting Activity</vt:lpstr>
      <vt:lpstr>My Voting Activity </vt:lpstr>
      <vt:lpstr>My Voting Activity </vt:lpstr>
      <vt:lpstr>My Voting Activity </vt:lpstr>
      <vt:lpstr>My Voting Activity </vt:lpstr>
      <vt:lpstr>PowerPoint Presentation</vt:lpstr>
      <vt:lpstr>Proxy Dashboard</vt:lpstr>
      <vt:lpstr>My Proxy Activity</vt:lpstr>
      <vt:lpstr>My Proxy Activity </vt:lpstr>
      <vt:lpstr>My Proxy Activity </vt:lpstr>
      <vt:lpstr>PowerPoint Presentation</vt:lpstr>
      <vt:lpstr>Contributor Dashboard</vt:lpstr>
      <vt:lpstr>PowerPoint Presentation</vt:lpstr>
      <vt:lpstr>Cast a Vote</vt:lpstr>
      <vt:lpstr>Negative Vote –  Options To Take Survey</vt:lpstr>
      <vt:lpstr>Negative Vote with Options to Take Survey</vt:lpstr>
      <vt:lpstr>PowerPoint Presentation</vt:lpstr>
      <vt:lpstr>View Surveys</vt:lpstr>
      <vt:lpstr>Take Survey (Commenting) –  Create a Group</vt:lpstr>
      <vt:lpstr>Create a Group</vt:lpstr>
      <vt:lpstr>Manage Group</vt:lpstr>
      <vt:lpstr>Take Survey (Commenting) – Existing Group</vt:lpstr>
      <vt:lpstr>Take Survey (Commenting) –  Upload Document</vt:lpstr>
      <vt:lpstr>Take Survey (Commenting) –  Format Text</vt:lpstr>
      <vt:lpstr>Social Survey –  View Comments Real-Time</vt:lpstr>
      <vt:lpstr>Standards Information</vt:lpstr>
    </vt:vector>
  </TitlesOfParts>
  <Company>North American Electric Reliability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Balloting and Commenting System (SBS) Tutorial</dc:title>
  <dc:creator>Felicia Walker</dc:creator>
  <cp:lastModifiedBy>Wendy Muller</cp:lastModifiedBy>
  <cp:revision>263</cp:revision>
  <cp:lastPrinted>2015-01-07T14:24:08Z</cp:lastPrinted>
  <dcterms:created xsi:type="dcterms:W3CDTF">2014-03-05T16:40:13Z</dcterms:created>
  <dcterms:modified xsi:type="dcterms:W3CDTF">2016-08-25T14:48:45Z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0x010100761F026953A2AF48B4B19331CD3A69A3</vt:lpwstr>
  </property>
  <property fmtid="{D5CDD505-2E9C-101B-9397-08002B2CF9AE}" pid="3" name="_dlc_DocIdItemGuid">
    <vt:lpwstr>b0e5cd52-e69a-4e98-9018-d950a1264aa2</vt:lpwstr>
  </property>
  <property fmtid="{D5CDD505-2E9C-101B-9397-08002B2CF9AE}" pid="4" name="Order">
    <vt:r8>1100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