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Default Extension="xls" ContentType="application/vnd.ms-exce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54"/>
  </p:notesMasterIdLst>
  <p:handoutMasterIdLst>
    <p:handoutMasterId r:id="rId55"/>
  </p:handoutMasterIdLst>
  <p:sldIdLst>
    <p:sldId id="370" r:id="rId2"/>
    <p:sldId id="530" r:id="rId3"/>
    <p:sldId id="492" r:id="rId4"/>
    <p:sldId id="493" r:id="rId5"/>
    <p:sldId id="531" r:id="rId6"/>
    <p:sldId id="532" r:id="rId7"/>
    <p:sldId id="455" r:id="rId8"/>
    <p:sldId id="454" r:id="rId9"/>
    <p:sldId id="494" r:id="rId10"/>
    <p:sldId id="483" r:id="rId11"/>
    <p:sldId id="522" r:id="rId12"/>
    <p:sldId id="495" r:id="rId13"/>
    <p:sldId id="496" r:id="rId14"/>
    <p:sldId id="486" r:id="rId15"/>
    <p:sldId id="529" r:id="rId16"/>
    <p:sldId id="528" r:id="rId17"/>
    <p:sldId id="501" r:id="rId18"/>
    <p:sldId id="497" r:id="rId19"/>
    <p:sldId id="500" r:id="rId20"/>
    <p:sldId id="499" r:id="rId21"/>
    <p:sldId id="502" r:id="rId22"/>
    <p:sldId id="506" r:id="rId23"/>
    <p:sldId id="475" r:id="rId24"/>
    <p:sldId id="503" r:id="rId25"/>
    <p:sldId id="505" r:id="rId26"/>
    <p:sldId id="498" r:id="rId27"/>
    <p:sldId id="524" r:id="rId28"/>
    <p:sldId id="477" r:id="rId29"/>
    <p:sldId id="478" r:id="rId30"/>
    <p:sldId id="479" r:id="rId31"/>
    <p:sldId id="473" r:id="rId32"/>
    <p:sldId id="481" r:id="rId33"/>
    <p:sldId id="507" r:id="rId34"/>
    <p:sldId id="487" r:id="rId35"/>
    <p:sldId id="508" r:id="rId36"/>
    <p:sldId id="509" r:id="rId37"/>
    <p:sldId id="510" r:id="rId38"/>
    <p:sldId id="511" r:id="rId39"/>
    <p:sldId id="491" r:id="rId40"/>
    <p:sldId id="512" r:id="rId41"/>
    <p:sldId id="513" r:id="rId42"/>
    <p:sldId id="525" r:id="rId43"/>
    <p:sldId id="514" r:id="rId44"/>
    <p:sldId id="515" r:id="rId45"/>
    <p:sldId id="516" r:id="rId46"/>
    <p:sldId id="517" r:id="rId47"/>
    <p:sldId id="518" r:id="rId48"/>
    <p:sldId id="519" r:id="rId49"/>
    <p:sldId id="521" r:id="rId50"/>
    <p:sldId id="523" r:id="rId51"/>
    <p:sldId id="527" r:id="rId52"/>
    <p:sldId id="413" r:id="rId53"/>
  </p:sldIdLst>
  <p:sldSz cx="9144000" cy="6858000" type="screen4x3"/>
  <p:notesSz cx="6959600" cy="9245600"/>
  <p:defaultTextStyle>
    <a:defPPr>
      <a:defRPr lang="en-US"/>
    </a:defPPr>
    <a:lvl1pPr algn="l" rtl="0" fontAlgn="base">
      <a:spcBef>
        <a:spcPct val="0"/>
      </a:spcBef>
      <a:spcAft>
        <a:spcPct val="0"/>
      </a:spcAft>
      <a:defRPr sz="1400" b="1" kern="1200">
        <a:solidFill>
          <a:schemeClr val="tx1"/>
        </a:solidFill>
        <a:latin typeface="Arial" charset="0"/>
        <a:ea typeface="+mn-ea"/>
        <a:cs typeface="Arial" charset="0"/>
      </a:defRPr>
    </a:lvl1pPr>
    <a:lvl2pPr marL="457200" algn="l" rtl="0" fontAlgn="base">
      <a:spcBef>
        <a:spcPct val="0"/>
      </a:spcBef>
      <a:spcAft>
        <a:spcPct val="0"/>
      </a:spcAft>
      <a:defRPr sz="1400" b="1" kern="1200">
        <a:solidFill>
          <a:schemeClr val="tx1"/>
        </a:solidFill>
        <a:latin typeface="Arial" charset="0"/>
        <a:ea typeface="+mn-ea"/>
        <a:cs typeface="Arial" charset="0"/>
      </a:defRPr>
    </a:lvl2pPr>
    <a:lvl3pPr marL="914400" algn="l" rtl="0" fontAlgn="base">
      <a:spcBef>
        <a:spcPct val="0"/>
      </a:spcBef>
      <a:spcAft>
        <a:spcPct val="0"/>
      </a:spcAft>
      <a:defRPr sz="1400" b="1" kern="1200">
        <a:solidFill>
          <a:schemeClr val="tx1"/>
        </a:solidFill>
        <a:latin typeface="Arial" charset="0"/>
        <a:ea typeface="+mn-ea"/>
        <a:cs typeface="Arial" charset="0"/>
      </a:defRPr>
    </a:lvl3pPr>
    <a:lvl4pPr marL="1371600" algn="l" rtl="0" fontAlgn="base">
      <a:spcBef>
        <a:spcPct val="0"/>
      </a:spcBef>
      <a:spcAft>
        <a:spcPct val="0"/>
      </a:spcAft>
      <a:defRPr sz="1400" b="1" kern="1200">
        <a:solidFill>
          <a:schemeClr val="tx1"/>
        </a:solidFill>
        <a:latin typeface="Arial" charset="0"/>
        <a:ea typeface="+mn-ea"/>
        <a:cs typeface="Arial" charset="0"/>
      </a:defRPr>
    </a:lvl4pPr>
    <a:lvl5pPr marL="1828800" algn="l" rtl="0" fontAlgn="base">
      <a:spcBef>
        <a:spcPct val="0"/>
      </a:spcBef>
      <a:spcAft>
        <a:spcPct val="0"/>
      </a:spcAft>
      <a:defRPr sz="1400" b="1" kern="1200">
        <a:solidFill>
          <a:schemeClr val="tx1"/>
        </a:solidFill>
        <a:latin typeface="Arial" charset="0"/>
        <a:ea typeface="+mn-ea"/>
        <a:cs typeface="Arial" charset="0"/>
      </a:defRPr>
    </a:lvl5pPr>
    <a:lvl6pPr marL="2286000" algn="l" defTabSz="914400" rtl="0" eaLnBrk="1" latinLnBrk="0" hangingPunct="1">
      <a:defRPr sz="1400" b="1" kern="1200">
        <a:solidFill>
          <a:schemeClr val="tx1"/>
        </a:solidFill>
        <a:latin typeface="Arial" charset="0"/>
        <a:ea typeface="+mn-ea"/>
        <a:cs typeface="Arial" charset="0"/>
      </a:defRPr>
    </a:lvl6pPr>
    <a:lvl7pPr marL="2743200" algn="l" defTabSz="914400" rtl="0" eaLnBrk="1" latinLnBrk="0" hangingPunct="1">
      <a:defRPr sz="1400" b="1" kern="1200">
        <a:solidFill>
          <a:schemeClr val="tx1"/>
        </a:solidFill>
        <a:latin typeface="Arial" charset="0"/>
        <a:ea typeface="+mn-ea"/>
        <a:cs typeface="Arial" charset="0"/>
      </a:defRPr>
    </a:lvl7pPr>
    <a:lvl8pPr marL="3200400" algn="l" defTabSz="914400" rtl="0" eaLnBrk="1" latinLnBrk="0" hangingPunct="1">
      <a:defRPr sz="1400" b="1" kern="1200">
        <a:solidFill>
          <a:schemeClr val="tx1"/>
        </a:solidFill>
        <a:latin typeface="Arial" charset="0"/>
        <a:ea typeface="+mn-ea"/>
        <a:cs typeface="Arial" charset="0"/>
      </a:defRPr>
    </a:lvl8pPr>
    <a:lvl9pPr marL="3657600" algn="l" defTabSz="914400" rtl="0" eaLnBrk="1" latinLnBrk="0" hangingPunct="1">
      <a:defRPr sz="1400" b="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663300"/>
    <a:srgbClr val="FF8103"/>
    <a:srgbClr val="FD475D"/>
    <a:srgbClr val="FF5B5B"/>
    <a:srgbClr val="B7C8FF"/>
    <a:srgbClr val="99B1FF"/>
    <a:srgbClr val="FF00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vertBarState="maximized">
    <p:restoredLeft sz="17504" autoAdjust="0"/>
    <p:restoredTop sz="91314" autoAdjust="0"/>
  </p:normalViewPr>
  <p:slideViewPr>
    <p:cSldViewPr snapToGrid="0">
      <p:cViewPr>
        <p:scale>
          <a:sx n="100" d="100"/>
          <a:sy n="100" d="100"/>
        </p:scale>
        <p:origin x="-1944" y="-234"/>
      </p:cViewPr>
      <p:guideLst>
        <p:guide orient="horz" pos="2160"/>
        <p:guide pos="2880"/>
      </p:guideLst>
    </p:cSldViewPr>
  </p:slideViewPr>
  <p:outlineViewPr>
    <p:cViewPr>
      <p:scale>
        <a:sx n="33" d="100"/>
        <a:sy n="33" d="100"/>
      </p:scale>
      <p:origin x="0" y="312"/>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9" d="100"/>
          <a:sy n="69" d="100"/>
        </p:scale>
        <p:origin x="-2766" y="-114"/>
      </p:cViewPr>
      <p:guideLst>
        <p:guide orient="horz" pos="2913"/>
        <p:guide pos="219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E:\Howard-D\EnergyMark\PUC%20Of%20Texas\Discovery%203-2-2009\HFI%20Discovery%20Disk%205%20-%20Non-confidential\sDist1.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lang val="en-US"/>
  <c:clrMapOvr bg1="dk2" tx1="lt1" bg2="dk1" tx2="lt2" accent1="accent1" accent2="accent2" accent3="accent3" accent4="accent4" accent5="accent5" accent6="accent6" hlink="hlink" folHlink="folHlink"/>
  <c:chart>
    <c:title>
      <c:tx>
        <c:rich>
          <a:bodyPr/>
          <a:lstStyle/>
          <a:p>
            <a:pPr>
              <a:defRPr sz="3600" b="1" i="0" u="none" strike="noStrike" baseline="0">
                <a:solidFill>
                  <a:srgbClr val="000000"/>
                </a:solidFill>
                <a:latin typeface="Arial"/>
                <a:ea typeface="Arial"/>
                <a:cs typeface="Arial"/>
              </a:defRPr>
            </a:pPr>
            <a:r>
              <a:rPr lang="en-US" dirty="0"/>
              <a:t>Frequency Response</a:t>
            </a:r>
          </a:p>
        </c:rich>
      </c:tx>
      <c:layout>
        <c:manualLayout>
          <c:xMode val="edge"/>
          <c:yMode val="edge"/>
          <c:x val="0.22197558268590475"/>
          <c:y val="1.9575856443719442E-2"/>
        </c:manualLayout>
      </c:layout>
      <c:spPr>
        <a:noFill/>
        <a:ln w="25400">
          <a:noFill/>
        </a:ln>
      </c:spPr>
    </c:title>
    <c:plotArea>
      <c:layout>
        <c:manualLayout>
          <c:layoutTarget val="inner"/>
          <c:xMode val="edge"/>
          <c:yMode val="edge"/>
          <c:x val="0.12874583795782499"/>
          <c:y val="0.17781402936378465"/>
          <c:w val="0.85460599334073384"/>
          <c:h val="0.69983686786296839"/>
        </c:manualLayout>
      </c:layout>
      <c:lineChart>
        <c:grouping val="standard"/>
        <c:ser>
          <c:idx val="0"/>
          <c:order val="0"/>
          <c:tx>
            <c:strRef>
              <c:f>Sheet1!$B$11</c:f>
              <c:strCache>
                <c:ptCount val="1"/>
                <c:pt idx="0">
                  <c:v>Frequency</c:v>
                </c:pt>
              </c:strCache>
            </c:strRef>
          </c:tx>
          <c:spPr>
            <a:ln w="38100">
              <a:solidFill>
                <a:srgbClr val="FF0000"/>
              </a:solidFill>
              <a:prstDash val="solid"/>
            </a:ln>
          </c:spPr>
          <c:marker>
            <c:symbol val="none"/>
          </c:marker>
          <c:cat>
            <c:numRef>
              <c:f>Sheet1!$J$4:$BC$4</c:f>
              <c:numCache>
                <c:formatCode>General</c:formatCode>
                <c:ptCount val="46"/>
                <c:pt idx="0">
                  <c:v>-30</c:v>
                </c:pt>
                <c:pt idx="1">
                  <c:v>-28</c:v>
                </c:pt>
                <c:pt idx="2">
                  <c:v>-26</c:v>
                </c:pt>
                <c:pt idx="3">
                  <c:v>-24</c:v>
                </c:pt>
                <c:pt idx="4">
                  <c:v>-22</c:v>
                </c:pt>
                <c:pt idx="5">
                  <c:v>-20</c:v>
                </c:pt>
                <c:pt idx="6">
                  <c:v>-18</c:v>
                </c:pt>
                <c:pt idx="7">
                  <c:v>-16</c:v>
                </c:pt>
                <c:pt idx="8">
                  <c:v>-14</c:v>
                </c:pt>
                <c:pt idx="9">
                  <c:v>-12</c:v>
                </c:pt>
                <c:pt idx="10">
                  <c:v>-10</c:v>
                </c:pt>
                <c:pt idx="11">
                  <c:v>-8</c:v>
                </c:pt>
                <c:pt idx="12">
                  <c:v>-6</c:v>
                </c:pt>
                <c:pt idx="13">
                  <c:v>-4</c:v>
                </c:pt>
                <c:pt idx="14">
                  <c:v>-2</c:v>
                </c:pt>
                <c:pt idx="15">
                  <c:v>0</c:v>
                </c:pt>
                <c:pt idx="16">
                  <c:v>2</c:v>
                </c:pt>
                <c:pt idx="17">
                  <c:v>4</c:v>
                </c:pt>
                <c:pt idx="18">
                  <c:v>6</c:v>
                </c:pt>
                <c:pt idx="19">
                  <c:v>8</c:v>
                </c:pt>
                <c:pt idx="20">
                  <c:v>10</c:v>
                </c:pt>
                <c:pt idx="21">
                  <c:v>12</c:v>
                </c:pt>
                <c:pt idx="22">
                  <c:v>14</c:v>
                </c:pt>
                <c:pt idx="23">
                  <c:v>16</c:v>
                </c:pt>
                <c:pt idx="24">
                  <c:v>18</c:v>
                </c:pt>
                <c:pt idx="25">
                  <c:v>20</c:v>
                </c:pt>
                <c:pt idx="26">
                  <c:v>22</c:v>
                </c:pt>
                <c:pt idx="27">
                  <c:v>24</c:v>
                </c:pt>
                <c:pt idx="28">
                  <c:v>26</c:v>
                </c:pt>
                <c:pt idx="29">
                  <c:v>28</c:v>
                </c:pt>
                <c:pt idx="30">
                  <c:v>30</c:v>
                </c:pt>
                <c:pt idx="31">
                  <c:v>32</c:v>
                </c:pt>
                <c:pt idx="32">
                  <c:v>34</c:v>
                </c:pt>
                <c:pt idx="33">
                  <c:v>36</c:v>
                </c:pt>
                <c:pt idx="34">
                  <c:v>38</c:v>
                </c:pt>
                <c:pt idx="35">
                  <c:v>40</c:v>
                </c:pt>
                <c:pt idx="36">
                  <c:v>42</c:v>
                </c:pt>
                <c:pt idx="37">
                  <c:v>44</c:v>
                </c:pt>
                <c:pt idx="38">
                  <c:v>46</c:v>
                </c:pt>
                <c:pt idx="39">
                  <c:v>48</c:v>
                </c:pt>
                <c:pt idx="40">
                  <c:v>50</c:v>
                </c:pt>
                <c:pt idx="41">
                  <c:v>52</c:v>
                </c:pt>
                <c:pt idx="42">
                  <c:v>54</c:v>
                </c:pt>
                <c:pt idx="43">
                  <c:v>56</c:v>
                </c:pt>
                <c:pt idx="44">
                  <c:v>58</c:v>
                </c:pt>
                <c:pt idx="45">
                  <c:v>60</c:v>
                </c:pt>
              </c:numCache>
            </c:numRef>
          </c:cat>
          <c:val>
            <c:numRef>
              <c:f>Sheet1!$J$7:$BC$7</c:f>
              <c:numCache>
                <c:formatCode>0.000</c:formatCode>
                <c:ptCount val="46"/>
                <c:pt idx="0">
                  <c:v>60.001000000000005</c:v>
                </c:pt>
                <c:pt idx="1">
                  <c:v>59.999000000000002</c:v>
                </c:pt>
                <c:pt idx="2">
                  <c:v>59.997</c:v>
                </c:pt>
                <c:pt idx="3">
                  <c:v>59.996000000000002</c:v>
                </c:pt>
                <c:pt idx="4">
                  <c:v>59.996000000000002</c:v>
                </c:pt>
                <c:pt idx="5">
                  <c:v>59.995000000000012</c:v>
                </c:pt>
                <c:pt idx="6">
                  <c:v>59.99</c:v>
                </c:pt>
                <c:pt idx="7">
                  <c:v>59.997</c:v>
                </c:pt>
                <c:pt idx="8">
                  <c:v>60</c:v>
                </c:pt>
                <c:pt idx="9">
                  <c:v>59.999000000000002</c:v>
                </c:pt>
                <c:pt idx="10">
                  <c:v>59.999000000000002</c:v>
                </c:pt>
                <c:pt idx="11">
                  <c:v>59.996000000000002</c:v>
                </c:pt>
                <c:pt idx="12">
                  <c:v>59.999000000000002</c:v>
                </c:pt>
                <c:pt idx="13">
                  <c:v>60.005000000000003</c:v>
                </c:pt>
                <c:pt idx="14">
                  <c:v>60.007000000000005</c:v>
                </c:pt>
                <c:pt idx="15">
                  <c:v>60.007000000000005</c:v>
                </c:pt>
                <c:pt idx="16">
                  <c:v>59.993000000000002</c:v>
                </c:pt>
                <c:pt idx="17">
                  <c:v>59.875</c:v>
                </c:pt>
                <c:pt idx="18">
                  <c:v>59.814999999999998</c:v>
                </c:pt>
                <c:pt idx="19">
                  <c:v>59.825000000000003</c:v>
                </c:pt>
                <c:pt idx="20">
                  <c:v>59.86</c:v>
                </c:pt>
                <c:pt idx="21">
                  <c:v>59.886999999999993</c:v>
                </c:pt>
                <c:pt idx="22">
                  <c:v>59.903000000000006</c:v>
                </c:pt>
                <c:pt idx="23">
                  <c:v>59.893000000000001</c:v>
                </c:pt>
                <c:pt idx="24">
                  <c:v>59.880999999999993</c:v>
                </c:pt>
                <c:pt idx="25">
                  <c:v>59.871000000000002</c:v>
                </c:pt>
                <c:pt idx="26">
                  <c:v>59.867000000000004</c:v>
                </c:pt>
                <c:pt idx="27">
                  <c:v>59.868000000000002</c:v>
                </c:pt>
                <c:pt idx="28">
                  <c:v>59.871000000000002</c:v>
                </c:pt>
                <c:pt idx="29">
                  <c:v>59.873000000000005</c:v>
                </c:pt>
                <c:pt idx="30">
                  <c:v>59.875</c:v>
                </c:pt>
                <c:pt idx="31">
                  <c:v>59.869</c:v>
                </c:pt>
                <c:pt idx="32">
                  <c:v>59.876000000000005</c:v>
                </c:pt>
                <c:pt idx="33">
                  <c:v>59.879000000000005</c:v>
                </c:pt>
                <c:pt idx="34">
                  <c:v>59.883000000000003</c:v>
                </c:pt>
                <c:pt idx="35">
                  <c:v>59.877000000000002</c:v>
                </c:pt>
                <c:pt idx="36">
                  <c:v>59.875</c:v>
                </c:pt>
                <c:pt idx="37">
                  <c:v>59.877000000000002</c:v>
                </c:pt>
                <c:pt idx="38">
                  <c:v>59.876000000000005</c:v>
                </c:pt>
                <c:pt idx="39">
                  <c:v>59.873000000000005</c:v>
                </c:pt>
                <c:pt idx="40">
                  <c:v>59.872</c:v>
                </c:pt>
                <c:pt idx="41">
                  <c:v>59.876000000000005</c:v>
                </c:pt>
                <c:pt idx="42">
                  <c:v>59.876000000000005</c:v>
                </c:pt>
                <c:pt idx="43">
                  <c:v>59.875</c:v>
                </c:pt>
                <c:pt idx="44">
                  <c:v>59.876000000000005</c:v>
                </c:pt>
                <c:pt idx="45">
                  <c:v>59.881999999999998</c:v>
                </c:pt>
              </c:numCache>
            </c:numRef>
          </c:val>
          <c:smooth val="1"/>
        </c:ser>
        <c:ser>
          <c:idx val="1"/>
          <c:order val="1"/>
          <c:tx>
            <c:strRef>
              <c:f>Sheet1!$B$7</c:f>
              <c:strCache>
                <c:ptCount val="1"/>
                <c:pt idx="0">
                  <c:v>2006-08-11 04:43:38</c:v>
                </c:pt>
              </c:strCache>
            </c:strRef>
          </c:tx>
          <c:spPr>
            <a:ln w="28575">
              <a:noFill/>
            </a:ln>
          </c:spPr>
          <c:marker>
            <c:symbol val="none"/>
          </c:marker>
          <c:cat>
            <c:numRef>
              <c:f>Sheet1!$J$4:$BC$4</c:f>
              <c:numCache>
                <c:formatCode>General</c:formatCode>
                <c:ptCount val="46"/>
                <c:pt idx="0">
                  <c:v>-30</c:v>
                </c:pt>
                <c:pt idx="1">
                  <c:v>-28</c:v>
                </c:pt>
                <c:pt idx="2">
                  <c:v>-26</c:v>
                </c:pt>
                <c:pt idx="3">
                  <c:v>-24</c:v>
                </c:pt>
                <c:pt idx="4">
                  <c:v>-22</c:v>
                </c:pt>
                <c:pt idx="5">
                  <c:v>-20</c:v>
                </c:pt>
                <c:pt idx="6">
                  <c:v>-18</c:v>
                </c:pt>
                <c:pt idx="7">
                  <c:v>-16</c:v>
                </c:pt>
                <c:pt idx="8">
                  <c:v>-14</c:v>
                </c:pt>
                <c:pt idx="9">
                  <c:v>-12</c:v>
                </c:pt>
                <c:pt idx="10">
                  <c:v>-10</c:v>
                </c:pt>
                <c:pt idx="11">
                  <c:v>-8</c:v>
                </c:pt>
                <c:pt idx="12">
                  <c:v>-6</c:v>
                </c:pt>
                <c:pt idx="13">
                  <c:v>-4</c:v>
                </c:pt>
                <c:pt idx="14">
                  <c:v>-2</c:v>
                </c:pt>
                <c:pt idx="15">
                  <c:v>0</c:v>
                </c:pt>
                <c:pt idx="16">
                  <c:v>2</c:v>
                </c:pt>
                <c:pt idx="17">
                  <c:v>4</c:v>
                </c:pt>
                <c:pt idx="18">
                  <c:v>6</c:v>
                </c:pt>
                <c:pt idx="19">
                  <c:v>8</c:v>
                </c:pt>
                <c:pt idx="20">
                  <c:v>10</c:v>
                </c:pt>
                <c:pt idx="21">
                  <c:v>12</c:v>
                </c:pt>
                <c:pt idx="22">
                  <c:v>14</c:v>
                </c:pt>
                <c:pt idx="23">
                  <c:v>16</c:v>
                </c:pt>
                <c:pt idx="24">
                  <c:v>18</c:v>
                </c:pt>
                <c:pt idx="25">
                  <c:v>20</c:v>
                </c:pt>
                <c:pt idx="26">
                  <c:v>22</c:v>
                </c:pt>
                <c:pt idx="27">
                  <c:v>24</c:v>
                </c:pt>
                <c:pt idx="28">
                  <c:v>26</c:v>
                </c:pt>
                <c:pt idx="29">
                  <c:v>28</c:v>
                </c:pt>
                <c:pt idx="30">
                  <c:v>30</c:v>
                </c:pt>
                <c:pt idx="31">
                  <c:v>32</c:v>
                </c:pt>
                <c:pt idx="32">
                  <c:v>34</c:v>
                </c:pt>
                <c:pt idx="33">
                  <c:v>36</c:v>
                </c:pt>
                <c:pt idx="34">
                  <c:v>38</c:v>
                </c:pt>
                <c:pt idx="35">
                  <c:v>40</c:v>
                </c:pt>
                <c:pt idx="36">
                  <c:v>42</c:v>
                </c:pt>
                <c:pt idx="37">
                  <c:v>44</c:v>
                </c:pt>
                <c:pt idx="38">
                  <c:v>46</c:v>
                </c:pt>
                <c:pt idx="39">
                  <c:v>48</c:v>
                </c:pt>
                <c:pt idx="40">
                  <c:v>50</c:v>
                </c:pt>
                <c:pt idx="41">
                  <c:v>52</c:v>
                </c:pt>
                <c:pt idx="42">
                  <c:v>54</c:v>
                </c:pt>
                <c:pt idx="43">
                  <c:v>56</c:v>
                </c:pt>
                <c:pt idx="44">
                  <c:v>58</c:v>
                </c:pt>
                <c:pt idx="45">
                  <c:v>60</c:v>
                </c:pt>
              </c:numCache>
            </c:numRef>
          </c:cat>
          <c:val>
            <c:numLit>
              <c:formatCode>General</c:formatCode>
              <c:ptCount val="1"/>
              <c:pt idx="0">
                <c:v>1</c:v>
              </c:pt>
            </c:numLit>
          </c:val>
        </c:ser>
        <c:ser>
          <c:idx val="2"/>
          <c:order val="2"/>
          <c:tx>
            <c:strRef>
              <c:f>Sheet1!$G$5</c:f>
              <c:strCache>
                <c:ptCount val="1"/>
                <c:pt idx="0">
                  <c:v>A = </c:v>
                </c:pt>
              </c:strCache>
            </c:strRef>
          </c:tx>
          <c:spPr>
            <a:ln w="38100">
              <a:solidFill>
                <a:srgbClr val="0000FF"/>
              </a:solidFill>
              <a:prstDash val="solid"/>
            </a:ln>
          </c:spPr>
          <c:marker>
            <c:symbol val="none"/>
          </c:marker>
          <c:dLbls>
            <c:dLbl>
              <c:idx val="15"/>
              <c:layout>
                <c:manualLayout>
                  <c:x val="1.8549701265144332E-2"/>
                  <c:y val="-8.4705398774582753E-3"/>
                </c:manualLayout>
              </c:layout>
              <c:tx>
                <c:rich>
                  <a:bodyPr/>
                  <a:lstStyle/>
                  <a:p>
                    <a:pPr>
                      <a:defRPr sz="1950" b="1" i="0" u="none" strike="noStrike" baseline="0">
                        <a:solidFill>
                          <a:srgbClr val="0000FF"/>
                        </a:solidFill>
                        <a:latin typeface="Arial"/>
                        <a:ea typeface="Arial"/>
                        <a:cs typeface="Arial"/>
                      </a:defRPr>
                    </a:pPr>
                    <a:r>
                      <a:rPr lang="en-US" dirty="0"/>
                      <a:t>A = 60.000</a:t>
                    </a:r>
                  </a:p>
                </c:rich>
              </c:tx>
              <c:spPr>
                <a:solidFill>
                  <a:srgbClr val="FFFFFF"/>
                </a:solidFill>
                <a:ln w="25400">
                  <a:noFill/>
                </a:ln>
              </c:spPr>
              <c:dLblPos val="r"/>
            </c:dLbl>
            <c:delete val="1"/>
          </c:dLbls>
          <c:cat>
            <c:numRef>
              <c:f>Sheet1!$J$4:$BC$4</c:f>
              <c:numCache>
                <c:formatCode>General</c:formatCode>
                <c:ptCount val="46"/>
                <c:pt idx="0">
                  <c:v>-30</c:v>
                </c:pt>
                <c:pt idx="1">
                  <c:v>-28</c:v>
                </c:pt>
                <c:pt idx="2">
                  <c:v>-26</c:v>
                </c:pt>
                <c:pt idx="3">
                  <c:v>-24</c:v>
                </c:pt>
                <c:pt idx="4">
                  <c:v>-22</c:v>
                </c:pt>
                <c:pt idx="5">
                  <c:v>-20</c:v>
                </c:pt>
                <c:pt idx="6">
                  <c:v>-18</c:v>
                </c:pt>
                <c:pt idx="7">
                  <c:v>-16</c:v>
                </c:pt>
                <c:pt idx="8">
                  <c:v>-14</c:v>
                </c:pt>
                <c:pt idx="9">
                  <c:v>-12</c:v>
                </c:pt>
                <c:pt idx="10">
                  <c:v>-10</c:v>
                </c:pt>
                <c:pt idx="11">
                  <c:v>-8</c:v>
                </c:pt>
                <c:pt idx="12">
                  <c:v>-6</c:v>
                </c:pt>
                <c:pt idx="13">
                  <c:v>-4</c:v>
                </c:pt>
                <c:pt idx="14">
                  <c:v>-2</c:v>
                </c:pt>
                <c:pt idx="15">
                  <c:v>0</c:v>
                </c:pt>
                <c:pt idx="16">
                  <c:v>2</c:v>
                </c:pt>
                <c:pt idx="17">
                  <c:v>4</c:v>
                </c:pt>
                <c:pt idx="18">
                  <c:v>6</c:v>
                </c:pt>
                <c:pt idx="19">
                  <c:v>8</c:v>
                </c:pt>
                <c:pt idx="20">
                  <c:v>10</c:v>
                </c:pt>
                <c:pt idx="21">
                  <c:v>12</c:v>
                </c:pt>
                <c:pt idx="22">
                  <c:v>14</c:v>
                </c:pt>
                <c:pt idx="23">
                  <c:v>16</c:v>
                </c:pt>
                <c:pt idx="24">
                  <c:v>18</c:v>
                </c:pt>
                <c:pt idx="25">
                  <c:v>20</c:v>
                </c:pt>
                <c:pt idx="26">
                  <c:v>22</c:v>
                </c:pt>
                <c:pt idx="27">
                  <c:v>24</c:v>
                </c:pt>
                <c:pt idx="28">
                  <c:v>26</c:v>
                </c:pt>
                <c:pt idx="29">
                  <c:v>28</c:v>
                </c:pt>
                <c:pt idx="30">
                  <c:v>30</c:v>
                </c:pt>
                <c:pt idx="31">
                  <c:v>32</c:v>
                </c:pt>
                <c:pt idx="32">
                  <c:v>34</c:v>
                </c:pt>
                <c:pt idx="33">
                  <c:v>36</c:v>
                </c:pt>
                <c:pt idx="34">
                  <c:v>38</c:v>
                </c:pt>
                <c:pt idx="35">
                  <c:v>40</c:v>
                </c:pt>
                <c:pt idx="36">
                  <c:v>42</c:v>
                </c:pt>
                <c:pt idx="37">
                  <c:v>44</c:v>
                </c:pt>
                <c:pt idx="38">
                  <c:v>46</c:v>
                </c:pt>
                <c:pt idx="39">
                  <c:v>48</c:v>
                </c:pt>
                <c:pt idx="40">
                  <c:v>50</c:v>
                </c:pt>
                <c:pt idx="41">
                  <c:v>52</c:v>
                </c:pt>
                <c:pt idx="42">
                  <c:v>54</c:v>
                </c:pt>
                <c:pt idx="43">
                  <c:v>56</c:v>
                </c:pt>
                <c:pt idx="44">
                  <c:v>58</c:v>
                </c:pt>
                <c:pt idx="45">
                  <c:v>60</c:v>
                </c:pt>
              </c:numCache>
            </c:numRef>
          </c:cat>
          <c:val>
            <c:numRef>
              <c:f>Sheet1!$J$8:$BC$8</c:f>
              <c:numCache>
                <c:formatCode>General</c:formatCode>
                <c:ptCount val="46"/>
                <c:pt idx="7" formatCode="0.000">
                  <c:v>60.000250000000001</c:v>
                </c:pt>
                <c:pt idx="8" formatCode="0.000">
                  <c:v>60.000250000000001</c:v>
                </c:pt>
                <c:pt idx="9" formatCode="0.000">
                  <c:v>60.000250000000001</c:v>
                </c:pt>
                <c:pt idx="10" formatCode="0.000">
                  <c:v>60.000250000000001</c:v>
                </c:pt>
                <c:pt idx="11" formatCode="0.000">
                  <c:v>60.000250000000001</c:v>
                </c:pt>
                <c:pt idx="12" formatCode="0.000">
                  <c:v>60.000250000000001</c:v>
                </c:pt>
                <c:pt idx="13" formatCode="0.000">
                  <c:v>60.000250000000001</c:v>
                </c:pt>
                <c:pt idx="14" formatCode="0.000">
                  <c:v>60.000250000000001</c:v>
                </c:pt>
                <c:pt idx="15" formatCode="0.000">
                  <c:v>60.000250000000001</c:v>
                </c:pt>
              </c:numCache>
            </c:numRef>
          </c:val>
        </c:ser>
        <c:ser>
          <c:idx val="3"/>
          <c:order val="3"/>
          <c:tx>
            <c:strRef>
              <c:f>Sheet1!$I$9</c:f>
              <c:strCache>
                <c:ptCount val="1"/>
                <c:pt idx="0">
                  <c:v>C =</c:v>
                </c:pt>
              </c:strCache>
            </c:strRef>
          </c:tx>
          <c:spPr>
            <a:ln w="38100">
              <a:solidFill>
                <a:srgbClr val="0000FF"/>
              </a:solidFill>
              <a:prstDash val="solid"/>
            </a:ln>
          </c:spPr>
          <c:marker>
            <c:symbol val="none"/>
          </c:marker>
          <c:dLbls>
            <c:dLbl>
              <c:idx val="19"/>
              <c:layout/>
              <c:tx>
                <c:rich>
                  <a:bodyPr/>
                  <a:lstStyle/>
                  <a:p>
                    <a:pPr>
                      <a:defRPr sz="1950" b="1" i="0" u="none" strike="noStrike" baseline="0">
                        <a:solidFill>
                          <a:srgbClr val="0000FF"/>
                        </a:solidFill>
                        <a:latin typeface="Arial"/>
                        <a:ea typeface="Arial"/>
                        <a:cs typeface="Arial"/>
                      </a:defRPr>
                    </a:pPr>
                    <a:r>
                      <a:rPr lang="en-US" dirty="0"/>
                      <a:t>C = 59.812</a:t>
                    </a:r>
                  </a:p>
                </c:rich>
              </c:tx>
              <c:spPr>
                <a:solidFill>
                  <a:srgbClr val="FFFFFF"/>
                </a:solidFill>
                <a:ln w="25400">
                  <a:noFill/>
                </a:ln>
              </c:spPr>
            </c:dLbl>
            <c:delete val="1"/>
          </c:dLbls>
          <c:cat>
            <c:numRef>
              <c:f>Sheet1!$J$4:$BC$4</c:f>
              <c:numCache>
                <c:formatCode>General</c:formatCode>
                <c:ptCount val="46"/>
                <c:pt idx="0">
                  <c:v>-30</c:v>
                </c:pt>
                <c:pt idx="1">
                  <c:v>-28</c:v>
                </c:pt>
                <c:pt idx="2">
                  <c:v>-26</c:v>
                </c:pt>
                <c:pt idx="3">
                  <c:v>-24</c:v>
                </c:pt>
                <c:pt idx="4">
                  <c:v>-22</c:v>
                </c:pt>
                <c:pt idx="5">
                  <c:v>-20</c:v>
                </c:pt>
                <c:pt idx="6">
                  <c:v>-18</c:v>
                </c:pt>
                <c:pt idx="7">
                  <c:v>-16</c:v>
                </c:pt>
                <c:pt idx="8">
                  <c:v>-14</c:v>
                </c:pt>
                <c:pt idx="9">
                  <c:v>-12</c:v>
                </c:pt>
                <c:pt idx="10">
                  <c:v>-10</c:v>
                </c:pt>
                <c:pt idx="11">
                  <c:v>-8</c:v>
                </c:pt>
                <c:pt idx="12">
                  <c:v>-6</c:v>
                </c:pt>
                <c:pt idx="13">
                  <c:v>-4</c:v>
                </c:pt>
                <c:pt idx="14">
                  <c:v>-2</c:v>
                </c:pt>
                <c:pt idx="15">
                  <c:v>0</c:v>
                </c:pt>
                <c:pt idx="16">
                  <c:v>2</c:v>
                </c:pt>
                <c:pt idx="17">
                  <c:v>4</c:v>
                </c:pt>
                <c:pt idx="18">
                  <c:v>6</c:v>
                </c:pt>
                <c:pt idx="19">
                  <c:v>8</c:v>
                </c:pt>
                <c:pt idx="20">
                  <c:v>10</c:v>
                </c:pt>
                <c:pt idx="21">
                  <c:v>12</c:v>
                </c:pt>
                <c:pt idx="22">
                  <c:v>14</c:v>
                </c:pt>
                <c:pt idx="23">
                  <c:v>16</c:v>
                </c:pt>
                <c:pt idx="24">
                  <c:v>18</c:v>
                </c:pt>
                <c:pt idx="25">
                  <c:v>20</c:v>
                </c:pt>
                <c:pt idx="26">
                  <c:v>22</c:v>
                </c:pt>
                <c:pt idx="27">
                  <c:v>24</c:v>
                </c:pt>
                <c:pt idx="28">
                  <c:v>26</c:v>
                </c:pt>
                <c:pt idx="29">
                  <c:v>28</c:v>
                </c:pt>
                <c:pt idx="30">
                  <c:v>30</c:v>
                </c:pt>
                <c:pt idx="31">
                  <c:v>32</c:v>
                </c:pt>
                <c:pt idx="32">
                  <c:v>34</c:v>
                </c:pt>
                <c:pt idx="33">
                  <c:v>36</c:v>
                </c:pt>
                <c:pt idx="34">
                  <c:v>38</c:v>
                </c:pt>
                <c:pt idx="35">
                  <c:v>40</c:v>
                </c:pt>
                <c:pt idx="36">
                  <c:v>42</c:v>
                </c:pt>
                <c:pt idx="37">
                  <c:v>44</c:v>
                </c:pt>
                <c:pt idx="38">
                  <c:v>46</c:v>
                </c:pt>
                <c:pt idx="39">
                  <c:v>48</c:v>
                </c:pt>
                <c:pt idx="40">
                  <c:v>50</c:v>
                </c:pt>
                <c:pt idx="41">
                  <c:v>52</c:v>
                </c:pt>
                <c:pt idx="42">
                  <c:v>54</c:v>
                </c:pt>
                <c:pt idx="43">
                  <c:v>56</c:v>
                </c:pt>
                <c:pt idx="44">
                  <c:v>58</c:v>
                </c:pt>
                <c:pt idx="45">
                  <c:v>60</c:v>
                </c:pt>
              </c:numCache>
            </c:numRef>
          </c:cat>
          <c:val>
            <c:numRef>
              <c:f>Sheet1!$J$9:$BC$9</c:f>
              <c:numCache>
                <c:formatCode>General</c:formatCode>
                <c:ptCount val="46"/>
                <c:pt idx="17" formatCode="0.000">
                  <c:v>59.811999999999998</c:v>
                </c:pt>
                <c:pt idx="18" formatCode="0.000">
                  <c:v>59.811999999999998</c:v>
                </c:pt>
                <c:pt idx="19" formatCode="0.000">
                  <c:v>59.811999999999998</c:v>
                </c:pt>
              </c:numCache>
            </c:numRef>
          </c:val>
        </c:ser>
        <c:ser>
          <c:idx val="4"/>
          <c:order val="4"/>
          <c:tx>
            <c:strRef>
              <c:f>Sheet1!$I$10</c:f>
              <c:strCache>
                <c:ptCount val="1"/>
                <c:pt idx="0">
                  <c:v>B =</c:v>
                </c:pt>
              </c:strCache>
            </c:strRef>
          </c:tx>
          <c:spPr>
            <a:ln w="38100">
              <a:solidFill>
                <a:srgbClr val="0000FF"/>
              </a:solidFill>
              <a:prstDash val="solid"/>
            </a:ln>
          </c:spPr>
          <c:marker>
            <c:symbol val="none"/>
          </c:marker>
          <c:dLbls>
            <c:dLbl>
              <c:idx val="6"/>
              <c:layout/>
              <c:tx>
                <c:rich>
                  <a:bodyPr/>
                  <a:lstStyle/>
                  <a:p>
                    <a:pPr>
                      <a:defRPr sz="1950" b="1" i="0" u="none" strike="noStrike" baseline="0">
                        <a:solidFill>
                          <a:srgbClr val="0000FF"/>
                        </a:solidFill>
                        <a:latin typeface="Arial"/>
                        <a:ea typeface="Arial"/>
                        <a:cs typeface="Arial"/>
                      </a:defRPr>
                    </a:pPr>
                    <a:r>
                      <a:rPr lang="en-US" dirty="0"/>
                      <a:t>B = 59.874</a:t>
                    </a:r>
                  </a:p>
                </c:rich>
              </c:tx>
              <c:spPr>
                <a:solidFill>
                  <a:srgbClr val="FFFFFF"/>
                </a:solidFill>
                <a:ln w="25400">
                  <a:noFill/>
                </a:ln>
              </c:spPr>
            </c:dLbl>
            <c:delete val="1"/>
          </c:dLbls>
          <c:cat>
            <c:numRef>
              <c:f>Sheet1!$J$4:$BC$4</c:f>
              <c:numCache>
                <c:formatCode>General</c:formatCode>
                <c:ptCount val="46"/>
                <c:pt idx="0">
                  <c:v>-30</c:v>
                </c:pt>
                <c:pt idx="1">
                  <c:v>-28</c:v>
                </c:pt>
                <c:pt idx="2">
                  <c:v>-26</c:v>
                </c:pt>
                <c:pt idx="3">
                  <c:v>-24</c:v>
                </c:pt>
                <c:pt idx="4">
                  <c:v>-22</c:v>
                </c:pt>
                <c:pt idx="5">
                  <c:v>-20</c:v>
                </c:pt>
                <c:pt idx="6">
                  <c:v>-18</c:v>
                </c:pt>
                <c:pt idx="7">
                  <c:v>-16</c:v>
                </c:pt>
                <c:pt idx="8">
                  <c:v>-14</c:v>
                </c:pt>
                <c:pt idx="9">
                  <c:v>-12</c:v>
                </c:pt>
                <c:pt idx="10">
                  <c:v>-10</c:v>
                </c:pt>
                <c:pt idx="11">
                  <c:v>-8</c:v>
                </c:pt>
                <c:pt idx="12">
                  <c:v>-6</c:v>
                </c:pt>
                <c:pt idx="13">
                  <c:v>-4</c:v>
                </c:pt>
                <c:pt idx="14">
                  <c:v>-2</c:v>
                </c:pt>
                <c:pt idx="15">
                  <c:v>0</c:v>
                </c:pt>
                <c:pt idx="16">
                  <c:v>2</c:v>
                </c:pt>
                <c:pt idx="17">
                  <c:v>4</c:v>
                </c:pt>
                <c:pt idx="18">
                  <c:v>6</c:v>
                </c:pt>
                <c:pt idx="19">
                  <c:v>8</c:v>
                </c:pt>
                <c:pt idx="20">
                  <c:v>10</c:v>
                </c:pt>
                <c:pt idx="21">
                  <c:v>12</c:v>
                </c:pt>
                <c:pt idx="22">
                  <c:v>14</c:v>
                </c:pt>
                <c:pt idx="23">
                  <c:v>16</c:v>
                </c:pt>
                <c:pt idx="24">
                  <c:v>18</c:v>
                </c:pt>
                <c:pt idx="25">
                  <c:v>20</c:v>
                </c:pt>
                <c:pt idx="26">
                  <c:v>22</c:v>
                </c:pt>
                <c:pt idx="27">
                  <c:v>24</c:v>
                </c:pt>
                <c:pt idx="28">
                  <c:v>26</c:v>
                </c:pt>
                <c:pt idx="29">
                  <c:v>28</c:v>
                </c:pt>
                <c:pt idx="30">
                  <c:v>30</c:v>
                </c:pt>
                <c:pt idx="31">
                  <c:v>32</c:v>
                </c:pt>
                <c:pt idx="32">
                  <c:v>34</c:v>
                </c:pt>
                <c:pt idx="33">
                  <c:v>36</c:v>
                </c:pt>
                <c:pt idx="34">
                  <c:v>38</c:v>
                </c:pt>
                <c:pt idx="35">
                  <c:v>40</c:v>
                </c:pt>
                <c:pt idx="36">
                  <c:v>42</c:v>
                </c:pt>
                <c:pt idx="37">
                  <c:v>44</c:v>
                </c:pt>
                <c:pt idx="38">
                  <c:v>46</c:v>
                </c:pt>
                <c:pt idx="39">
                  <c:v>48</c:v>
                </c:pt>
                <c:pt idx="40">
                  <c:v>50</c:v>
                </c:pt>
                <c:pt idx="41">
                  <c:v>52</c:v>
                </c:pt>
                <c:pt idx="42">
                  <c:v>54</c:v>
                </c:pt>
                <c:pt idx="43">
                  <c:v>56</c:v>
                </c:pt>
                <c:pt idx="44">
                  <c:v>58</c:v>
                </c:pt>
                <c:pt idx="45">
                  <c:v>60</c:v>
                </c:pt>
              </c:numCache>
            </c:numRef>
          </c:cat>
          <c:val>
            <c:numRef>
              <c:f>Sheet1!$J$10:$BC$10</c:f>
              <c:numCache>
                <c:formatCode>General</c:formatCode>
                <c:ptCount val="46"/>
                <c:pt idx="6" formatCode="0.000">
                  <c:v>59.874000000000002</c:v>
                </c:pt>
                <c:pt idx="25" formatCode="0.000">
                  <c:v>59.874000000000002</c:v>
                </c:pt>
                <c:pt idx="26" formatCode="0.000">
                  <c:v>59.874000000000002</c:v>
                </c:pt>
                <c:pt idx="27" formatCode="0.000">
                  <c:v>59.874000000000002</c:v>
                </c:pt>
                <c:pt idx="28" formatCode="0.000">
                  <c:v>59.874000000000002</c:v>
                </c:pt>
                <c:pt idx="29" formatCode="0.000">
                  <c:v>59.874000000000002</c:v>
                </c:pt>
                <c:pt idx="30" formatCode="0.000">
                  <c:v>59.874000000000002</c:v>
                </c:pt>
                <c:pt idx="31" formatCode="0.000">
                  <c:v>59.874000000000002</c:v>
                </c:pt>
                <c:pt idx="32" formatCode="0.000">
                  <c:v>59.874000000000002</c:v>
                </c:pt>
                <c:pt idx="33" formatCode="0.000">
                  <c:v>59.874000000000002</c:v>
                </c:pt>
                <c:pt idx="34" formatCode="0.000">
                  <c:v>59.874000000000002</c:v>
                </c:pt>
                <c:pt idx="35" formatCode="0.000">
                  <c:v>59.874000000000002</c:v>
                </c:pt>
                <c:pt idx="36" formatCode="0.000">
                  <c:v>59.874000000000002</c:v>
                </c:pt>
                <c:pt idx="37" formatCode="0.000">
                  <c:v>59.874000000000002</c:v>
                </c:pt>
                <c:pt idx="38" formatCode="0.000">
                  <c:v>59.874000000000002</c:v>
                </c:pt>
                <c:pt idx="39" formatCode="0.000">
                  <c:v>59.874000000000002</c:v>
                </c:pt>
                <c:pt idx="40" formatCode="0.000">
                  <c:v>59.874000000000002</c:v>
                </c:pt>
                <c:pt idx="41" formatCode="0.000">
                  <c:v>59.874000000000002</c:v>
                </c:pt>
                <c:pt idx="42" formatCode="0.000">
                  <c:v>59.874000000000002</c:v>
                </c:pt>
              </c:numCache>
            </c:numRef>
          </c:val>
        </c:ser>
        <c:ser>
          <c:idx val="5"/>
          <c:order val="5"/>
          <c:tx>
            <c:strRef>
              <c:f>Sheet1!$I$11</c:f>
              <c:strCache>
                <c:ptCount val="1"/>
                <c:pt idx="0">
                  <c:v>C =</c:v>
                </c:pt>
              </c:strCache>
            </c:strRef>
          </c:tx>
          <c:spPr>
            <a:ln w="38100">
              <a:solidFill>
                <a:srgbClr val="800000"/>
              </a:solidFill>
              <a:prstDash val="solid"/>
            </a:ln>
          </c:spPr>
          <c:marker>
            <c:symbol val="none"/>
          </c:marker>
          <c:dLbls>
            <c:dLbl>
              <c:idx val="14"/>
              <c:delete val="1"/>
            </c:dLbl>
            <c:spPr>
              <a:solidFill>
                <a:srgbClr val="FFFFFF"/>
              </a:solidFill>
              <a:ln w="25400">
                <a:noFill/>
              </a:ln>
            </c:spPr>
            <c:txPr>
              <a:bodyPr/>
              <a:lstStyle/>
              <a:p>
                <a:pPr>
                  <a:defRPr sz="1950" b="1" i="0" u="none" strike="noStrike" baseline="0">
                    <a:solidFill>
                      <a:srgbClr val="000000"/>
                    </a:solidFill>
                    <a:latin typeface="Arial"/>
                    <a:ea typeface="Arial"/>
                    <a:cs typeface="Arial"/>
                  </a:defRPr>
                </a:pPr>
                <a:endParaRPr lang="en-US"/>
              </a:p>
            </c:txPr>
            <c:showVal val="1"/>
            <c:showSerName val="1"/>
          </c:dLbls>
          <c:cat>
            <c:numRef>
              <c:f>Sheet1!$J$4:$BC$4</c:f>
              <c:numCache>
                <c:formatCode>General</c:formatCode>
                <c:ptCount val="46"/>
                <c:pt idx="0">
                  <c:v>-30</c:v>
                </c:pt>
                <c:pt idx="1">
                  <c:v>-28</c:v>
                </c:pt>
                <c:pt idx="2">
                  <c:v>-26</c:v>
                </c:pt>
                <c:pt idx="3">
                  <c:v>-24</c:v>
                </c:pt>
                <c:pt idx="4">
                  <c:v>-22</c:v>
                </c:pt>
                <c:pt idx="5">
                  <c:v>-20</c:v>
                </c:pt>
                <c:pt idx="6">
                  <c:v>-18</c:v>
                </c:pt>
                <c:pt idx="7">
                  <c:v>-16</c:v>
                </c:pt>
                <c:pt idx="8">
                  <c:v>-14</c:v>
                </c:pt>
                <c:pt idx="9">
                  <c:v>-12</c:v>
                </c:pt>
                <c:pt idx="10">
                  <c:v>-10</c:v>
                </c:pt>
                <c:pt idx="11">
                  <c:v>-8</c:v>
                </c:pt>
                <c:pt idx="12">
                  <c:v>-6</c:v>
                </c:pt>
                <c:pt idx="13">
                  <c:v>-4</c:v>
                </c:pt>
                <c:pt idx="14">
                  <c:v>-2</c:v>
                </c:pt>
                <c:pt idx="15">
                  <c:v>0</c:v>
                </c:pt>
                <c:pt idx="16">
                  <c:v>2</c:v>
                </c:pt>
                <c:pt idx="17">
                  <c:v>4</c:v>
                </c:pt>
                <c:pt idx="18">
                  <c:v>6</c:v>
                </c:pt>
                <c:pt idx="19">
                  <c:v>8</c:v>
                </c:pt>
                <c:pt idx="20">
                  <c:v>10</c:v>
                </c:pt>
                <c:pt idx="21">
                  <c:v>12</c:v>
                </c:pt>
                <c:pt idx="22">
                  <c:v>14</c:v>
                </c:pt>
                <c:pt idx="23">
                  <c:v>16</c:v>
                </c:pt>
                <c:pt idx="24">
                  <c:v>18</c:v>
                </c:pt>
                <c:pt idx="25">
                  <c:v>20</c:v>
                </c:pt>
                <c:pt idx="26">
                  <c:v>22</c:v>
                </c:pt>
                <c:pt idx="27">
                  <c:v>24</c:v>
                </c:pt>
                <c:pt idx="28">
                  <c:v>26</c:v>
                </c:pt>
                <c:pt idx="29">
                  <c:v>28</c:v>
                </c:pt>
                <c:pt idx="30">
                  <c:v>30</c:v>
                </c:pt>
                <c:pt idx="31">
                  <c:v>32</c:v>
                </c:pt>
                <c:pt idx="32">
                  <c:v>34</c:v>
                </c:pt>
                <c:pt idx="33">
                  <c:v>36</c:v>
                </c:pt>
                <c:pt idx="34">
                  <c:v>38</c:v>
                </c:pt>
                <c:pt idx="35">
                  <c:v>40</c:v>
                </c:pt>
                <c:pt idx="36">
                  <c:v>42</c:v>
                </c:pt>
                <c:pt idx="37">
                  <c:v>44</c:v>
                </c:pt>
                <c:pt idx="38">
                  <c:v>46</c:v>
                </c:pt>
                <c:pt idx="39">
                  <c:v>48</c:v>
                </c:pt>
                <c:pt idx="40">
                  <c:v>50</c:v>
                </c:pt>
                <c:pt idx="41">
                  <c:v>52</c:v>
                </c:pt>
                <c:pt idx="42">
                  <c:v>54</c:v>
                </c:pt>
                <c:pt idx="43">
                  <c:v>56</c:v>
                </c:pt>
                <c:pt idx="44">
                  <c:v>58</c:v>
                </c:pt>
                <c:pt idx="45">
                  <c:v>60</c:v>
                </c:pt>
              </c:numCache>
            </c:numRef>
          </c:cat>
          <c:val>
            <c:numRef>
              <c:f>Sheet1!$O$11:$BD$11</c:f>
              <c:numCache>
                <c:formatCode>General</c:formatCode>
                <c:ptCount val="42"/>
                <c:pt idx="14" formatCode="0.000">
                  <c:v>59.811999999999998</c:v>
                </c:pt>
              </c:numCache>
            </c:numRef>
          </c:val>
        </c:ser>
        <c:dLbls/>
        <c:marker val="1"/>
        <c:axId val="93907968"/>
        <c:axId val="93521024"/>
      </c:lineChart>
      <c:catAx>
        <c:axId val="93907968"/>
        <c:scaling>
          <c:orientation val="minMax"/>
        </c:scaling>
        <c:axPos val="b"/>
        <c:majorGridlines>
          <c:spPr>
            <a:ln w="12700">
              <a:solidFill>
                <a:srgbClr val="000000"/>
              </a:solidFill>
              <a:prstDash val="solid"/>
            </a:ln>
          </c:spPr>
        </c:majorGridlines>
        <c:title>
          <c:tx>
            <c:rich>
              <a:bodyPr/>
              <a:lstStyle/>
              <a:p>
                <a:pPr>
                  <a:defRPr sz="1550" b="1" i="0" u="none" strike="noStrike" baseline="0">
                    <a:solidFill>
                      <a:srgbClr val="000000"/>
                    </a:solidFill>
                    <a:latin typeface="Arial"/>
                    <a:ea typeface="Arial"/>
                    <a:cs typeface="Arial"/>
                  </a:defRPr>
                </a:pPr>
                <a:r>
                  <a:rPr lang="en-US" dirty="0"/>
                  <a:t>Time (Seconds)</a:t>
                </a:r>
              </a:p>
            </c:rich>
          </c:tx>
          <c:layout>
            <c:manualLayout>
              <c:xMode val="edge"/>
              <c:yMode val="edge"/>
              <c:x val="0.46503884572697002"/>
              <c:y val="0.93964110929853306"/>
            </c:manualLayout>
          </c:layout>
          <c:spPr>
            <a:noFill/>
            <a:ln w="25400">
              <a:noFill/>
            </a:ln>
          </c:spPr>
        </c:title>
        <c:numFmt formatCode="General" sourceLinked="1"/>
        <c:majorTickMark val="cross"/>
        <c:minorTickMark val="out"/>
        <c:tickLblPos val="low"/>
        <c:spPr>
          <a:ln w="38100">
            <a:solidFill>
              <a:srgbClr val="000000"/>
            </a:solidFill>
            <a:prstDash val="solid"/>
          </a:ln>
        </c:spPr>
        <c:txPr>
          <a:bodyPr rot="0" vert="horz"/>
          <a:lstStyle/>
          <a:p>
            <a:pPr>
              <a:defRPr sz="1175" b="1" i="0" u="none" strike="noStrike" baseline="0">
                <a:solidFill>
                  <a:srgbClr val="000000"/>
                </a:solidFill>
                <a:latin typeface="Arial"/>
                <a:ea typeface="Arial"/>
                <a:cs typeface="Arial"/>
              </a:defRPr>
            </a:pPr>
            <a:endParaRPr lang="en-US"/>
          </a:p>
        </c:txPr>
        <c:crossAx val="93521024"/>
        <c:crossesAt val="0"/>
        <c:auto val="1"/>
        <c:lblAlgn val="ctr"/>
        <c:lblOffset val="100"/>
        <c:tickLblSkip val="5"/>
        <c:tickMarkSkip val="1"/>
      </c:catAx>
      <c:valAx>
        <c:axId val="93521024"/>
        <c:scaling>
          <c:orientation val="minMax"/>
          <c:max val="60.05"/>
          <c:min val="59.75"/>
        </c:scaling>
        <c:axPos val="l"/>
        <c:majorGridlines>
          <c:spPr>
            <a:ln w="3175">
              <a:solidFill>
                <a:srgbClr val="000000"/>
              </a:solidFill>
              <a:prstDash val="solid"/>
            </a:ln>
          </c:spPr>
        </c:majorGridlines>
        <c:numFmt formatCode="0.000" sourceLinked="0"/>
        <c:majorTickMark val="cross"/>
        <c:minorTickMark val="in"/>
        <c:tickLblPos val="nextTo"/>
        <c:spPr>
          <a:ln w="38100">
            <a:solidFill>
              <a:srgbClr val="000000"/>
            </a:solidFill>
            <a:prstDash val="solid"/>
          </a:ln>
        </c:spPr>
        <c:txPr>
          <a:bodyPr rot="0" vert="horz"/>
          <a:lstStyle/>
          <a:p>
            <a:pPr>
              <a:defRPr sz="1350" b="1" i="0" u="none" strike="noStrike" baseline="0">
                <a:solidFill>
                  <a:srgbClr val="000000"/>
                </a:solidFill>
                <a:latin typeface="Arial"/>
                <a:ea typeface="Arial"/>
                <a:cs typeface="Arial"/>
              </a:defRPr>
            </a:pPr>
            <a:endParaRPr lang="en-US"/>
          </a:p>
        </c:txPr>
        <c:crossAx val="93907968"/>
        <c:crosses val="autoZero"/>
        <c:crossBetween val="midCat"/>
        <c:majorUnit val="2.5000000000000033E-2"/>
        <c:minorUnit val="5.000000000000007E-3"/>
      </c:valAx>
      <c:spPr>
        <a:noFill/>
        <a:ln w="38100">
          <a:solidFill>
            <a:srgbClr val="000000"/>
          </a:solidFill>
          <a:prstDash val="solid"/>
        </a:ln>
      </c:spPr>
    </c:plotArea>
    <c:plotVisOnly val="1"/>
    <c:dispBlanksAs val="gap"/>
  </c:chart>
  <c:spPr>
    <a:solidFill>
      <a:schemeClr val="tx1"/>
    </a:solidFill>
    <a:ln w="9525">
      <a:noFill/>
    </a:ln>
  </c:spPr>
  <c:txPr>
    <a:bodyPr/>
    <a:lstStyle/>
    <a:p>
      <a:pPr>
        <a:defRPr sz="1000" b="0" i="0" u="none" strike="noStrike" baseline="0">
          <a:solidFill>
            <a:srgbClr val="000000"/>
          </a:solidFill>
          <a:latin typeface="Arial"/>
          <a:ea typeface="Arial"/>
          <a:cs typeface="Arial"/>
        </a:defRPr>
      </a:pPr>
      <a:endParaRPr lang="en-US"/>
    </a:p>
  </c:txPr>
  <c:externalData r:id="rId2"/>
  <c:userShapes r:id="rId3"/>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0.0405</cdr:x>
      <cdr:y>0.089</cdr:y>
    </cdr:from>
    <cdr:to>
      <cdr:x>0.22025</cdr:x>
      <cdr:y>0.1395</cdr:y>
    </cdr:to>
    <cdr:sp macro="" textlink="">
      <cdr:nvSpPr>
        <cdr:cNvPr id="1025" name="Text Box 1"/>
        <cdr:cNvSpPr txBox="1">
          <a:spLocks xmlns:a="http://schemas.openxmlformats.org/drawingml/2006/main" noChangeArrowheads="1"/>
        </cdr:cNvSpPr>
      </cdr:nvSpPr>
      <cdr:spPr bwMode="auto">
        <a:xfrm xmlns:a="http://schemas.openxmlformats.org/drawingml/2006/main">
          <a:off x="347572" y="519655"/>
          <a:ext cx="1542619" cy="294861"/>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none" lIns="27432" tIns="32004" rIns="27432" bIns="32004" anchor="ctr" upright="1">
          <a:spAutoFit/>
        </a:bodyPr>
        <a:lstStyle xmlns:a="http://schemas.openxmlformats.org/drawingml/2006/main"/>
        <a:p xmlns:a="http://schemas.openxmlformats.org/drawingml/2006/main">
          <a:pPr algn="ctr" rtl="1">
            <a:defRPr sz="1000"/>
          </a:pPr>
          <a:r>
            <a:rPr lang="en-US" sz="1600" b="1" i="0" strike="noStrike" dirty="0">
              <a:solidFill>
                <a:srgbClr val="000000"/>
              </a:solidFill>
              <a:latin typeface="Arial"/>
              <a:cs typeface="Arial"/>
            </a:rPr>
            <a:t>Frequency (Hz)</a:t>
          </a:r>
        </a:p>
      </cdr:txBody>
    </cdr:sp>
  </cdr:relSizeAnchor>
  <cdr:relSizeAnchor xmlns:cdr="http://schemas.openxmlformats.org/drawingml/2006/chartDrawing">
    <cdr:from>
      <cdr:x>0.42025</cdr:x>
      <cdr:y>0.588</cdr:y>
    </cdr:from>
    <cdr:to>
      <cdr:x>0.585</cdr:x>
      <cdr:y>0.588</cdr:y>
    </cdr:to>
    <cdr:sp macro="" textlink="">
      <cdr:nvSpPr>
        <cdr:cNvPr id="1026" name="Line 2"/>
        <cdr:cNvSpPr>
          <a:spLocks xmlns:a="http://schemas.openxmlformats.org/drawingml/2006/main" noChangeShapeType="1"/>
        </cdr:cNvSpPr>
      </cdr:nvSpPr>
      <cdr:spPr bwMode="auto">
        <a:xfrm xmlns:a="http://schemas.openxmlformats.org/drawingml/2006/main">
          <a:off x="3606596" y="3433229"/>
          <a:ext cx="1413889" cy="0"/>
        </a:xfrm>
        <a:prstGeom xmlns:a="http://schemas.openxmlformats.org/drawingml/2006/main" prst="line">
          <a:avLst/>
        </a:prstGeom>
        <a:noFill xmlns:a="http://schemas.openxmlformats.org/drawingml/2006/main"/>
        <a:ln xmlns:a="http://schemas.openxmlformats.org/drawingml/2006/main" w="25400">
          <a:solidFill>
            <a:srgbClr val="0000FF"/>
          </a:solidFill>
          <a:prstDash val="dash"/>
          <a:round/>
          <a:headEnd/>
          <a:tailEnd type="stealth" w="lg" len="lg"/>
        </a:ln>
      </cdr:spPr>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7314" name="Rectangle 2"/>
          <p:cNvSpPr>
            <a:spLocks noGrp="1" noChangeArrowheads="1"/>
          </p:cNvSpPr>
          <p:nvPr>
            <p:ph type="hdr" sz="quarter"/>
          </p:nvPr>
        </p:nvSpPr>
        <p:spPr bwMode="auto">
          <a:xfrm>
            <a:off x="0" y="0"/>
            <a:ext cx="3016250" cy="461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290" tIns="46145" rIns="92290" bIns="46145" numCol="1" anchor="t" anchorCtr="0" compatLnSpc="1">
            <a:prstTxWarp prst="textNoShape">
              <a:avLst/>
            </a:prstTxWarp>
          </a:bodyPr>
          <a:lstStyle>
            <a:lvl1pPr defTabSz="922338" eaLnBrk="0" hangingPunct="0">
              <a:spcBef>
                <a:spcPct val="0"/>
              </a:spcBef>
              <a:defRPr sz="1200" b="0" dirty="0">
                <a:latin typeface="Times New Roman" pitchFamily="18" charset="0"/>
                <a:cs typeface="+mn-cs"/>
              </a:defRPr>
            </a:lvl1pPr>
          </a:lstStyle>
          <a:p>
            <a:pPr>
              <a:defRPr/>
            </a:pPr>
            <a:endParaRPr lang="en-US"/>
          </a:p>
        </p:txBody>
      </p:sp>
      <p:sp>
        <p:nvSpPr>
          <p:cNvPr id="397315" name="Rectangle 3"/>
          <p:cNvSpPr>
            <a:spLocks noGrp="1" noChangeArrowheads="1"/>
          </p:cNvSpPr>
          <p:nvPr>
            <p:ph type="dt" sz="quarter" idx="1"/>
          </p:nvPr>
        </p:nvSpPr>
        <p:spPr bwMode="auto">
          <a:xfrm>
            <a:off x="3943350" y="0"/>
            <a:ext cx="3016250" cy="461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290" tIns="46145" rIns="92290" bIns="46145" numCol="1" anchor="t" anchorCtr="0" compatLnSpc="1">
            <a:prstTxWarp prst="textNoShape">
              <a:avLst/>
            </a:prstTxWarp>
          </a:bodyPr>
          <a:lstStyle>
            <a:lvl1pPr algn="r" defTabSz="922338" eaLnBrk="0" hangingPunct="0">
              <a:spcBef>
                <a:spcPct val="0"/>
              </a:spcBef>
              <a:defRPr sz="1200" b="0" dirty="0">
                <a:latin typeface="Times New Roman" pitchFamily="18" charset="0"/>
                <a:cs typeface="+mn-cs"/>
              </a:defRPr>
            </a:lvl1pPr>
          </a:lstStyle>
          <a:p>
            <a:pPr>
              <a:defRPr/>
            </a:pPr>
            <a:endParaRPr lang="en-US"/>
          </a:p>
        </p:txBody>
      </p:sp>
      <p:sp>
        <p:nvSpPr>
          <p:cNvPr id="397316" name="Rectangle 4"/>
          <p:cNvSpPr>
            <a:spLocks noGrp="1" noChangeArrowheads="1"/>
          </p:cNvSpPr>
          <p:nvPr>
            <p:ph type="ftr" sz="quarter" idx="2"/>
          </p:nvPr>
        </p:nvSpPr>
        <p:spPr bwMode="auto">
          <a:xfrm>
            <a:off x="0" y="8783638"/>
            <a:ext cx="3016250" cy="461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290" tIns="46145" rIns="92290" bIns="46145" numCol="1" anchor="b" anchorCtr="0" compatLnSpc="1">
            <a:prstTxWarp prst="textNoShape">
              <a:avLst/>
            </a:prstTxWarp>
          </a:bodyPr>
          <a:lstStyle>
            <a:lvl1pPr defTabSz="922338" eaLnBrk="0" hangingPunct="0">
              <a:spcBef>
                <a:spcPct val="0"/>
              </a:spcBef>
              <a:defRPr sz="1200" b="0" dirty="0">
                <a:latin typeface="Times New Roman" pitchFamily="18" charset="0"/>
                <a:cs typeface="+mn-cs"/>
              </a:defRPr>
            </a:lvl1pPr>
          </a:lstStyle>
          <a:p>
            <a:pPr>
              <a:defRPr/>
            </a:pPr>
            <a:endParaRPr lang="en-US"/>
          </a:p>
        </p:txBody>
      </p:sp>
      <p:sp>
        <p:nvSpPr>
          <p:cNvPr id="397317" name="Rectangle 5"/>
          <p:cNvSpPr>
            <a:spLocks noGrp="1" noChangeArrowheads="1"/>
          </p:cNvSpPr>
          <p:nvPr>
            <p:ph type="sldNum" sz="quarter" idx="3"/>
          </p:nvPr>
        </p:nvSpPr>
        <p:spPr bwMode="auto">
          <a:xfrm>
            <a:off x="3943350" y="8783638"/>
            <a:ext cx="3016250" cy="461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290" tIns="46145" rIns="92290" bIns="46145" numCol="1" anchor="b" anchorCtr="0" compatLnSpc="1">
            <a:prstTxWarp prst="textNoShape">
              <a:avLst/>
            </a:prstTxWarp>
          </a:bodyPr>
          <a:lstStyle>
            <a:lvl1pPr algn="r" defTabSz="922338" eaLnBrk="0" hangingPunct="0">
              <a:spcBef>
                <a:spcPct val="0"/>
              </a:spcBef>
              <a:defRPr sz="1200" b="0">
                <a:latin typeface="Times New Roman" pitchFamily="18" charset="0"/>
                <a:cs typeface="+mn-cs"/>
              </a:defRPr>
            </a:lvl1pPr>
          </a:lstStyle>
          <a:p>
            <a:pPr>
              <a:defRPr/>
            </a:pPr>
            <a:fld id="{A5A3BFCC-42C7-495B-99C7-3778442C4EBE}"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16250" cy="461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290" tIns="46145" rIns="92290" bIns="46145" numCol="1" anchor="t" anchorCtr="0" compatLnSpc="1">
            <a:prstTxWarp prst="textNoShape">
              <a:avLst/>
            </a:prstTxWarp>
          </a:bodyPr>
          <a:lstStyle>
            <a:lvl1pPr defTabSz="922338" eaLnBrk="0" hangingPunct="0">
              <a:spcBef>
                <a:spcPct val="0"/>
              </a:spcBef>
              <a:defRPr sz="1200" b="0" dirty="0">
                <a:latin typeface="Times New Roman" pitchFamily="18" charset="0"/>
                <a:cs typeface="+mn-cs"/>
              </a:defRPr>
            </a:lvl1pPr>
          </a:lstStyle>
          <a:p>
            <a:pPr>
              <a:defRPr/>
            </a:pPr>
            <a:endParaRPr lang="en-US"/>
          </a:p>
        </p:txBody>
      </p:sp>
      <p:sp>
        <p:nvSpPr>
          <p:cNvPr id="5123" name="Rectangle 3"/>
          <p:cNvSpPr>
            <a:spLocks noGrp="1" noChangeArrowheads="1"/>
          </p:cNvSpPr>
          <p:nvPr>
            <p:ph type="dt" idx="1"/>
          </p:nvPr>
        </p:nvSpPr>
        <p:spPr bwMode="auto">
          <a:xfrm>
            <a:off x="3943350" y="0"/>
            <a:ext cx="3016250" cy="461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290" tIns="46145" rIns="92290" bIns="46145" numCol="1" anchor="t" anchorCtr="0" compatLnSpc="1">
            <a:prstTxWarp prst="textNoShape">
              <a:avLst/>
            </a:prstTxWarp>
          </a:bodyPr>
          <a:lstStyle>
            <a:lvl1pPr algn="r" defTabSz="922338" eaLnBrk="0" hangingPunct="0">
              <a:spcBef>
                <a:spcPct val="0"/>
              </a:spcBef>
              <a:defRPr sz="1200" b="0" dirty="0">
                <a:latin typeface="Times New Roman" pitchFamily="18" charset="0"/>
                <a:cs typeface="+mn-cs"/>
              </a:defRPr>
            </a:lvl1pPr>
          </a:lstStyle>
          <a:p>
            <a:pPr>
              <a:defRPr/>
            </a:pPr>
            <a:endParaRPr lang="en-US"/>
          </a:p>
        </p:txBody>
      </p:sp>
      <p:sp>
        <p:nvSpPr>
          <p:cNvPr id="56324" name="Rectangle 4"/>
          <p:cNvSpPr>
            <a:spLocks noGrp="1" noRot="1" noChangeAspect="1" noChangeArrowheads="1" noTextEdit="1"/>
          </p:cNvSpPr>
          <p:nvPr>
            <p:ph type="sldImg" idx="2"/>
          </p:nvPr>
        </p:nvSpPr>
        <p:spPr bwMode="auto">
          <a:xfrm>
            <a:off x="1168400" y="693738"/>
            <a:ext cx="4622800" cy="34671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687388" y="4402138"/>
            <a:ext cx="5503862" cy="4168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290" tIns="46145" rIns="92290" bIns="4614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783638"/>
            <a:ext cx="3016250" cy="461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290" tIns="46145" rIns="92290" bIns="46145" numCol="1" anchor="b" anchorCtr="0" compatLnSpc="1">
            <a:prstTxWarp prst="textNoShape">
              <a:avLst/>
            </a:prstTxWarp>
          </a:bodyPr>
          <a:lstStyle>
            <a:lvl1pPr defTabSz="922338" eaLnBrk="0" hangingPunct="0">
              <a:spcBef>
                <a:spcPct val="0"/>
              </a:spcBef>
              <a:defRPr sz="1200" b="0" dirty="0">
                <a:latin typeface="Times New Roman" pitchFamily="18" charset="0"/>
                <a:cs typeface="+mn-cs"/>
              </a:defRPr>
            </a:lvl1pPr>
          </a:lstStyle>
          <a:p>
            <a:pPr>
              <a:defRPr/>
            </a:pPr>
            <a:endParaRPr lang="en-US"/>
          </a:p>
        </p:txBody>
      </p:sp>
      <p:sp>
        <p:nvSpPr>
          <p:cNvPr id="5127" name="Rectangle 7"/>
          <p:cNvSpPr>
            <a:spLocks noGrp="1" noChangeArrowheads="1"/>
          </p:cNvSpPr>
          <p:nvPr>
            <p:ph type="sldNum" sz="quarter" idx="5"/>
          </p:nvPr>
        </p:nvSpPr>
        <p:spPr bwMode="auto">
          <a:xfrm>
            <a:off x="3943350" y="8783638"/>
            <a:ext cx="3016250" cy="461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290" tIns="46145" rIns="92290" bIns="46145" numCol="1" anchor="b" anchorCtr="0" compatLnSpc="1">
            <a:prstTxWarp prst="textNoShape">
              <a:avLst/>
            </a:prstTxWarp>
          </a:bodyPr>
          <a:lstStyle>
            <a:lvl1pPr algn="r" defTabSz="922338" eaLnBrk="0" hangingPunct="0">
              <a:spcBef>
                <a:spcPct val="0"/>
              </a:spcBef>
              <a:defRPr sz="1200" b="0">
                <a:latin typeface="Times New Roman" pitchFamily="18" charset="0"/>
                <a:cs typeface="+mn-cs"/>
              </a:defRPr>
            </a:lvl1pPr>
          </a:lstStyle>
          <a:p>
            <a:pPr>
              <a:defRPr/>
            </a:pPr>
            <a:fld id="{EF271B5B-C684-4E22-B1BF-3D0D4A188D60}"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marL="114300" indent="-114300" algn="l" rtl="0" eaLnBrk="0" fontAlgn="base" hangingPunct="0">
      <a:spcBef>
        <a:spcPct val="30000"/>
      </a:spcBef>
      <a:spcAft>
        <a:spcPct val="0"/>
      </a:spcAft>
      <a:defRPr sz="1400" b="1" kern="1200">
        <a:solidFill>
          <a:schemeClr val="tx1"/>
        </a:solidFill>
        <a:latin typeface="Arial" charset="0"/>
        <a:ea typeface="+mn-ea"/>
        <a:cs typeface="+mn-cs"/>
      </a:defRPr>
    </a:lvl1pPr>
    <a:lvl2pPr marL="342900" indent="-114300" algn="l" rtl="0" eaLnBrk="0" fontAlgn="base" hangingPunct="0">
      <a:spcBef>
        <a:spcPct val="30000"/>
      </a:spcBef>
      <a:spcAft>
        <a:spcPct val="0"/>
      </a:spcAft>
      <a:defRPr sz="1400" b="1" kern="1200">
        <a:solidFill>
          <a:schemeClr val="tx1"/>
        </a:solidFill>
        <a:latin typeface="Arial" charset="0"/>
        <a:ea typeface="+mn-ea"/>
        <a:cs typeface="+mn-cs"/>
      </a:defRPr>
    </a:lvl2pPr>
    <a:lvl3pPr marL="571500" indent="-114300" algn="l" rtl="0" eaLnBrk="0" fontAlgn="base" hangingPunct="0">
      <a:spcBef>
        <a:spcPct val="30000"/>
      </a:spcBef>
      <a:spcAft>
        <a:spcPct val="0"/>
      </a:spcAft>
      <a:defRPr sz="1400" b="1" kern="1200">
        <a:solidFill>
          <a:schemeClr val="tx1"/>
        </a:solidFill>
        <a:latin typeface="Arial" charset="0"/>
        <a:ea typeface="+mn-ea"/>
        <a:cs typeface="+mn-cs"/>
      </a:defRPr>
    </a:lvl3pPr>
    <a:lvl4pPr marL="800100" indent="-114300" algn="l" rtl="0" eaLnBrk="0" fontAlgn="base" hangingPunct="0">
      <a:spcBef>
        <a:spcPct val="30000"/>
      </a:spcBef>
      <a:spcAft>
        <a:spcPct val="0"/>
      </a:spcAft>
      <a:defRPr sz="1400" b="1" kern="1200">
        <a:solidFill>
          <a:schemeClr val="tx1"/>
        </a:solidFill>
        <a:latin typeface="Arial" charset="0"/>
        <a:ea typeface="+mn-ea"/>
        <a:cs typeface="+mn-cs"/>
      </a:defRPr>
    </a:lvl4pPr>
    <a:lvl5pPr marL="1028700" indent="-114300" algn="l" rtl="0" eaLnBrk="0" fontAlgn="base" hangingPunct="0">
      <a:spcBef>
        <a:spcPct val="3000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732DF2DD-7C79-4241-B4F2-04F8ED9CC14F}" type="slidenum">
              <a:rPr lang="en-US" sz="1200" b="0" smtClean="0">
                <a:latin typeface="Times New Roman" pitchFamily="18" charset="0"/>
              </a:rPr>
              <a:pPr>
                <a:spcBef>
                  <a:spcPct val="0"/>
                </a:spcBef>
                <a:defRPr/>
              </a:pPr>
              <a:t>1</a:t>
            </a:fld>
            <a:endParaRPr lang="en-US" sz="1200" b="0" dirty="0" smtClean="0">
              <a:latin typeface="Times New Roman" pitchFamily="18"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smtClean="0"/>
              <a:t>As most of you know, I have been working on issues related to frequency control for the last 20 years.</a:t>
            </a:r>
          </a:p>
          <a:p>
            <a:r>
              <a:rPr lang="en-US" smtClean="0"/>
              <a:t>The information presented here is a high level summary of knowledge related to frequency control and its associated reliability.</a:t>
            </a:r>
          </a:p>
          <a:p>
            <a:r>
              <a:rPr lang="en-US" smtClean="0"/>
              <a:t>It includes supporting studies performed to extend our knowledge of the relationship between frequency control and reliability.</a:t>
            </a:r>
          </a:p>
          <a:p>
            <a:r>
              <a:rPr lang="en-US" smtClean="0"/>
              <a:t>It concludes with a recommendation on how best to move forward with a Frequency Response Standard.</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87546ACA-8A88-422A-83B7-980535399523}" type="slidenum">
              <a:rPr lang="en-US" sz="1200" b="0" smtClean="0">
                <a:latin typeface="Times New Roman" pitchFamily="18" charset="0"/>
              </a:rPr>
              <a:pPr>
                <a:spcBef>
                  <a:spcPct val="0"/>
                </a:spcBef>
                <a:defRPr/>
              </a:pPr>
              <a:t>10</a:t>
            </a:fld>
            <a:endParaRPr lang="en-US" sz="1200" b="0" dirty="0" smtClean="0">
              <a:latin typeface="Times New Roman" pitchFamily="18"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pPr marL="266700" indent="-266700"/>
            <a:r>
              <a:rPr lang="en-US" smtClean="0"/>
              <a:t>The Settling Frequency is used to calculate the Settled Frequency Response and the Frequency Bias Setting for use in Tie-line Bias Control and AGC.</a:t>
            </a:r>
          </a:p>
          <a:p>
            <a:pPr marL="266700" indent="-266700"/>
            <a:r>
              <a:rPr lang="en-US" smtClean="0"/>
              <a:t>The Minimum Frequency is used to calculate the Arrested Frequency Response and is the response used to manage reliability.</a:t>
            </a:r>
          </a:p>
          <a:p>
            <a:pPr marL="266700" indent="-266700"/>
            <a:r>
              <a:rPr lang="en-US" smtClean="0"/>
              <a:t>Studies show the ratio of the Arrested Response to the Settled Response tends to be constant.  Since the Settled Response is not scan rate dependent, the Settled Response for scan rate data is the same as for high resolution data.  Therefore, the Minimum Arrested Response can be determined as a ratio from the Settled Response using high resolution data.</a:t>
            </a:r>
          </a:p>
          <a:p>
            <a:pPr marL="266700" indent="-266700"/>
            <a:r>
              <a:rPr lang="en-US" smtClean="0"/>
              <a:t>Until Balancing Authority Tie-line Error is available at high resolution, the Minimum Settled Response for BAs can be determined using scan rate data.  This value can be used as a surrogate for Minimum Arrested Response until a better substitute can be found.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407E2AB6-FCE0-4BED-8334-DF45D7C8FB7F}" type="slidenum">
              <a:rPr lang="en-US" sz="1200" b="0" smtClean="0">
                <a:latin typeface="Times New Roman" pitchFamily="18" charset="0"/>
              </a:rPr>
              <a:pPr>
                <a:spcBef>
                  <a:spcPct val="0"/>
                </a:spcBef>
                <a:defRPr/>
              </a:pPr>
              <a:t>11</a:t>
            </a:fld>
            <a:endParaRPr lang="en-US" sz="1200" b="0" dirty="0" smtClean="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marL="266700" indent="-266700"/>
            <a:r>
              <a:rPr lang="en-US" smtClean="0"/>
              <a:t>The current method of determining Frequency Response Requirements for the BA are based on deterministic methods using a form of Peak Load / Generation Ratio Share.</a:t>
            </a:r>
          </a:p>
          <a:p>
            <a:pPr marL="266700" indent="-266700"/>
            <a:r>
              <a:rPr lang="en-US" smtClean="0"/>
              <a:t>This method assumes a starting frequency near 60 Hz that includes some safety margin.</a:t>
            </a:r>
          </a:p>
          <a:p>
            <a:pPr marL="266700" indent="-266700"/>
            <a:r>
              <a:rPr lang="en-US" smtClean="0"/>
              <a:t>This method then assumes the largest credible event in MW that the interconnection must survive.</a:t>
            </a:r>
          </a:p>
          <a:p>
            <a:pPr marL="266700" indent="-266700"/>
            <a:r>
              <a:rPr lang="en-US" smtClean="0"/>
              <a:t>The frequency margin between the starting frequency and the Relay Limit is then used in conjunction with the largest credible event to determine the minimum Frequency Response for the interconnection.</a:t>
            </a:r>
          </a:p>
          <a:p>
            <a:pPr marL="266700" indent="-266700"/>
            <a:r>
              <a:rPr lang="en-US" smtClean="0"/>
              <a:t>The minimum Frequency Response is allocated among BAs in a fixed proportion to Peak Load / Generation Ratio Share.</a:t>
            </a:r>
          </a:p>
          <a:p>
            <a:pPr marL="266700" indent="-266700"/>
            <a:r>
              <a:rPr lang="en-US" smtClean="0"/>
              <a:t>The BAs performance is measured by comparing the BAs measured Frequency Response to its allocated share of the minimum Frequency Response required for the interconnection.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1841417B-0B11-47F0-B08E-C974A4CEBA31}" type="slidenum">
              <a:rPr lang="en-US" sz="1200" b="0" smtClean="0">
                <a:latin typeface="Times New Roman" pitchFamily="18" charset="0"/>
              </a:rPr>
              <a:pPr>
                <a:spcBef>
                  <a:spcPct val="0"/>
                </a:spcBef>
                <a:defRPr/>
              </a:pPr>
              <a:t>12</a:t>
            </a:fld>
            <a:endParaRPr lang="en-US" sz="1200" b="0" dirty="0" smtClean="0">
              <a:latin typeface="Times New Roman" pitchFamily="18" charset="0"/>
            </a:endParaRPr>
          </a:p>
        </p:txBody>
      </p:sp>
      <p:sp>
        <p:nvSpPr>
          <p:cNvPr id="68611" name="Rectangle 2"/>
          <p:cNvSpPr>
            <a:spLocks noGrp="1" noRot="1" noChangeAspect="1" noChangeArrowheads="1" noTextEdit="1"/>
          </p:cNvSpPr>
          <p:nvPr>
            <p:ph type="sldImg"/>
          </p:nvPr>
        </p:nvSpPr>
        <p:spPr>
          <a:ln/>
        </p:spPr>
      </p:sp>
      <p:sp>
        <p:nvSpPr>
          <p:cNvPr id="739331" name="Rectangle 3"/>
          <p:cNvSpPr>
            <a:spLocks noGrp="1" noChangeArrowheads="1"/>
          </p:cNvSpPr>
          <p:nvPr>
            <p:ph type="body" idx="1"/>
          </p:nvPr>
        </p:nvSpPr>
        <p:spPr/>
        <p:txBody>
          <a:bodyPr/>
          <a:lstStyle/>
          <a:p>
            <a:pPr marL="266700" indent="-266700">
              <a:defRPr/>
            </a:pPr>
            <a:r>
              <a:rPr lang="en-US" dirty="0" smtClean="0"/>
              <a:t>There are a number of difficulties associated with the setting of minimum Frequency Response requirements as described on the previous slide.</a:t>
            </a:r>
          </a:p>
          <a:p>
            <a:pPr marL="266700" indent="-266700">
              <a:defRPr/>
            </a:pPr>
            <a:r>
              <a:rPr lang="en-US" dirty="0" smtClean="0"/>
              <a:t>What are the limits that should be used to determine the maximum frequency deviation?</a:t>
            </a:r>
          </a:p>
          <a:p>
            <a:pPr marL="285750" indent="-285750">
              <a:buFont typeface="Arial" pitchFamily="34" charset="0"/>
              <a:buChar char="•"/>
              <a:defRPr/>
            </a:pPr>
            <a:r>
              <a:rPr lang="en-US" dirty="0" smtClean="0"/>
              <a:t>Relay Limit &amp; 60 Hz ?</a:t>
            </a:r>
          </a:p>
          <a:p>
            <a:pPr marL="285750" indent="-285750">
              <a:buFont typeface="Arial" pitchFamily="34" charset="0"/>
              <a:buChar char="•"/>
              <a:defRPr/>
            </a:pPr>
            <a:r>
              <a:rPr lang="en-US" dirty="0" smtClean="0"/>
              <a:t>Relay Limit &amp; 60 Hz minus some safety margin ?</a:t>
            </a:r>
          </a:p>
          <a:p>
            <a:pPr marL="266700" indent="-266700">
              <a:defRPr/>
            </a:pPr>
            <a:r>
              <a:rPr lang="en-US" dirty="0" smtClean="0"/>
              <a:t>The End Point is the Relay Limit.  What is the starting point?</a:t>
            </a:r>
          </a:p>
          <a:p>
            <a:pPr marL="266700" indent="-266700">
              <a:defRPr/>
            </a:pPr>
            <a:r>
              <a:rPr lang="en-US" dirty="0" smtClean="0"/>
              <a:t>Understanding the relationship between Primary and Secondary Frequency Control provides the answer.</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3F01758B-93FF-4F20-B705-D67CFE0403F8}" type="slidenum">
              <a:rPr lang="en-US" sz="1200" b="0" smtClean="0">
                <a:latin typeface="Times New Roman" pitchFamily="18" charset="0"/>
              </a:rPr>
              <a:pPr>
                <a:spcBef>
                  <a:spcPct val="0"/>
                </a:spcBef>
                <a:defRPr/>
              </a:pPr>
              <a:t>13</a:t>
            </a:fld>
            <a:endParaRPr lang="en-US" sz="1200" b="0" dirty="0" smtClean="0">
              <a:latin typeface="Times New Roman" pitchFamily="18" charset="0"/>
            </a:endParaRPr>
          </a:p>
        </p:txBody>
      </p:sp>
      <p:sp>
        <p:nvSpPr>
          <p:cNvPr id="69635" name="Rectangle 2"/>
          <p:cNvSpPr>
            <a:spLocks noGrp="1" noRot="1" noChangeAspect="1" noChangeArrowheads="1" noTextEdit="1"/>
          </p:cNvSpPr>
          <p:nvPr>
            <p:ph type="sldImg"/>
          </p:nvPr>
        </p:nvSpPr>
        <p:spPr>
          <a:ln/>
        </p:spPr>
      </p:sp>
      <p:sp>
        <p:nvSpPr>
          <p:cNvPr id="739331" name="Rectangle 3"/>
          <p:cNvSpPr>
            <a:spLocks noGrp="1" noChangeArrowheads="1"/>
          </p:cNvSpPr>
          <p:nvPr>
            <p:ph type="body" idx="1"/>
          </p:nvPr>
        </p:nvSpPr>
        <p:spPr/>
        <p:txBody>
          <a:bodyPr/>
          <a:lstStyle/>
          <a:p>
            <a:pPr marL="266700" indent="-266700">
              <a:defRPr/>
            </a:pPr>
            <a:r>
              <a:rPr lang="en-US" dirty="0" smtClean="0"/>
              <a:t>Secondary Control based on ACE includes:</a:t>
            </a:r>
          </a:p>
          <a:p>
            <a:pPr marL="285750" indent="-285750">
              <a:buFont typeface="Arial" pitchFamily="34" charset="0"/>
              <a:buChar char="•"/>
              <a:defRPr/>
            </a:pPr>
            <a:r>
              <a:rPr lang="en-US" dirty="0" smtClean="0"/>
              <a:t>Manual dispatch to correct frequency error</a:t>
            </a:r>
          </a:p>
          <a:p>
            <a:pPr marL="285750" indent="-285750">
              <a:buFont typeface="Arial" pitchFamily="34" charset="0"/>
              <a:buChar char="•"/>
              <a:defRPr/>
            </a:pPr>
            <a:r>
              <a:rPr lang="en-US" dirty="0" smtClean="0"/>
              <a:t>Manual dispatch to move ACE toward zero</a:t>
            </a:r>
          </a:p>
          <a:p>
            <a:pPr marL="285750" indent="-285750">
              <a:buFont typeface="Arial" pitchFamily="34" charset="0"/>
              <a:buChar char="•"/>
              <a:defRPr/>
            </a:pPr>
            <a:r>
              <a:rPr lang="en-US" dirty="0" smtClean="0"/>
              <a:t>AGC dispatch based on ACE or anticipated ACE</a:t>
            </a:r>
          </a:p>
          <a:p>
            <a:pPr marL="0" indent="0">
              <a:defRPr/>
            </a:pPr>
            <a:r>
              <a:rPr lang="en-US" dirty="0" smtClean="0"/>
              <a:t>Experience tells us that continuous ACE control results in a Gaussian (normal) frequency error distribution.</a:t>
            </a:r>
          </a:p>
          <a:p>
            <a:pPr marL="0" indent="0">
              <a:defRPr/>
            </a:pPr>
            <a:endParaRPr lang="en-US" dirty="0"/>
          </a:p>
          <a:p>
            <a:pPr marL="0" indent="0">
              <a:defRPr/>
            </a:pPr>
            <a:r>
              <a:rPr lang="en-US" dirty="0" smtClean="0"/>
              <a:t>The CPS1 measure bounds the standard deviation of the frequency error by the Epsilon1 value and the frequency error distribution.</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E4C881EB-C8B3-4965-9A15-561232D3C967}" type="slidenum">
              <a:rPr lang="en-US" sz="1200" b="0" smtClean="0">
                <a:latin typeface="Times New Roman" pitchFamily="18" charset="0"/>
              </a:rPr>
              <a:pPr>
                <a:spcBef>
                  <a:spcPct val="0"/>
                </a:spcBef>
                <a:defRPr/>
              </a:pPr>
              <a:t>14</a:t>
            </a:fld>
            <a:endParaRPr lang="en-US" sz="1200" b="0" dirty="0" smtClean="0">
              <a:latin typeface="Times New Roman" pitchFamily="18"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pPr marL="0" indent="0"/>
            <a:r>
              <a:rPr lang="en-US" smtClean="0"/>
              <a:t>One of the key parameters in Tie-line Bias Control is the Frequency Bias Setting.  When the Frequency Bias Setting is equal to the Frequency Response of the BA, ACE will indicate only the imbalance internal to the BA.  This enables BAs to respond to their own imbalances without responding to the imbalances of other BAs on the interconnection.</a:t>
            </a:r>
          </a:p>
          <a:p>
            <a:pPr marL="0" indent="0"/>
            <a:r>
              <a:rPr lang="en-US" smtClean="0"/>
              <a:t>Most Eastern and Western BAs provide Frequency Response much less than their Frequency Bias Settings.  As a result, ACE incorrectly causes control response to imbalances external as well as internal to the BA.  This response to external imbalances can cause frequency and ACE oscillations and frequency instability due to control actions.</a:t>
            </a:r>
          </a:p>
          <a:p>
            <a:pPr marL="0" indent="0"/>
            <a:r>
              <a:rPr lang="en-US" smtClean="0"/>
              <a:t>Additionally, when the Frequency Bias Setting is equal to the Frequency Response, ACE is a good measure of imbalance internal to the BA.  Understanding how a BAs imbalance varies is an important characteristic in good control system design.  Unless, the Frequency Bias is set correctly, this important information is not available of is corrupted.</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8AB318BD-35AD-4C7E-9A3F-683F9BED765F}" type="slidenum">
              <a:rPr lang="en-US" sz="1200" b="0" smtClean="0">
                <a:latin typeface="Times New Roman" pitchFamily="18" charset="0"/>
              </a:rPr>
              <a:pPr>
                <a:spcBef>
                  <a:spcPct val="0"/>
                </a:spcBef>
                <a:defRPr/>
              </a:pPr>
              <a:t>15</a:t>
            </a:fld>
            <a:endParaRPr lang="en-US" sz="1200" b="0" dirty="0" smtClean="0">
              <a:latin typeface="Times New Roman" pitchFamily="18" charset="0"/>
            </a:endParaRPr>
          </a:p>
        </p:txBody>
      </p:sp>
      <p:sp>
        <p:nvSpPr>
          <p:cNvPr id="71683" name="Rectangle 2"/>
          <p:cNvSpPr>
            <a:spLocks noGrp="1" noRot="1" noChangeAspect="1" noChangeArrowheads="1" noTextEdit="1"/>
          </p:cNvSpPr>
          <p:nvPr>
            <p:ph type="sldImg"/>
          </p:nvPr>
        </p:nvSpPr>
        <p:spPr>
          <a:ln/>
        </p:spPr>
      </p:sp>
      <p:sp>
        <p:nvSpPr>
          <p:cNvPr id="745475" name="Rectangle 3"/>
          <p:cNvSpPr>
            <a:spLocks noGrp="1" noChangeArrowheads="1"/>
          </p:cNvSpPr>
          <p:nvPr>
            <p:ph type="body" idx="1"/>
          </p:nvPr>
        </p:nvSpPr>
        <p:spPr/>
        <p:txBody>
          <a:bodyPr/>
          <a:lstStyle/>
          <a:p>
            <a:pPr marL="0" indent="0">
              <a:defRPr/>
            </a:pPr>
            <a:r>
              <a:rPr lang="en-US" dirty="0" smtClean="0"/>
              <a:t>This is not just a BA a problem.  It is an institutional problem because a 1% minimum Frequency Bias Setting has been included in Operating Policy or Standards since 1964.  In 1964, the Frequency Response of most BAs was in excess of 1.5% of peak load.  Today the average Frequency Response of most BAs is less than 0.5% of peak load.  As a consequence, the ACE values being calculated are becoming more and more corrupted by this minimum bias setting.  This has been recognized in may instances, but no action has been taken to correct this problem.</a:t>
            </a:r>
          </a:p>
          <a:p>
            <a:pPr marL="285750" indent="-285750">
              <a:buFont typeface="Arial" pitchFamily="34" charset="0"/>
              <a:buChar char="•"/>
              <a:defRPr/>
            </a:pPr>
            <a:r>
              <a:rPr lang="en-US" dirty="0" smtClean="0"/>
              <a:t>Instability in the New England area was noted during the 2003 event.</a:t>
            </a:r>
          </a:p>
          <a:p>
            <a:pPr marL="285750" indent="-285750">
              <a:buFont typeface="Arial" pitchFamily="34" charset="0"/>
              <a:buChar char="•"/>
              <a:defRPr/>
            </a:pPr>
            <a:r>
              <a:rPr lang="en-US" dirty="0" smtClean="0"/>
              <a:t>MISO has a specific algorithm to respond to the Frequency Bias term of the ACE Equation.</a:t>
            </a:r>
          </a:p>
          <a:p>
            <a:pPr marL="285750" indent="-285750">
              <a:buFont typeface="Arial" pitchFamily="34" charset="0"/>
              <a:buChar char="•"/>
              <a:defRPr/>
            </a:pPr>
            <a:r>
              <a:rPr lang="en-US" dirty="0" smtClean="0"/>
              <a:t>Incorrect estimates of internal imbalance as indicated by ACE values degrade situational awareness.</a:t>
            </a:r>
          </a:p>
          <a:p>
            <a:pPr marL="285750" indent="-285750">
              <a:buFont typeface="Arial" pitchFamily="34" charset="0"/>
              <a:buChar char="•"/>
              <a:defRPr/>
            </a:pPr>
            <a:r>
              <a:rPr lang="en-US" dirty="0" smtClean="0"/>
              <a:t>All BAs are over-controlling due to ACE variability caused by overstated bias.</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461BF3E2-1099-4B17-A8C5-67862E85353E}" type="slidenum">
              <a:rPr lang="en-US" sz="1200" b="0" smtClean="0">
                <a:latin typeface="Times New Roman" pitchFamily="18" charset="0"/>
              </a:rPr>
              <a:pPr>
                <a:spcBef>
                  <a:spcPct val="0"/>
                </a:spcBef>
                <a:defRPr/>
              </a:pPr>
              <a:t>16</a:t>
            </a:fld>
            <a:endParaRPr lang="en-US" sz="1200" b="0" dirty="0" smtClean="0">
              <a:latin typeface="Times New Roman" pitchFamily="18"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pPr marL="0" indent="0"/>
            <a:r>
              <a:rPr lang="en-US" smtClean="0"/>
              <a:t>The best solution to this problem is to eliminate the minimum Frequency Bias Setting requirements.  If this is done all of the measures that use ACE as the basis will become more accurate and improve.  Control Systems based on ACE such as AGC and ADI will also improve because they will see reductions in response caused by external imbalances.  Finally, systems that are intended to aid with Bulk Power System analysis such as the CERTS Systems will have more accurate data to use to understand the location and size of disturbances directly from more accurate ACE values.</a:t>
            </a:r>
          </a:p>
          <a:p>
            <a:pPr marL="0" indent="0"/>
            <a:endParaRPr lang="en-US" smtClean="0"/>
          </a:p>
          <a:p>
            <a:pPr marL="0" indent="0"/>
            <a:r>
              <a:rPr lang="en-US" smtClean="0"/>
              <a:t>If the Minimum Frequency Bias Setting limit is reduced or removed, all of these measures and systems will experience significant improvements in quality of the results they provide.</a:t>
            </a:r>
          </a:p>
          <a:p>
            <a:pPr marL="0" indent="0"/>
            <a:endParaRPr lang="en-US" smtClean="0"/>
          </a:p>
          <a:p>
            <a:pPr marL="0" indent="0"/>
            <a:r>
              <a:rPr lang="en-US" smtClean="0"/>
              <a:t>The next step is to look at the CPS1 measure and what we have learned from observing and evaluating it.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t>CPS1 bounds the standard deviation of the Frequency Error.</a:t>
            </a:r>
          </a:p>
          <a:p>
            <a:pPr>
              <a:defRPr/>
            </a:pPr>
            <a:r>
              <a:rPr lang="en-US" dirty="0" smtClean="0"/>
              <a:t>CPS1 measures the error in net control (demand less supply) using the ACE Equation.</a:t>
            </a:r>
          </a:p>
          <a:p>
            <a:pPr marL="0" indent="0">
              <a:defRPr/>
            </a:pPr>
            <a:r>
              <a:rPr lang="en-US" dirty="0" smtClean="0"/>
              <a:t>CPS1 measure control error valuing both:</a:t>
            </a:r>
          </a:p>
          <a:p>
            <a:pPr marL="285750" indent="-285750">
              <a:buFont typeface="Arial" pitchFamily="34" charset="0"/>
              <a:buChar char="•"/>
              <a:defRPr/>
            </a:pPr>
            <a:r>
              <a:rPr lang="en-US" dirty="0" smtClean="0"/>
              <a:t>the demand for control that causes frequency error, and</a:t>
            </a:r>
          </a:p>
          <a:p>
            <a:pPr marL="285750" indent="-285750">
              <a:buFont typeface="Arial" pitchFamily="34" charset="0"/>
              <a:buChar char="•"/>
              <a:defRPr/>
            </a:pPr>
            <a:r>
              <a:rPr lang="en-US" dirty="0" smtClean="0"/>
              <a:t>the supply of control to offset frequency error.</a:t>
            </a:r>
          </a:p>
          <a:p>
            <a:pPr marL="0" indent="0">
              <a:defRPr/>
            </a:pPr>
            <a:r>
              <a:rPr lang="en-US" dirty="0" smtClean="0"/>
              <a:t>CPS1 does not tell the BA how to improve control or what to adjust (demand error or supply error) to improve control.  It only evaluates the net error.</a:t>
            </a:r>
            <a:endParaRPr lang="en-US" dirty="0"/>
          </a:p>
        </p:txBody>
      </p:sp>
      <p:sp>
        <p:nvSpPr>
          <p:cNvPr id="64516" name="Slide Number Placeholder 3"/>
          <p:cNvSpPr>
            <a:spLocks noGrp="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E85BEEA3-6EC9-48D1-891B-9C7BA556C990}" type="slidenum">
              <a:rPr lang="en-US" sz="1200" b="0" smtClean="0">
                <a:latin typeface="Times New Roman" pitchFamily="18" charset="0"/>
              </a:rPr>
              <a:pPr>
                <a:spcBef>
                  <a:spcPct val="0"/>
                </a:spcBef>
                <a:defRPr/>
              </a:pPr>
              <a:t>17</a:t>
            </a:fld>
            <a:endParaRPr lang="en-US" sz="1200" b="0" dirty="0" smtClean="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0750" eaLnBrk="0" hangingPunct="0">
              <a:spcBef>
                <a:spcPct val="30000"/>
              </a:spcBef>
              <a:defRPr sz="1400" b="1">
                <a:solidFill>
                  <a:schemeClr val="tx1"/>
                </a:solidFill>
                <a:latin typeface="Arial" charset="0"/>
              </a:defRPr>
            </a:lvl1pPr>
            <a:lvl2pPr marL="742950" indent="-285750" defTabSz="920750" eaLnBrk="0" hangingPunct="0">
              <a:spcBef>
                <a:spcPct val="30000"/>
              </a:spcBef>
              <a:defRPr sz="1400" b="1">
                <a:solidFill>
                  <a:schemeClr val="tx1"/>
                </a:solidFill>
                <a:latin typeface="Arial" charset="0"/>
              </a:defRPr>
            </a:lvl2pPr>
            <a:lvl3pPr marL="1143000" indent="-228600" defTabSz="920750" eaLnBrk="0" hangingPunct="0">
              <a:spcBef>
                <a:spcPct val="30000"/>
              </a:spcBef>
              <a:defRPr sz="1400" b="1">
                <a:solidFill>
                  <a:schemeClr val="tx1"/>
                </a:solidFill>
                <a:latin typeface="Arial" charset="0"/>
              </a:defRPr>
            </a:lvl3pPr>
            <a:lvl4pPr marL="1600200" indent="-228600" defTabSz="920750" eaLnBrk="0" hangingPunct="0">
              <a:spcBef>
                <a:spcPct val="30000"/>
              </a:spcBef>
              <a:defRPr sz="1400" b="1">
                <a:solidFill>
                  <a:schemeClr val="tx1"/>
                </a:solidFill>
                <a:latin typeface="Arial" charset="0"/>
              </a:defRPr>
            </a:lvl4pPr>
            <a:lvl5pPr marL="2057400" indent="-228600" defTabSz="920750" eaLnBrk="0" hangingPunct="0">
              <a:spcBef>
                <a:spcPct val="30000"/>
              </a:spcBef>
              <a:defRPr sz="1400" b="1">
                <a:solidFill>
                  <a:schemeClr val="tx1"/>
                </a:solidFill>
                <a:latin typeface="Arial" charset="0"/>
              </a:defRPr>
            </a:lvl5pPr>
            <a:lvl6pPr marL="2514600" indent="-228600" defTabSz="920750" eaLnBrk="0" fontAlgn="base" hangingPunct="0">
              <a:spcBef>
                <a:spcPct val="30000"/>
              </a:spcBef>
              <a:spcAft>
                <a:spcPct val="0"/>
              </a:spcAft>
              <a:defRPr sz="1400" b="1">
                <a:solidFill>
                  <a:schemeClr val="tx1"/>
                </a:solidFill>
                <a:latin typeface="Arial" charset="0"/>
              </a:defRPr>
            </a:lvl6pPr>
            <a:lvl7pPr marL="2971800" indent="-228600" defTabSz="920750" eaLnBrk="0" fontAlgn="base" hangingPunct="0">
              <a:spcBef>
                <a:spcPct val="30000"/>
              </a:spcBef>
              <a:spcAft>
                <a:spcPct val="0"/>
              </a:spcAft>
              <a:defRPr sz="1400" b="1">
                <a:solidFill>
                  <a:schemeClr val="tx1"/>
                </a:solidFill>
                <a:latin typeface="Arial" charset="0"/>
              </a:defRPr>
            </a:lvl7pPr>
            <a:lvl8pPr marL="3429000" indent="-228600" defTabSz="920750" eaLnBrk="0" fontAlgn="base" hangingPunct="0">
              <a:spcBef>
                <a:spcPct val="30000"/>
              </a:spcBef>
              <a:spcAft>
                <a:spcPct val="0"/>
              </a:spcAft>
              <a:defRPr sz="1400" b="1">
                <a:solidFill>
                  <a:schemeClr val="tx1"/>
                </a:solidFill>
                <a:latin typeface="Arial" charset="0"/>
              </a:defRPr>
            </a:lvl8pPr>
            <a:lvl9pPr marL="3886200" indent="-228600" defTabSz="920750" eaLnBrk="0" fontAlgn="base" hangingPunct="0">
              <a:spcBef>
                <a:spcPct val="30000"/>
              </a:spcBef>
              <a:spcAft>
                <a:spcPct val="0"/>
              </a:spcAft>
              <a:defRPr sz="1400" b="1">
                <a:solidFill>
                  <a:schemeClr val="tx1"/>
                </a:solidFill>
                <a:latin typeface="Arial" charset="0"/>
              </a:defRPr>
            </a:lvl9pPr>
          </a:lstStyle>
          <a:p>
            <a:pPr>
              <a:spcBef>
                <a:spcPct val="0"/>
              </a:spcBef>
              <a:defRPr/>
            </a:pPr>
            <a:fld id="{9F9CF5DC-25E8-4B91-BCA2-B219BBF3BBD9}" type="slidenum">
              <a:rPr lang="en-US" sz="1200" b="0" smtClean="0">
                <a:latin typeface="Times New Roman" pitchFamily="18" charset="0"/>
              </a:rPr>
              <a:pPr>
                <a:spcBef>
                  <a:spcPct val="0"/>
                </a:spcBef>
                <a:defRPr/>
              </a:pPr>
              <a:t>18</a:t>
            </a:fld>
            <a:endParaRPr lang="en-US" sz="1200" b="0" dirty="0" smtClean="0">
              <a:latin typeface="Times New Roman" pitchFamily="18"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smtClean="0"/>
              <a:t>The red line is an actual frequency error distribution of one-minute average frequency error data for the Eastern Interconnection.</a:t>
            </a:r>
          </a:p>
          <a:p>
            <a:r>
              <a:rPr lang="en-US" smtClean="0"/>
              <a:t>The blue line is a Gaussian (normal) distribution with the same standard deviation as the red line.</a:t>
            </a:r>
          </a:p>
          <a:p>
            <a:r>
              <a:rPr lang="en-US" smtClean="0"/>
              <a:t>The frequency error distribution is very close to normal.</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0750" eaLnBrk="0" hangingPunct="0">
              <a:spcBef>
                <a:spcPct val="30000"/>
              </a:spcBef>
              <a:defRPr sz="1400" b="1">
                <a:solidFill>
                  <a:schemeClr val="tx1"/>
                </a:solidFill>
                <a:latin typeface="Arial" charset="0"/>
              </a:defRPr>
            </a:lvl1pPr>
            <a:lvl2pPr marL="742950" indent="-285750" defTabSz="920750" eaLnBrk="0" hangingPunct="0">
              <a:spcBef>
                <a:spcPct val="30000"/>
              </a:spcBef>
              <a:defRPr sz="1400" b="1">
                <a:solidFill>
                  <a:schemeClr val="tx1"/>
                </a:solidFill>
                <a:latin typeface="Arial" charset="0"/>
              </a:defRPr>
            </a:lvl2pPr>
            <a:lvl3pPr marL="1143000" indent="-228600" defTabSz="920750" eaLnBrk="0" hangingPunct="0">
              <a:spcBef>
                <a:spcPct val="30000"/>
              </a:spcBef>
              <a:defRPr sz="1400" b="1">
                <a:solidFill>
                  <a:schemeClr val="tx1"/>
                </a:solidFill>
                <a:latin typeface="Arial" charset="0"/>
              </a:defRPr>
            </a:lvl3pPr>
            <a:lvl4pPr marL="1600200" indent="-228600" defTabSz="920750" eaLnBrk="0" hangingPunct="0">
              <a:spcBef>
                <a:spcPct val="30000"/>
              </a:spcBef>
              <a:defRPr sz="1400" b="1">
                <a:solidFill>
                  <a:schemeClr val="tx1"/>
                </a:solidFill>
                <a:latin typeface="Arial" charset="0"/>
              </a:defRPr>
            </a:lvl4pPr>
            <a:lvl5pPr marL="2057400" indent="-228600" defTabSz="920750" eaLnBrk="0" hangingPunct="0">
              <a:spcBef>
                <a:spcPct val="30000"/>
              </a:spcBef>
              <a:defRPr sz="1400" b="1">
                <a:solidFill>
                  <a:schemeClr val="tx1"/>
                </a:solidFill>
                <a:latin typeface="Arial" charset="0"/>
              </a:defRPr>
            </a:lvl5pPr>
            <a:lvl6pPr marL="2514600" indent="-228600" defTabSz="920750" eaLnBrk="0" fontAlgn="base" hangingPunct="0">
              <a:spcBef>
                <a:spcPct val="30000"/>
              </a:spcBef>
              <a:spcAft>
                <a:spcPct val="0"/>
              </a:spcAft>
              <a:defRPr sz="1400" b="1">
                <a:solidFill>
                  <a:schemeClr val="tx1"/>
                </a:solidFill>
                <a:latin typeface="Arial" charset="0"/>
              </a:defRPr>
            </a:lvl6pPr>
            <a:lvl7pPr marL="2971800" indent="-228600" defTabSz="920750" eaLnBrk="0" fontAlgn="base" hangingPunct="0">
              <a:spcBef>
                <a:spcPct val="30000"/>
              </a:spcBef>
              <a:spcAft>
                <a:spcPct val="0"/>
              </a:spcAft>
              <a:defRPr sz="1400" b="1">
                <a:solidFill>
                  <a:schemeClr val="tx1"/>
                </a:solidFill>
                <a:latin typeface="Arial" charset="0"/>
              </a:defRPr>
            </a:lvl7pPr>
            <a:lvl8pPr marL="3429000" indent="-228600" defTabSz="920750" eaLnBrk="0" fontAlgn="base" hangingPunct="0">
              <a:spcBef>
                <a:spcPct val="30000"/>
              </a:spcBef>
              <a:spcAft>
                <a:spcPct val="0"/>
              </a:spcAft>
              <a:defRPr sz="1400" b="1">
                <a:solidFill>
                  <a:schemeClr val="tx1"/>
                </a:solidFill>
                <a:latin typeface="Arial" charset="0"/>
              </a:defRPr>
            </a:lvl8pPr>
            <a:lvl9pPr marL="3886200" indent="-228600" defTabSz="920750" eaLnBrk="0" fontAlgn="base" hangingPunct="0">
              <a:spcBef>
                <a:spcPct val="30000"/>
              </a:spcBef>
              <a:spcAft>
                <a:spcPct val="0"/>
              </a:spcAft>
              <a:defRPr sz="1400" b="1">
                <a:solidFill>
                  <a:schemeClr val="tx1"/>
                </a:solidFill>
                <a:latin typeface="Arial" charset="0"/>
              </a:defRPr>
            </a:lvl9pPr>
          </a:lstStyle>
          <a:p>
            <a:pPr>
              <a:spcBef>
                <a:spcPct val="0"/>
              </a:spcBef>
              <a:defRPr/>
            </a:pPr>
            <a:fld id="{82FA891E-853C-4D56-B004-059949C3C509}" type="slidenum">
              <a:rPr lang="en-US" sz="1200" b="0" smtClean="0">
                <a:latin typeface="Times New Roman" pitchFamily="18" charset="0"/>
              </a:rPr>
              <a:pPr>
                <a:spcBef>
                  <a:spcPct val="0"/>
                </a:spcBef>
                <a:defRPr/>
              </a:pPr>
              <a:t>19</a:t>
            </a:fld>
            <a:endParaRPr lang="en-US" sz="1200" b="0" dirty="0" smtClean="0">
              <a:latin typeface="Times New Roman" pitchFamily="18"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smtClean="0"/>
              <a:t>However, when the distribution is scaled to allow the differences in the tails of the distribution to be easily observe, the tails of the frequency error are larger than would be expected for a normal distribution.</a:t>
            </a:r>
          </a:p>
          <a:p>
            <a:endParaRPr lang="en-US" smtClean="0"/>
          </a:p>
          <a:p>
            <a:r>
              <a:rPr lang="en-US" smtClean="0"/>
              <a:t>The realization that some events on an interconnection are not part of normal operations was the basis of the current Disturbance Control Standard (DCS).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266700" indent="-266700">
              <a:defRPr/>
            </a:pPr>
            <a:r>
              <a:rPr lang="en-US" dirty="0" smtClean="0"/>
              <a:t>The issues will include:</a:t>
            </a:r>
          </a:p>
          <a:p>
            <a:pPr marL="266700" indent="-266700">
              <a:buFontTx/>
              <a:buAutoNum type="arabicPeriod"/>
              <a:defRPr/>
            </a:pPr>
            <a:r>
              <a:rPr lang="en-US" dirty="0" smtClean="0"/>
              <a:t>Control Types</a:t>
            </a:r>
          </a:p>
          <a:p>
            <a:pPr marL="266700" indent="-266700">
              <a:buFontTx/>
              <a:buAutoNum type="arabicPeriod"/>
              <a:defRPr/>
            </a:pPr>
            <a:r>
              <a:rPr lang="en-US" dirty="0" smtClean="0"/>
              <a:t>Primary Control &amp; Response Characteristics</a:t>
            </a:r>
          </a:p>
          <a:p>
            <a:pPr marL="514350" lvl="1" indent="-285750">
              <a:buFontTx/>
              <a:buChar char="•"/>
              <a:defRPr/>
            </a:pPr>
            <a:r>
              <a:rPr lang="en-US" dirty="0" smtClean="0"/>
              <a:t>Measurement of Primary Frequency Response</a:t>
            </a:r>
          </a:p>
          <a:p>
            <a:pPr marL="266700" indent="-266700">
              <a:buFontTx/>
              <a:buAutoNum type="arabicPeriod"/>
              <a:defRPr/>
            </a:pPr>
            <a:r>
              <a:rPr lang="en-US" dirty="0" smtClean="0"/>
              <a:t>Secondary Control &amp; Characteristics</a:t>
            </a:r>
          </a:p>
          <a:p>
            <a:pPr marL="514350" lvl="1" indent="-285750">
              <a:buFontTx/>
              <a:buChar char="•"/>
              <a:defRPr/>
            </a:pPr>
            <a:r>
              <a:rPr lang="en-US" dirty="0" smtClean="0"/>
              <a:t>Average Measure – CPS1</a:t>
            </a:r>
          </a:p>
          <a:p>
            <a:pPr marL="514350" lvl="1" indent="-285750">
              <a:buFontTx/>
              <a:buChar char="•"/>
              <a:defRPr/>
            </a:pPr>
            <a:r>
              <a:rPr lang="en-US" dirty="0" smtClean="0"/>
              <a:t>Real Time Measure – DCS &amp; BAAL</a:t>
            </a:r>
          </a:p>
          <a:p>
            <a:pPr marL="514350" lvl="1" indent="-285750">
              <a:buFontTx/>
              <a:buChar char="•"/>
              <a:defRPr/>
            </a:pPr>
            <a:r>
              <a:rPr lang="en-US" dirty="0" smtClean="0"/>
              <a:t>Excursions / Disturbances as Risk Precursors</a:t>
            </a:r>
          </a:p>
          <a:p>
            <a:pPr marL="266700" indent="-266700">
              <a:buFontTx/>
              <a:buAutoNum type="arabicPeriod"/>
              <a:defRPr/>
            </a:pPr>
            <a:r>
              <a:rPr lang="en-US" dirty="0" smtClean="0"/>
              <a:t>Relating Primary &amp; Secondary Frequency Control</a:t>
            </a:r>
          </a:p>
          <a:p>
            <a:pPr marL="266700" indent="-266700">
              <a:buFontTx/>
              <a:buAutoNum type="arabicPeriod"/>
              <a:defRPr/>
            </a:pPr>
            <a:r>
              <a:rPr lang="en-US" dirty="0" smtClean="0"/>
              <a:t>Selecting a Primary Control Measure</a:t>
            </a:r>
          </a:p>
          <a:p>
            <a:pPr marL="266700" indent="-266700">
              <a:buFontTx/>
              <a:buAutoNum type="arabicPeriod"/>
              <a:defRPr/>
            </a:pPr>
            <a:r>
              <a:rPr lang="en-US" dirty="0" smtClean="0"/>
              <a:t>Future Work required to support this effort</a:t>
            </a:r>
          </a:p>
          <a:p>
            <a:pPr>
              <a:defRPr/>
            </a:pPr>
            <a:endParaRPr lang="en-US" dirty="0"/>
          </a:p>
        </p:txBody>
      </p:sp>
      <p:sp>
        <p:nvSpPr>
          <p:cNvPr id="4" name="Slide Number Placeholder 3"/>
          <p:cNvSpPr>
            <a:spLocks noGrp="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defRPr/>
            </a:pPr>
            <a:fld id="{033E8442-9FB8-4ED2-8B98-DFD9A4468E83}"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4806BE26-DA4C-435B-8A4A-9F2D39E70491}" type="slidenum">
              <a:rPr lang="en-US" sz="1200" b="0" smtClean="0">
                <a:latin typeface="Times New Roman" pitchFamily="18" charset="0"/>
              </a:rPr>
              <a:pPr>
                <a:spcBef>
                  <a:spcPct val="0"/>
                </a:spcBef>
                <a:defRPr/>
              </a:pPr>
              <a:t>20</a:t>
            </a:fld>
            <a:endParaRPr lang="en-US" sz="1200" b="0" dirty="0" smtClean="0">
              <a:latin typeface="Times New Roman" pitchFamily="18" charset="0"/>
            </a:endParaRPr>
          </a:p>
        </p:txBody>
      </p:sp>
      <p:sp>
        <p:nvSpPr>
          <p:cNvPr id="76803" name="Rectangle 2"/>
          <p:cNvSpPr>
            <a:spLocks noGrp="1" noRot="1" noChangeAspect="1" noChangeArrowheads="1" noTextEdit="1"/>
          </p:cNvSpPr>
          <p:nvPr>
            <p:ph type="sldImg"/>
          </p:nvPr>
        </p:nvSpPr>
        <p:spPr>
          <a:ln/>
        </p:spPr>
      </p:sp>
      <p:sp>
        <p:nvSpPr>
          <p:cNvPr id="739331" name="Rectangle 3"/>
          <p:cNvSpPr>
            <a:spLocks noGrp="1" noChangeArrowheads="1"/>
          </p:cNvSpPr>
          <p:nvPr>
            <p:ph type="body" idx="1"/>
          </p:nvPr>
        </p:nvSpPr>
        <p:spPr/>
        <p:txBody>
          <a:bodyPr/>
          <a:lstStyle/>
          <a:p>
            <a:pPr marL="266700" indent="-266700">
              <a:defRPr/>
            </a:pPr>
            <a:r>
              <a:rPr lang="en-US" dirty="0" smtClean="0"/>
              <a:t>The DCS attempts to control these disturbance (tails) conditions by requiring additional control actions during these disturbance conditions.</a:t>
            </a:r>
          </a:p>
          <a:p>
            <a:pPr marL="266700" indent="-266700">
              <a:defRPr/>
            </a:pPr>
            <a:r>
              <a:rPr lang="en-US" dirty="0" smtClean="0"/>
              <a:t>The DCS by its nature:</a:t>
            </a:r>
          </a:p>
          <a:p>
            <a:pPr marL="285750" indent="-285750">
              <a:buFont typeface="Arial" pitchFamily="34" charset="0"/>
              <a:buChar char="•"/>
              <a:defRPr/>
            </a:pPr>
            <a:r>
              <a:rPr lang="en-US" dirty="0" smtClean="0"/>
              <a:t>Assumes coincidence between the disturbances and the tails of the frequency error distribution.</a:t>
            </a:r>
          </a:p>
          <a:p>
            <a:pPr marL="285750" indent="-285750">
              <a:buFont typeface="Arial" pitchFamily="34" charset="0"/>
              <a:buChar char="•"/>
              <a:defRPr/>
            </a:pPr>
            <a:r>
              <a:rPr lang="en-US" dirty="0" smtClean="0"/>
              <a:t>Limits the duration of the frequency error.</a:t>
            </a:r>
          </a:p>
          <a:p>
            <a:pPr marL="285750" indent="-285750">
              <a:buFont typeface="Arial" pitchFamily="34" charset="0"/>
              <a:buChar char="•"/>
              <a:defRPr/>
            </a:pPr>
            <a:r>
              <a:rPr lang="en-US" dirty="0" smtClean="0"/>
              <a:t>Only requires secondary control actions.</a:t>
            </a:r>
          </a:p>
          <a:p>
            <a:pPr marL="285750" indent="-285750">
              <a:buFont typeface="Arial" pitchFamily="34" charset="0"/>
              <a:buChar char="•"/>
              <a:defRPr/>
            </a:pPr>
            <a:r>
              <a:rPr lang="en-US" dirty="0" smtClean="0"/>
              <a:t>Only measures supply side disturbances.</a:t>
            </a:r>
          </a:p>
          <a:p>
            <a:pPr marL="285750" indent="-285750">
              <a:buFont typeface="Arial" pitchFamily="34" charset="0"/>
              <a:buChar char="•"/>
              <a:defRPr/>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9E4CB275-B7F4-478D-AAD7-F4DC86220EBC}" type="slidenum">
              <a:rPr lang="en-US" sz="1200" b="0" smtClean="0">
                <a:latin typeface="Times New Roman" pitchFamily="18" charset="0"/>
              </a:rPr>
              <a:pPr>
                <a:spcBef>
                  <a:spcPct val="0"/>
                </a:spcBef>
                <a:defRPr/>
              </a:pPr>
              <a:t>21</a:t>
            </a:fld>
            <a:endParaRPr lang="en-US" sz="1200" b="0" dirty="0" smtClean="0">
              <a:latin typeface="Times New Roman" pitchFamily="18" charset="0"/>
            </a:endParaRPr>
          </a:p>
        </p:txBody>
      </p:sp>
      <p:sp>
        <p:nvSpPr>
          <p:cNvPr id="77827" name="Rectangle 2"/>
          <p:cNvSpPr>
            <a:spLocks noGrp="1" noRot="1" noChangeAspect="1" noChangeArrowheads="1" noTextEdit="1"/>
          </p:cNvSpPr>
          <p:nvPr>
            <p:ph type="sldImg"/>
          </p:nvPr>
        </p:nvSpPr>
        <p:spPr>
          <a:ln/>
        </p:spPr>
      </p:sp>
      <p:sp>
        <p:nvSpPr>
          <p:cNvPr id="739331" name="Rectangle 3"/>
          <p:cNvSpPr>
            <a:spLocks noGrp="1" noChangeArrowheads="1"/>
          </p:cNvSpPr>
          <p:nvPr>
            <p:ph type="body" idx="1"/>
          </p:nvPr>
        </p:nvSpPr>
        <p:spPr/>
        <p:txBody>
          <a:bodyPr/>
          <a:lstStyle/>
          <a:p>
            <a:pPr marL="266700" indent="-266700">
              <a:defRPr/>
            </a:pPr>
            <a:r>
              <a:rPr lang="en-US" dirty="0" smtClean="0"/>
              <a:t>The BAAL Measure currently under field trial was developed from consideration of two separate measures.</a:t>
            </a:r>
          </a:p>
          <a:p>
            <a:pPr marL="342900" indent="-342900">
              <a:buFont typeface="+mj-lt"/>
              <a:buAutoNum type="arabicPeriod"/>
              <a:defRPr/>
            </a:pPr>
            <a:r>
              <a:rPr lang="en-US" dirty="0" smtClean="0"/>
              <a:t>The Discrete Event Measure Limited Demand Events.</a:t>
            </a:r>
          </a:p>
          <a:p>
            <a:pPr marL="342900" indent="-342900">
              <a:buFont typeface="+mj-lt"/>
              <a:buAutoNum type="arabicPeriod"/>
              <a:defRPr/>
            </a:pPr>
            <a:r>
              <a:rPr lang="en-US" dirty="0" smtClean="0"/>
              <a:t>The BAAL Limited Large Frequency Error Duration.</a:t>
            </a:r>
          </a:p>
          <a:p>
            <a:pPr marL="0" indent="0">
              <a:defRPr/>
            </a:pPr>
            <a:r>
              <a:rPr lang="en-US" dirty="0" smtClean="0"/>
              <a:t>These two measures were consolidated into the BAAL currently under field trial.  The BAAL:</a:t>
            </a:r>
          </a:p>
          <a:p>
            <a:pPr marL="285750" indent="-285750">
              <a:buFont typeface="Arial" pitchFamily="34" charset="0"/>
              <a:buChar char="•"/>
              <a:defRPr/>
            </a:pPr>
            <a:r>
              <a:rPr lang="en-US" dirty="0" smtClean="0"/>
              <a:t>Limits demand for frequency error, but only requires Secondary Control actions to limit duration.</a:t>
            </a:r>
          </a:p>
          <a:p>
            <a:pPr marL="285750" indent="-285750">
              <a:buFont typeface="Arial" pitchFamily="34" charset="0"/>
              <a:buChar char="•"/>
              <a:defRPr/>
            </a:pPr>
            <a:r>
              <a:rPr lang="en-US" dirty="0" smtClean="0"/>
              <a:t>Does not limit events or require additional Primary Control to limit the frequency error from events.</a:t>
            </a:r>
          </a:p>
          <a:p>
            <a:pPr marL="0" indent="0">
              <a:defRPr/>
            </a:pPr>
            <a:r>
              <a:rPr lang="en-US" dirty="0" smtClean="0"/>
              <a:t>Part of the intent of the Discrete Event Measure was not included in the BAAL.</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C2CFA3B5-1B72-4B31-8783-6C71CCBCF7B3}" type="slidenum">
              <a:rPr lang="en-US" sz="1200" b="0" smtClean="0">
                <a:latin typeface="Times New Roman" pitchFamily="18" charset="0"/>
              </a:rPr>
              <a:pPr>
                <a:spcBef>
                  <a:spcPct val="0"/>
                </a:spcBef>
                <a:defRPr/>
              </a:pPr>
              <a:t>22</a:t>
            </a:fld>
            <a:endParaRPr lang="en-US" sz="1200" b="0" dirty="0" smtClean="0">
              <a:latin typeface="Times New Roman" pitchFamily="18"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smtClean="0"/>
              <a:t>The improved understanding of frequency control and the improved frequency control that resulted from the consideration of the two dimensional ACE versus Frequency evaluation encouraged by BAAL was one of the unanticipated benefits from the BAAL Field Trial.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65ACF958-B192-4230-ADC0-F4A7796F8380}" type="slidenum">
              <a:rPr lang="en-US" sz="1200" b="0" smtClean="0">
                <a:latin typeface="Times New Roman" pitchFamily="18" charset="0"/>
              </a:rPr>
              <a:pPr>
                <a:spcBef>
                  <a:spcPct val="0"/>
                </a:spcBef>
                <a:defRPr/>
              </a:pPr>
              <a:t>23</a:t>
            </a:fld>
            <a:endParaRPr lang="en-US" sz="1200" b="0" dirty="0" smtClean="0">
              <a:latin typeface="Times New Roman" pitchFamily="18"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smtClean="0"/>
              <a:t>Current thinking assumes that the greatest reliability risk due to frequency error occurs during disturbances.  This is one of the basic assumptions for the Disturbance Control Standard in North America.</a:t>
            </a:r>
          </a:p>
          <a:p>
            <a:r>
              <a:rPr lang="en-US" smtClean="0"/>
              <a:t>The 50 largest frequency excursions were evaluated to determine correlation between large frequency excursions and disturbances.</a:t>
            </a:r>
          </a:p>
          <a:p>
            <a:r>
              <a:rPr lang="en-US" smtClean="0"/>
              <a:t>Results indicate that large excursions are not strongly correlated with disturbances.  Only 11% of the 50 largest excursions were correlated with disturbances.</a:t>
            </a:r>
          </a:p>
          <a:p>
            <a:r>
              <a:rPr lang="en-US" smtClean="0"/>
              <a:t>In addition, small changes in disturbance magnitudes could reduce the correlations even more as shown by the change in the disturbance size to affect the percentages.</a:t>
            </a:r>
          </a:p>
          <a:p>
            <a:r>
              <a:rPr lang="en-US" smtClean="0"/>
              <a:t>Does the current NERC Disturbance Control Standard provide the best method for reducing reliability risk?</a:t>
            </a:r>
          </a:p>
          <a:p>
            <a:r>
              <a:rPr lang="en-US" smtClean="0"/>
              <a:t>Will a standard that controls precursor risk exposure provide better risk mitigation than the current disturbance recovery standard?</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62330E86-D9B6-4FC0-BA94-196C5295A41E}" type="slidenum">
              <a:rPr lang="en-US" sz="1200" b="0" smtClean="0">
                <a:latin typeface="Times New Roman" pitchFamily="18" charset="0"/>
              </a:rPr>
              <a:pPr>
                <a:spcBef>
                  <a:spcPct val="0"/>
                </a:spcBef>
                <a:defRPr/>
              </a:pPr>
              <a:t>24</a:t>
            </a:fld>
            <a:endParaRPr lang="en-US" sz="1200" b="0" dirty="0" smtClean="0">
              <a:latin typeface="Times New Roman" pitchFamily="18"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pPr marL="266700" indent="-266700"/>
            <a:r>
              <a:rPr lang="en-US" smtClean="0"/>
              <a:t>A comparison between DCS and BAAL indicates that BAAL is a significantly better measure in many direct comparisons between the two measures.</a:t>
            </a:r>
          </a:p>
          <a:p>
            <a:pPr marL="266700" indent="-266700"/>
            <a:endParaRPr lang="en-US" smtClean="0"/>
          </a:p>
          <a:p>
            <a:pPr marL="266700" indent="-266700"/>
            <a:r>
              <a:rPr lang="en-US" smtClean="0"/>
              <a:t>This comparison indicates that implementation of ACE Distribution Factors based limits may be an important component of BAAL.</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7EC009FD-11BA-4E48-857D-BD2074632599}" type="slidenum">
              <a:rPr lang="en-US" sz="1200" b="0" smtClean="0">
                <a:latin typeface="Times New Roman" pitchFamily="18" charset="0"/>
              </a:rPr>
              <a:pPr>
                <a:spcBef>
                  <a:spcPct val="0"/>
                </a:spcBef>
                <a:defRPr/>
              </a:pPr>
              <a:t>25</a:t>
            </a:fld>
            <a:endParaRPr lang="en-US" sz="1200" b="0" dirty="0" smtClean="0">
              <a:latin typeface="Times New Roman" pitchFamily="18"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pPr marL="266700" indent="-266700"/>
            <a:r>
              <a:rPr lang="en-US" smtClean="0"/>
              <a:t>Studies completed in this decade have demonstrated the relationship between Primary and Secondary Control.  Simulations and measurements indicate how the two types of control work together and influence each other.</a:t>
            </a:r>
          </a:p>
          <a:p>
            <a:pPr marL="266700" indent="-266700"/>
            <a:r>
              <a:rPr lang="en-US" smtClean="0"/>
              <a:t>Simulations on the Eastern, Western and Texas Interconnections demonstrate probabilistic calculations can be used to determine the reliability of each interconnection related to frequency error.  These simulations demonstrate that frequency error is affected by both demand side and supply side events and responses. </a:t>
            </a:r>
          </a:p>
          <a:p>
            <a:pPr marL="266700" indent="-266700"/>
            <a:r>
              <a:rPr lang="en-US" smtClean="0"/>
              <a:t>These studies demonstrate that the joint probabilities of normal and disturbance events and normal and disturbance responses as influenced by Primary and Secondary Control  can be used to evaluate the reliability of an interconnection.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0750" eaLnBrk="0" hangingPunct="0">
              <a:spcBef>
                <a:spcPct val="30000"/>
              </a:spcBef>
              <a:defRPr sz="1400" b="1">
                <a:solidFill>
                  <a:schemeClr val="tx1"/>
                </a:solidFill>
                <a:latin typeface="Arial" charset="0"/>
              </a:defRPr>
            </a:lvl1pPr>
            <a:lvl2pPr marL="742950" indent="-285750" defTabSz="920750" eaLnBrk="0" hangingPunct="0">
              <a:spcBef>
                <a:spcPct val="30000"/>
              </a:spcBef>
              <a:defRPr sz="1400" b="1">
                <a:solidFill>
                  <a:schemeClr val="tx1"/>
                </a:solidFill>
                <a:latin typeface="Arial" charset="0"/>
              </a:defRPr>
            </a:lvl2pPr>
            <a:lvl3pPr marL="1143000" indent="-228600" defTabSz="920750" eaLnBrk="0" hangingPunct="0">
              <a:spcBef>
                <a:spcPct val="30000"/>
              </a:spcBef>
              <a:defRPr sz="1400" b="1">
                <a:solidFill>
                  <a:schemeClr val="tx1"/>
                </a:solidFill>
                <a:latin typeface="Arial" charset="0"/>
              </a:defRPr>
            </a:lvl3pPr>
            <a:lvl4pPr marL="1600200" indent="-228600" defTabSz="920750" eaLnBrk="0" hangingPunct="0">
              <a:spcBef>
                <a:spcPct val="30000"/>
              </a:spcBef>
              <a:defRPr sz="1400" b="1">
                <a:solidFill>
                  <a:schemeClr val="tx1"/>
                </a:solidFill>
                <a:latin typeface="Arial" charset="0"/>
              </a:defRPr>
            </a:lvl4pPr>
            <a:lvl5pPr marL="2057400" indent="-228600" defTabSz="920750" eaLnBrk="0" hangingPunct="0">
              <a:spcBef>
                <a:spcPct val="30000"/>
              </a:spcBef>
              <a:defRPr sz="1400" b="1">
                <a:solidFill>
                  <a:schemeClr val="tx1"/>
                </a:solidFill>
                <a:latin typeface="Arial" charset="0"/>
              </a:defRPr>
            </a:lvl5pPr>
            <a:lvl6pPr marL="2514600" indent="-228600" defTabSz="920750" eaLnBrk="0" fontAlgn="base" hangingPunct="0">
              <a:spcBef>
                <a:spcPct val="30000"/>
              </a:spcBef>
              <a:spcAft>
                <a:spcPct val="0"/>
              </a:spcAft>
              <a:defRPr sz="1400" b="1">
                <a:solidFill>
                  <a:schemeClr val="tx1"/>
                </a:solidFill>
                <a:latin typeface="Arial" charset="0"/>
              </a:defRPr>
            </a:lvl6pPr>
            <a:lvl7pPr marL="2971800" indent="-228600" defTabSz="920750" eaLnBrk="0" fontAlgn="base" hangingPunct="0">
              <a:spcBef>
                <a:spcPct val="30000"/>
              </a:spcBef>
              <a:spcAft>
                <a:spcPct val="0"/>
              </a:spcAft>
              <a:defRPr sz="1400" b="1">
                <a:solidFill>
                  <a:schemeClr val="tx1"/>
                </a:solidFill>
                <a:latin typeface="Arial" charset="0"/>
              </a:defRPr>
            </a:lvl7pPr>
            <a:lvl8pPr marL="3429000" indent="-228600" defTabSz="920750" eaLnBrk="0" fontAlgn="base" hangingPunct="0">
              <a:spcBef>
                <a:spcPct val="30000"/>
              </a:spcBef>
              <a:spcAft>
                <a:spcPct val="0"/>
              </a:spcAft>
              <a:defRPr sz="1400" b="1">
                <a:solidFill>
                  <a:schemeClr val="tx1"/>
                </a:solidFill>
                <a:latin typeface="Arial" charset="0"/>
              </a:defRPr>
            </a:lvl8pPr>
            <a:lvl9pPr marL="3886200" indent="-228600" defTabSz="920750" eaLnBrk="0" fontAlgn="base" hangingPunct="0">
              <a:spcBef>
                <a:spcPct val="30000"/>
              </a:spcBef>
              <a:spcAft>
                <a:spcPct val="0"/>
              </a:spcAft>
              <a:defRPr sz="1400" b="1">
                <a:solidFill>
                  <a:schemeClr val="tx1"/>
                </a:solidFill>
                <a:latin typeface="Arial" charset="0"/>
              </a:defRPr>
            </a:lvl9pPr>
          </a:lstStyle>
          <a:p>
            <a:pPr>
              <a:spcBef>
                <a:spcPct val="0"/>
              </a:spcBef>
              <a:defRPr/>
            </a:pPr>
            <a:fld id="{47598C93-6CCC-403B-9CC0-7E73EEB6B7D3}" type="slidenum">
              <a:rPr lang="en-US" sz="1200" b="0" smtClean="0">
                <a:latin typeface="Times New Roman" pitchFamily="18" charset="0"/>
              </a:rPr>
              <a:pPr>
                <a:spcBef>
                  <a:spcPct val="0"/>
                </a:spcBef>
                <a:defRPr/>
              </a:pPr>
              <a:t>26</a:t>
            </a:fld>
            <a:endParaRPr lang="en-US" sz="1200" b="0" dirty="0" smtClean="0">
              <a:latin typeface="Times New Roman" pitchFamily="18"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smtClean="0"/>
              <a:t>Evaluation begins with the normal frequency error density.  This is a normal distribution as shown on a previous slide plotted in a semi-log format to increase the visibility of the tails.  It does not include the larger tail frequency errors shown in the actual frequency error of an interconnection.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E1811DBF-E781-4BF4-9BE6-39457A4C0D15}" type="slidenum">
              <a:rPr lang="en-US" sz="1200" b="0" smtClean="0">
                <a:latin typeface="Times New Roman" pitchFamily="18" charset="0"/>
              </a:rPr>
              <a:pPr>
                <a:spcBef>
                  <a:spcPct val="0"/>
                </a:spcBef>
                <a:defRPr/>
              </a:pPr>
              <a:t>27</a:t>
            </a:fld>
            <a:endParaRPr lang="en-US" sz="1200" b="0" dirty="0" smtClean="0">
              <a:latin typeface="Times New Roman" pitchFamily="18"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smtClean="0"/>
              <a:t>Evaluations on all three interconnections show the disturbances tended to have an exponential distribution when plotted as size of event versus frequency of event.</a:t>
            </a:r>
          </a:p>
          <a:p>
            <a:r>
              <a:rPr lang="en-US" smtClean="0"/>
              <a:t>An example of this exponential distribution of disturbance events is shown in the experience of the Western Interconnection.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FDFAFBE3-24E1-4383-80B7-7972FBA66F9C}" type="slidenum">
              <a:rPr lang="en-US" sz="1200" b="0" smtClean="0">
                <a:latin typeface="Times New Roman" pitchFamily="18" charset="0"/>
              </a:rPr>
              <a:pPr>
                <a:spcBef>
                  <a:spcPct val="0"/>
                </a:spcBef>
                <a:defRPr/>
              </a:pPr>
              <a:t>28</a:t>
            </a:fld>
            <a:endParaRPr lang="en-US" sz="1200" b="0" dirty="0" smtClean="0">
              <a:latin typeface="Times New Roman" pitchFamily="18"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smtClean="0"/>
              <a:t>When the disturbance risks are evaluated separately from the normal frequency error, they have an exponential shape.  </a:t>
            </a:r>
          </a:p>
          <a:p>
            <a:r>
              <a:rPr lang="en-US" smtClean="0"/>
              <a:t>Cumulative disturbance probabilities were effectively fitted to an exponential function for each year of frequency data available.  The r2 for these regressions were in the range of 95%.</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FEB077AF-0509-41EA-A95D-EC686CF0987F}" type="slidenum">
              <a:rPr lang="en-US" sz="1200" b="0" smtClean="0">
                <a:latin typeface="Times New Roman" pitchFamily="18" charset="0"/>
              </a:rPr>
              <a:pPr>
                <a:spcBef>
                  <a:spcPct val="0"/>
                </a:spcBef>
                <a:defRPr/>
              </a:pPr>
              <a:t>29</a:t>
            </a:fld>
            <a:endParaRPr lang="en-US" sz="1200" b="0" dirty="0" smtClean="0">
              <a:latin typeface="Times New Roman" pitchFamily="18"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smtClean="0"/>
              <a:t>The resulting regression equations were used to estimate a probability density function for disturbances resulting from both loss of load and loss of generation.  Since the probability of a disturbance is quite small, the remainder of the density function necessary to bring the total probability to one was added at the origin.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0B9B3CE7-9F7B-4BE1-AB6C-D11DDE49B968}" type="slidenum">
              <a:rPr lang="en-US" sz="1200" b="0" smtClean="0">
                <a:latin typeface="Times New Roman" pitchFamily="18" charset="0"/>
              </a:rPr>
              <a:pPr>
                <a:spcBef>
                  <a:spcPct val="0"/>
                </a:spcBef>
                <a:defRPr/>
              </a:pPr>
              <a:t>3</a:t>
            </a:fld>
            <a:endParaRPr lang="en-US" sz="1200" b="0" dirty="0" smtClean="0">
              <a:latin typeface="Times New Roman" pitchFamily="18"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marL="266700" indent="-266700"/>
            <a:r>
              <a:rPr lang="en-US" smtClean="0"/>
              <a:t>There are three types of control:</a:t>
            </a:r>
          </a:p>
          <a:p>
            <a:pPr marL="266700" indent="-266700"/>
            <a:r>
              <a:rPr lang="en-US" smtClean="0"/>
              <a:t>Primary Control includes all automatic, independent agent, sustainable, control opposing frequency change resulting from imbalance.  Primary Control arrests changes in frequency by rebalancing the resource and demand.  It does not include Inertial Response which is simply an effect resulting from the physics of the system.  Primary Control includes governor control and Load Damping          (Load Frequency Response).</a:t>
            </a:r>
          </a:p>
          <a:p>
            <a:pPr marL="266700" indent="-266700"/>
            <a:r>
              <a:rPr lang="en-US" smtClean="0"/>
              <a:t>Secondary Control includes all control intended to return frequency to schedule.  Secondary Control includes AGC and manual dispatch of both regulation and contingency resources.</a:t>
            </a:r>
          </a:p>
          <a:p>
            <a:pPr marL="266700" indent="-266700"/>
            <a:r>
              <a:rPr lang="en-US" smtClean="0"/>
              <a:t>Tertiary Control includes all control taken on a balanced basis intended to maintain frequency at its scheduled value.  It includes interchange scheduling, reserve reallocation and time error correction.</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69CB07FA-843E-4956-9900-701CCDC81346}" type="slidenum">
              <a:rPr lang="en-US" sz="1200" b="0" smtClean="0">
                <a:latin typeface="Times New Roman" pitchFamily="18" charset="0"/>
              </a:rPr>
              <a:pPr>
                <a:spcBef>
                  <a:spcPct val="0"/>
                </a:spcBef>
                <a:defRPr/>
              </a:pPr>
              <a:t>30</a:t>
            </a:fld>
            <a:endParaRPr lang="en-US" sz="1200" b="0" dirty="0" smtClean="0">
              <a:latin typeface="Times New Roman" pitchFamily="18"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smtClean="0"/>
              <a:t>A normal frequency error density function with a standard deviation of 18 mHz was used to estimate normal control error risk for the Eastern Interconnection.</a:t>
            </a:r>
          </a:p>
          <a:p>
            <a:r>
              <a:rPr lang="en-US" smtClean="0"/>
              <a:t>The Disturbance Density function developed previously was use to estimate disturbance risk.</a:t>
            </a:r>
          </a:p>
          <a:p>
            <a:r>
              <a:rPr lang="en-US" smtClean="0"/>
              <a:t>These two density functions were convoluted using an equal interval numerical convolution to develop the joint Frequency Error Density shown here.</a:t>
            </a:r>
          </a:p>
          <a:p>
            <a:endParaRPr lang="en-US" smtClean="0"/>
          </a:p>
          <a:p>
            <a:r>
              <a:rPr lang="en-US" smtClean="0"/>
              <a:t>Note that the disturbances primarily influenced the tails of the distribution as compared to the normal distribution in semi-log format on a previous slide.  These linear tails are indicative of exponential risk distributions.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D789624D-34A1-4E94-8D64-439D39A18E77}" type="slidenum">
              <a:rPr lang="en-US" sz="1200" b="0" smtClean="0">
                <a:latin typeface="Times New Roman" pitchFamily="18" charset="0"/>
              </a:rPr>
              <a:pPr>
                <a:spcBef>
                  <a:spcPct val="0"/>
                </a:spcBef>
                <a:defRPr/>
              </a:pPr>
              <a:t>31</a:t>
            </a:fld>
            <a:endParaRPr lang="en-US" sz="1200" b="0" dirty="0" smtClean="0">
              <a:latin typeface="Times New Roman" pitchFamily="18"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smtClean="0"/>
              <a:t>The positive and negative regions of the curve were both converted to frequency deviation from schedule to get a Folded Error Density function that represents the probability that a specific deviation from schedule would occur.  This density curve is shown here.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EA1422B4-4E61-41FC-9EB9-F7C01A7D4220}" type="slidenum">
              <a:rPr lang="en-US" sz="1200" b="0" smtClean="0">
                <a:latin typeface="Times New Roman" pitchFamily="18" charset="0"/>
              </a:rPr>
              <a:pPr>
                <a:spcBef>
                  <a:spcPct val="0"/>
                </a:spcBef>
                <a:defRPr/>
              </a:pPr>
              <a:t>32</a:t>
            </a:fld>
            <a:endParaRPr lang="en-US" sz="1200" b="0" dirty="0" smtClean="0">
              <a:latin typeface="Times New Roman" pitchFamily="18"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smtClean="0"/>
              <a:t>The Folded Error Density was converted to a Cumulative Tail Probability function by summing the probabilities from the tail toward the origin.  On the resulting curve shown here as a log normal, plot markers were placed to indicate the Relay Limit for the Eastern Interconnection, the probability that the frequency deviation would exceed 1 event in a life time, 1 event in 50 years, and the probability that the frequency deviation would exceed 1 event in 10 years.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p:spPr>
        <p:txBody>
          <a:bodyPr/>
          <a:lstStyle/>
          <a:p>
            <a:r>
              <a:rPr lang="en-US" smtClean="0"/>
              <a:t>This simulation of each interconnection demonstrates the nature and shape of the frequency error distributions could be used to determine interconnection frequency error reliability.</a:t>
            </a:r>
          </a:p>
          <a:p>
            <a:r>
              <a:rPr lang="en-US" smtClean="0"/>
              <a:t>The real difficulty was these simulations are very time consuming.  They take weeks of effort to calculate the results for one interconnection for a single year.</a:t>
            </a:r>
          </a:p>
          <a:p>
            <a:r>
              <a:rPr lang="en-US" smtClean="0"/>
              <a:t>As a result, an investigation was performed to determine whether or not the reliability results could be derived directly from the frequency error data saving considerable time and resources.</a:t>
            </a:r>
          </a:p>
        </p:txBody>
      </p:sp>
      <p:sp>
        <p:nvSpPr>
          <p:cNvPr id="80900" name="Slide Number Placeholder 3"/>
          <p:cNvSpPr>
            <a:spLocks noGrp="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282B1FC3-8B42-43A9-B639-28CB1D858723}" type="slidenum">
              <a:rPr lang="en-US" sz="1200" b="0" smtClean="0">
                <a:latin typeface="Times New Roman" pitchFamily="18" charset="0"/>
              </a:rPr>
              <a:pPr>
                <a:spcBef>
                  <a:spcPct val="0"/>
                </a:spcBef>
                <a:defRPr/>
              </a:pPr>
              <a:t>33</a:t>
            </a:fld>
            <a:endParaRPr lang="en-US" sz="1200" b="0" dirty="0" smtClean="0">
              <a:latin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D13E306E-F3EB-4683-9E53-0E39A5E8FA4E}" type="slidenum">
              <a:rPr lang="en-US" sz="1200" b="0" smtClean="0">
                <a:latin typeface="Times New Roman" pitchFamily="18" charset="0"/>
              </a:rPr>
              <a:pPr>
                <a:spcBef>
                  <a:spcPct val="0"/>
                </a:spcBef>
                <a:defRPr/>
              </a:pPr>
              <a:t>34</a:t>
            </a:fld>
            <a:endParaRPr lang="en-US" sz="1200" b="0" dirty="0" smtClean="0">
              <a:latin typeface="Times New Roman" pitchFamily="18"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smtClean="0"/>
              <a:t>A simple plot of the Cumulative Tail Probabilities were developed for each interconnection.  This is the plot for the Texas Interconnection.</a:t>
            </a:r>
          </a:p>
          <a:p>
            <a:r>
              <a:rPr lang="en-US" smtClean="0"/>
              <a:t>The basic shape that was evaluated using simulation is apparent in the direct frequency error cumulative distribution.</a:t>
            </a:r>
          </a:p>
          <a:p>
            <a:r>
              <a:rPr lang="en-US" smtClean="0"/>
              <a:t>Therefore, it is can be concluded that a direct measure using frequency error over an extended period of time can also be used to determine interconnection reliability.</a:t>
            </a:r>
          </a:p>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3A56261B-22DE-4AE9-BFD2-5F1E30402B89}" type="slidenum">
              <a:rPr lang="en-US" sz="1200" b="0" smtClean="0">
                <a:latin typeface="Times New Roman" pitchFamily="18" charset="0"/>
              </a:rPr>
              <a:pPr>
                <a:spcBef>
                  <a:spcPct val="0"/>
                </a:spcBef>
                <a:defRPr/>
              </a:pPr>
              <a:t>35</a:t>
            </a:fld>
            <a:endParaRPr lang="en-US" sz="1200" b="0" dirty="0" smtClean="0">
              <a:latin typeface="Times New Roman" pitchFamily="18"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smtClean="0"/>
              <a:t>Since there is risk contained in both frequency error tails, high frequency and low frequency, the positive and negative frequency errors were summed to provide a distribution that would provide the total risk from both tails in a single plot.</a:t>
            </a:r>
          </a:p>
          <a:p>
            <a:endParaRPr lang="en-US" smtClean="0"/>
          </a:p>
          <a:p>
            <a:r>
              <a:rPr lang="en-US" smtClean="0"/>
              <a:t>This protects against the potential change in risk from low frequency to high frequency that could result from high penetrations of variable renewable resources.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99B6F262-0350-49CC-B5F9-EC4A60044AEE}" type="slidenum">
              <a:rPr lang="en-US" sz="1200" b="0" smtClean="0">
                <a:latin typeface="Times New Roman" pitchFamily="18" charset="0"/>
              </a:rPr>
              <a:pPr>
                <a:spcBef>
                  <a:spcPct val="0"/>
                </a:spcBef>
                <a:defRPr/>
              </a:pPr>
              <a:t>36</a:t>
            </a:fld>
            <a:endParaRPr lang="en-US" sz="1200" b="0" dirty="0" smtClean="0">
              <a:latin typeface="Times New Roman" pitchFamily="18"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smtClean="0"/>
              <a:t>A maximum risk line is then drawn for the interconnection.  The low risk end of the line is determined by the intersection of the frequency error risk curve (blue) and a value of three times Epsilon1 for the interconnection.  This high risk end of the line is determined by the point at the Frequency Relay Limit (0.7 Hz for the Texas Interconnection) and the Acceptable Risk Limit determined by the interconnection (one event in ten years shown here, 3.8 x 10-7).</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50F53A05-2C96-4B36-BB4E-9D15BD69F21D}" type="slidenum">
              <a:rPr lang="en-US" sz="1200" b="0" smtClean="0">
                <a:latin typeface="Times New Roman" pitchFamily="18" charset="0"/>
              </a:rPr>
              <a:pPr>
                <a:spcBef>
                  <a:spcPct val="0"/>
                </a:spcBef>
                <a:defRPr/>
              </a:pPr>
              <a:t>37</a:t>
            </a:fld>
            <a:endParaRPr lang="en-US" sz="1200" b="0" dirty="0" smtClean="0">
              <a:latin typeface="Times New Roman" pitchFamily="18"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smtClean="0"/>
              <a:t>A linear regression is performed on the actual frequency error data for all frequency errors greater than three times Epsilon1 with a forced fit through the low risk end of the reliability limit line.</a:t>
            </a:r>
          </a:p>
          <a:p>
            <a:r>
              <a:rPr lang="en-US" smtClean="0"/>
              <a:t>This line indicates the actual risk that the interconnection is experiencing.  If the regression line is below the Reliability Limit Line, the interconnection meets its reliability criteria as determined by the Acceptable Risk Limit.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smtClean="0"/>
              <a:t>This method of measurement provides a consistent and effective measure of interconnection reliability indicating the adequacy of interconnection Frequency Response.</a:t>
            </a:r>
          </a:p>
          <a:p>
            <a:pPr marL="285750" indent="-285750">
              <a:buFont typeface="Arial" pitchFamily="34" charset="0"/>
              <a:buChar char="•"/>
              <a:defRPr/>
            </a:pPr>
            <a:r>
              <a:rPr lang="en-US" dirty="0" smtClean="0"/>
              <a:t>The limit is a true risk based limit.</a:t>
            </a:r>
          </a:p>
          <a:p>
            <a:pPr marL="285750" indent="-285750">
              <a:buFont typeface="Arial" pitchFamily="34" charset="0"/>
              <a:buChar char="•"/>
              <a:defRPr/>
            </a:pPr>
            <a:r>
              <a:rPr lang="en-US" dirty="0" smtClean="0"/>
              <a:t>The limit is based on acceptable risk in an easy to understand form, 1 event in X years.</a:t>
            </a:r>
          </a:p>
          <a:p>
            <a:pPr marL="285750" indent="-285750">
              <a:buFont typeface="Arial" pitchFamily="34" charset="0"/>
              <a:buChar char="•"/>
              <a:defRPr/>
            </a:pPr>
            <a:r>
              <a:rPr lang="en-US" dirty="0" smtClean="0"/>
              <a:t>Since all data is used, there is little risk of data manipulation (intentional or unintentional).</a:t>
            </a:r>
          </a:p>
          <a:p>
            <a:pPr marL="285750" indent="-285750">
              <a:buFont typeface="Arial" pitchFamily="34" charset="0"/>
              <a:buChar char="•"/>
              <a:defRPr/>
            </a:pPr>
            <a:r>
              <a:rPr lang="en-US" dirty="0" smtClean="0"/>
              <a:t>The evaluation is based on 12 months of data.</a:t>
            </a:r>
          </a:p>
          <a:p>
            <a:pPr marL="285750" indent="-285750">
              <a:buFont typeface="Arial" pitchFamily="34" charset="0"/>
              <a:buChar char="•"/>
              <a:defRPr/>
            </a:pPr>
            <a:r>
              <a:rPr lang="en-US" dirty="0" smtClean="0"/>
              <a:t>Measurement can be updated monthly to provide continuity using the last 12 months of data.  This would provide a continuous measure that would be similar to the 12 month average used for CPS1.</a:t>
            </a:r>
            <a:endParaRPr lang="en-US" dirty="0"/>
          </a:p>
        </p:txBody>
      </p:sp>
      <p:sp>
        <p:nvSpPr>
          <p:cNvPr id="86020" name="Slide Number Placeholder 3"/>
          <p:cNvSpPr>
            <a:spLocks noGrp="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BE9047CE-3B00-46D8-8B86-9CFE7682D718}" type="slidenum">
              <a:rPr lang="en-US" sz="1200" b="0" smtClean="0">
                <a:latin typeface="Times New Roman" pitchFamily="18" charset="0"/>
              </a:rPr>
              <a:pPr>
                <a:spcBef>
                  <a:spcPct val="0"/>
                </a:spcBef>
                <a:defRPr/>
              </a:pPr>
              <a:t>38</a:t>
            </a:fld>
            <a:endParaRPr lang="en-US" sz="1200" b="0" dirty="0" smtClean="0">
              <a:latin typeface="Times New Roman" pitchFamily="18"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4B8B1349-7729-4384-87A4-D4883300EC0A}" type="slidenum">
              <a:rPr lang="en-US" sz="1200" b="0" smtClean="0">
                <a:latin typeface="Times New Roman" pitchFamily="18" charset="0"/>
              </a:rPr>
              <a:pPr>
                <a:spcBef>
                  <a:spcPct val="0"/>
                </a:spcBef>
                <a:defRPr/>
              </a:pPr>
              <a:t>39</a:t>
            </a:fld>
            <a:endParaRPr lang="en-US" sz="1200" b="0" dirty="0" smtClean="0">
              <a:latin typeface="Times New Roman" pitchFamily="18"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r>
              <a:rPr lang="en-US" smtClean="0"/>
              <a:t>Large percentage change sensitivities were calculated for changes in FR and Secondary Frequency Control.  These sensitivities indicate a change in FR on the interconnections have a significantly greater influence on reliability risk than changes in Secondary Frequency Control.</a:t>
            </a:r>
          </a:p>
          <a:p>
            <a:r>
              <a:rPr lang="en-US" smtClean="0"/>
              <a:t>Since NERC already has a Secondary Frequency Control Standard, the best use of available resources would be to develop and implement a FR Standard.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0750" eaLnBrk="0" hangingPunct="0">
              <a:spcBef>
                <a:spcPct val="30000"/>
              </a:spcBef>
              <a:defRPr sz="1400" b="1">
                <a:solidFill>
                  <a:schemeClr val="tx1"/>
                </a:solidFill>
                <a:latin typeface="Arial" charset="0"/>
              </a:defRPr>
            </a:lvl1pPr>
            <a:lvl2pPr marL="742950" indent="-285750" defTabSz="920750" eaLnBrk="0" hangingPunct="0">
              <a:spcBef>
                <a:spcPct val="30000"/>
              </a:spcBef>
              <a:defRPr sz="1400" b="1">
                <a:solidFill>
                  <a:schemeClr val="tx1"/>
                </a:solidFill>
                <a:latin typeface="Arial" charset="0"/>
              </a:defRPr>
            </a:lvl2pPr>
            <a:lvl3pPr marL="1143000" indent="-228600" defTabSz="920750" eaLnBrk="0" hangingPunct="0">
              <a:spcBef>
                <a:spcPct val="30000"/>
              </a:spcBef>
              <a:defRPr sz="1400" b="1">
                <a:solidFill>
                  <a:schemeClr val="tx1"/>
                </a:solidFill>
                <a:latin typeface="Arial" charset="0"/>
              </a:defRPr>
            </a:lvl3pPr>
            <a:lvl4pPr marL="1600200" indent="-228600" defTabSz="920750" eaLnBrk="0" hangingPunct="0">
              <a:spcBef>
                <a:spcPct val="30000"/>
              </a:spcBef>
              <a:defRPr sz="1400" b="1">
                <a:solidFill>
                  <a:schemeClr val="tx1"/>
                </a:solidFill>
                <a:latin typeface="Arial" charset="0"/>
              </a:defRPr>
            </a:lvl4pPr>
            <a:lvl5pPr marL="2057400" indent="-228600" defTabSz="920750" eaLnBrk="0" hangingPunct="0">
              <a:spcBef>
                <a:spcPct val="30000"/>
              </a:spcBef>
              <a:defRPr sz="1400" b="1">
                <a:solidFill>
                  <a:schemeClr val="tx1"/>
                </a:solidFill>
                <a:latin typeface="Arial" charset="0"/>
              </a:defRPr>
            </a:lvl5pPr>
            <a:lvl6pPr marL="2514600" indent="-228600" defTabSz="920750" eaLnBrk="0" fontAlgn="base" hangingPunct="0">
              <a:spcBef>
                <a:spcPct val="30000"/>
              </a:spcBef>
              <a:spcAft>
                <a:spcPct val="0"/>
              </a:spcAft>
              <a:defRPr sz="1400" b="1">
                <a:solidFill>
                  <a:schemeClr val="tx1"/>
                </a:solidFill>
                <a:latin typeface="Arial" charset="0"/>
              </a:defRPr>
            </a:lvl6pPr>
            <a:lvl7pPr marL="2971800" indent="-228600" defTabSz="920750" eaLnBrk="0" fontAlgn="base" hangingPunct="0">
              <a:spcBef>
                <a:spcPct val="30000"/>
              </a:spcBef>
              <a:spcAft>
                <a:spcPct val="0"/>
              </a:spcAft>
              <a:defRPr sz="1400" b="1">
                <a:solidFill>
                  <a:schemeClr val="tx1"/>
                </a:solidFill>
                <a:latin typeface="Arial" charset="0"/>
              </a:defRPr>
            </a:lvl7pPr>
            <a:lvl8pPr marL="3429000" indent="-228600" defTabSz="920750" eaLnBrk="0" fontAlgn="base" hangingPunct="0">
              <a:spcBef>
                <a:spcPct val="30000"/>
              </a:spcBef>
              <a:spcAft>
                <a:spcPct val="0"/>
              </a:spcAft>
              <a:defRPr sz="1400" b="1">
                <a:solidFill>
                  <a:schemeClr val="tx1"/>
                </a:solidFill>
                <a:latin typeface="Arial" charset="0"/>
              </a:defRPr>
            </a:lvl8pPr>
            <a:lvl9pPr marL="3886200" indent="-228600" defTabSz="920750" eaLnBrk="0" fontAlgn="base" hangingPunct="0">
              <a:spcBef>
                <a:spcPct val="30000"/>
              </a:spcBef>
              <a:spcAft>
                <a:spcPct val="0"/>
              </a:spcAft>
              <a:defRPr sz="1400" b="1">
                <a:solidFill>
                  <a:schemeClr val="tx1"/>
                </a:solidFill>
                <a:latin typeface="Arial" charset="0"/>
              </a:defRPr>
            </a:lvl9pPr>
          </a:lstStyle>
          <a:p>
            <a:pPr>
              <a:spcBef>
                <a:spcPct val="0"/>
              </a:spcBef>
              <a:defRPr/>
            </a:pPr>
            <a:fld id="{FEA9303D-104A-43C4-ABA5-CC4D97323184}" type="slidenum">
              <a:rPr lang="en-US" sz="1200" b="0" smtClean="0">
                <a:latin typeface="Times New Roman" pitchFamily="18" charset="0"/>
              </a:rPr>
              <a:pPr>
                <a:spcBef>
                  <a:spcPct val="0"/>
                </a:spcBef>
                <a:defRPr/>
              </a:pPr>
              <a:t>4</a:t>
            </a:fld>
            <a:endParaRPr lang="en-US" sz="1200" b="0" dirty="0" smtClean="0">
              <a:latin typeface="Times New Roman" pitchFamily="18"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smtClean="0"/>
              <a:t>Primary Frequency Control provides its greatest value when arresting frequency changes during large sudden imbalance disturbances.</a:t>
            </a:r>
          </a:p>
          <a:p>
            <a:r>
              <a:rPr lang="en-US" smtClean="0"/>
              <a:t>This is a typical frequency profile for a large disturbance from the Texas Interconnection using a 2 second scan rate.</a:t>
            </a:r>
          </a:p>
          <a:p>
            <a:r>
              <a:rPr lang="en-US" smtClean="0"/>
              <a:t>Initial Frequency – Point A Averaging Period – 16 seconds</a:t>
            </a:r>
          </a:p>
          <a:p>
            <a:r>
              <a:rPr lang="en-US" smtClean="0"/>
              <a:t>Settling Frequency – Point B Averaging Period – 34 seconds</a:t>
            </a:r>
          </a:p>
          <a:p>
            <a:r>
              <a:rPr lang="en-US" smtClean="0"/>
              <a:t>Minimum Frequency – Point C Averaging Period – 2 seconds</a:t>
            </a:r>
          </a:p>
          <a:p>
            <a:r>
              <a:rPr lang="en-US" smtClean="0"/>
              <a:t>Oscillations – from C to B – Approximately 12 seconds</a:t>
            </a:r>
          </a:p>
          <a:p>
            <a:r>
              <a:rPr lang="en-US" smtClean="0"/>
              <a:t>Failure to eliminate these oscillations from the Settling Frequency calculation can significantly bias the results.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FF36773F-795D-40B8-AB7B-4F92C9D78EC0}" type="slidenum">
              <a:rPr lang="en-US" sz="1200" b="0" smtClean="0">
                <a:latin typeface="Times New Roman" pitchFamily="18" charset="0"/>
              </a:rPr>
              <a:pPr>
                <a:spcBef>
                  <a:spcPct val="0"/>
                </a:spcBef>
                <a:defRPr/>
              </a:pPr>
              <a:t>40</a:t>
            </a:fld>
            <a:endParaRPr lang="en-US" sz="1200" b="0" dirty="0" smtClean="0">
              <a:latin typeface="Times New Roman" pitchFamily="18"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r>
              <a:rPr lang="en-US" smtClean="0"/>
              <a:t>The plots developed for the measure provide insight into why the sensitivities for Frequency Response were greater.</a:t>
            </a:r>
          </a:p>
          <a:p>
            <a:r>
              <a:rPr lang="en-US" smtClean="0"/>
              <a:t>The change in the position of the low risk end of the reliability limit line influences the sensitivity of frequency error risk to Secondary Control.  As Epsilon1 changes or the standard deviation of the frequency error changes, the low risk end of the Reliability Limit Line moves horizontally.  Since the slope of the Reliability Limit Line is related to the Frequency Response, the slope would not change.  As a result, any change in the low risk end of the Reliability Limit Line would equal the expected change in the Regression Line at any selection risk limit.  Therefore, changes in Secondary Control result in the Regression Line (red) moving horizontally without changes in the slope of the line.  This is indicated by the orange arrows at the 1 in 10 year point.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D63240A2-50CD-4A02-BAFF-2CDE5B09EDB7}" type="slidenum">
              <a:rPr lang="en-US" sz="1200" b="0" smtClean="0">
                <a:latin typeface="Times New Roman" pitchFamily="18" charset="0"/>
              </a:rPr>
              <a:pPr>
                <a:spcBef>
                  <a:spcPct val="0"/>
                </a:spcBef>
                <a:defRPr/>
              </a:pPr>
              <a:t>41</a:t>
            </a:fld>
            <a:endParaRPr lang="en-US" sz="1200" b="0" dirty="0" smtClean="0">
              <a:latin typeface="Times New Roman" pitchFamily="18" charset="0"/>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r>
              <a:rPr lang="en-US" smtClean="0"/>
              <a:t>On the other hand, changes in the Frequency Response of the interconnection would result in changes in the slope of the Regression Line (red) but would not result in changes in the low risk end of the Reliability Limit Line.  The red arrows at the 1 in 10 year point show this.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08DFBB19-344C-4255-982C-76820CE4B4D5}" type="slidenum">
              <a:rPr lang="en-US" sz="1200" b="0" smtClean="0">
                <a:latin typeface="Times New Roman" pitchFamily="18" charset="0"/>
              </a:rPr>
              <a:pPr>
                <a:spcBef>
                  <a:spcPct val="0"/>
                </a:spcBef>
                <a:defRPr/>
              </a:pPr>
              <a:t>42</a:t>
            </a:fld>
            <a:endParaRPr lang="en-US" sz="1200" b="0" dirty="0" smtClean="0">
              <a:latin typeface="Times New Roman" pitchFamily="18"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r>
              <a:rPr lang="en-US" smtClean="0"/>
              <a:t>This analysis of the factors that influence reliability due to frequency error explain why the governor dead-band caused a reduction in reliability on the Texas interconnection.  When the top of the distribution was moved into the tails of the distribution the tails became larger.  These larger tails result in the movement of the effective origin of the Reliability Limit Line farther away from zero.  This reduces reliability in a manner similar to what would occur if the Secondary Control Limit (Epsilon1) were increased.  This moves the origin horizontally along the orange line on the previous plot.  However, the slope of the Regression Line remains unchanged because the dead-banding only affects Frequency Response at small frequency errors.  The Frequency Response at large frequency errors remains unchanged.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p:spPr>
        <p:txBody>
          <a:bodyPr/>
          <a:lstStyle/>
          <a:p>
            <a:r>
              <a:rPr lang="en-US" smtClean="0"/>
              <a:t>The BA risk measure developed from the interconnection Frequency Response Risk Measure has all of the advantages of the interconnection measure.</a:t>
            </a:r>
          </a:p>
        </p:txBody>
      </p:sp>
      <p:sp>
        <p:nvSpPr>
          <p:cNvPr id="90116" name="Slide Number Placeholder 3"/>
          <p:cNvSpPr>
            <a:spLocks noGrp="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57956C73-9DFB-4E25-AA7C-AE291AD20402}" type="slidenum">
              <a:rPr lang="en-US" sz="1200" b="0" smtClean="0">
                <a:latin typeface="Times New Roman" pitchFamily="18" charset="0"/>
              </a:rPr>
              <a:pPr>
                <a:spcBef>
                  <a:spcPct val="0"/>
                </a:spcBef>
                <a:defRPr/>
              </a:pPr>
              <a:t>43</a:t>
            </a:fld>
            <a:endParaRPr lang="en-US" sz="1200" b="0" dirty="0" smtClean="0">
              <a:latin typeface="Times New Roman" pitchFamily="18"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0710C548-BBA4-482D-8FBE-E6487560920A}" type="slidenum">
              <a:rPr lang="en-US" sz="1200" b="0" smtClean="0">
                <a:latin typeface="Times New Roman" pitchFamily="18" charset="0"/>
              </a:rPr>
              <a:pPr>
                <a:spcBef>
                  <a:spcPct val="0"/>
                </a:spcBef>
                <a:defRPr/>
              </a:pPr>
              <a:t>44</a:t>
            </a:fld>
            <a:endParaRPr lang="en-US" sz="1200" b="0" dirty="0" smtClean="0">
              <a:latin typeface="Times New Roman" pitchFamily="18"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smtClean="0"/>
              <a:t>The FRRM for the BA begins with the FRRM for the interconnection. This example uses Eastern Interconnection data instead of Texas Interconnection data.  Other interconnections will have similar charts.</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D7C091E5-39ED-4D83-92CD-929A98CA1804}" type="slidenum">
              <a:rPr lang="en-US" sz="1200" b="0" smtClean="0">
                <a:latin typeface="Times New Roman" pitchFamily="18" charset="0"/>
              </a:rPr>
              <a:pPr>
                <a:spcBef>
                  <a:spcPct val="0"/>
                </a:spcBef>
                <a:defRPr/>
              </a:pPr>
              <a:t>45</a:t>
            </a:fld>
            <a:endParaRPr lang="en-US" sz="1200" b="0" dirty="0" smtClean="0">
              <a:latin typeface="Times New Roman" pitchFamily="18"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r>
              <a:rPr lang="en-US" smtClean="0"/>
              <a:t>The FRRM for the BA uses ACE data for the same frequency errors as the FRRM for the interconnection.  When these ACE values are used in the regression, a line indicating the relative performance of the BA to the interconnection results.  This regression line indicates whether a BA is performing better than average or worse than average. The red regression line indicates average interconnection performance.  A high performance BA is performing better than average. A low performance and a failing performance BA are performing worse than average.</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3B018CF4-E4D1-40E2-8355-E19097382E92}" type="slidenum">
              <a:rPr lang="en-US" sz="1200" b="0" smtClean="0">
                <a:latin typeface="Times New Roman" pitchFamily="18" charset="0"/>
              </a:rPr>
              <a:pPr>
                <a:spcBef>
                  <a:spcPct val="0"/>
                </a:spcBef>
                <a:defRPr/>
              </a:pPr>
              <a:t>46</a:t>
            </a:fld>
            <a:endParaRPr lang="en-US" sz="1200" b="0" dirty="0" smtClean="0">
              <a:latin typeface="Times New Roman" pitchFamily="18"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r>
              <a:rPr lang="en-US" smtClean="0"/>
              <a:t>Since the high performance BA is performing better than the interconnection average and the interconnection is meeting the minimum performance, the high performance BA also meets the minimum performance.</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A6A038F6-0BEE-4CC2-AD26-3AB7D4A51814}" type="slidenum">
              <a:rPr lang="en-US" sz="1200" b="0" smtClean="0">
                <a:latin typeface="Times New Roman" pitchFamily="18" charset="0"/>
              </a:rPr>
              <a:pPr>
                <a:spcBef>
                  <a:spcPct val="0"/>
                </a:spcBef>
                <a:defRPr/>
              </a:pPr>
              <a:t>47</a:t>
            </a:fld>
            <a:endParaRPr lang="en-US" sz="1200" b="0" dirty="0" smtClean="0">
              <a:latin typeface="Times New Roman" pitchFamily="18"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r>
              <a:rPr lang="en-US" smtClean="0"/>
              <a:t>Although the low performance BA is performing worse than the interconnection average, it is still performing better than the interconnection minimum.</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C4592160-1C4D-4144-B878-DB530D506E3B}" type="slidenum">
              <a:rPr lang="en-US" sz="1200" b="0" smtClean="0">
                <a:latin typeface="Times New Roman" pitchFamily="18" charset="0"/>
              </a:rPr>
              <a:pPr>
                <a:spcBef>
                  <a:spcPct val="0"/>
                </a:spcBef>
                <a:defRPr/>
              </a:pPr>
              <a:t>48</a:t>
            </a:fld>
            <a:endParaRPr lang="en-US" sz="1200" b="0" dirty="0" smtClean="0">
              <a:latin typeface="Times New Roman" pitchFamily="18"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r>
              <a:rPr lang="en-US" smtClean="0"/>
              <a:t>A BA with failing performance will not only show performance below the interconnection average, but it will also show performance worse than the minimum performance for the interconnection.</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722C0AB7-E372-4212-AD2A-B133F2F767D4}" type="slidenum">
              <a:rPr lang="en-US" sz="1200" b="0" smtClean="0">
                <a:latin typeface="Times New Roman" pitchFamily="18" charset="0"/>
              </a:rPr>
              <a:pPr>
                <a:spcBef>
                  <a:spcPct val="0"/>
                </a:spcBef>
                <a:defRPr/>
              </a:pPr>
              <a:t>49</a:t>
            </a:fld>
            <a:endParaRPr lang="en-US" sz="1200" b="0" dirty="0" smtClean="0">
              <a:latin typeface="Times New Roman" pitchFamily="18"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pPr marL="266700" indent="-266700"/>
            <a:r>
              <a:rPr lang="en-US" smtClean="0"/>
              <a:t>A comparison between the two methods of determining adequacy of Frequency Response demonstrates the Frequency Response Reliability Measure is superior to the Peak Load / Generation Ratio Share method.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defRPr/>
            </a:pPr>
            <a:fld id="{F74FDCE9-8A99-4108-B29E-9E5F71D422FE}" type="slidenum">
              <a:rPr lang="en-US"/>
              <a:pPr>
                <a:defRPr/>
              </a:pPr>
              <a:t>5</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smtClean="0"/>
              <a:t>A plot of a typical Texas disturbance shows all of these characteristics.</a:t>
            </a:r>
          </a:p>
          <a:p>
            <a:r>
              <a:rPr lang="en-US" smtClean="0"/>
              <a:t>It is important to note that the oscillations between the Arrested Frequency and Settled Frequency are significant.</a:t>
            </a:r>
          </a:p>
          <a:p>
            <a:r>
              <a:rPr lang="en-US" smtClean="0"/>
              <a:t>This is the primary reason that the measurement of the Settled Frequency does not begin until approximately 20 seconds after the event initiation.</a:t>
            </a:r>
          </a:p>
          <a:p>
            <a:r>
              <a:rPr lang="en-US" smtClean="0"/>
              <a:t>As the interconnection gets larger we see less detail and these oscillations have less effect on the measurement.</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B2D55D63-D878-4793-8A8D-73DD0E8FB26E}" type="slidenum">
              <a:rPr lang="en-US" sz="1200" b="0" smtClean="0">
                <a:latin typeface="Times New Roman" pitchFamily="18" charset="0"/>
              </a:rPr>
              <a:pPr>
                <a:spcBef>
                  <a:spcPct val="0"/>
                </a:spcBef>
                <a:defRPr/>
              </a:pPr>
              <a:t>50</a:t>
            </a:fld>
            <a:endParaRPr lang="en-US" sz="1200" b="0" dirty="0" smtClean="0">
              <a:latin typeface="Times New Roman" pitchFamily="18"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pPr marL="266700" indent="-266700"/>
            <a:r>
              <a:rPr lang="en-US" smtClean="0"/>
              <a:t>The Peak Load / Generation Ratio Share allocation method creates an unintended perverse incentive that will drive reliability to the minimum acceptable level.  This occurs because all BAs must respond to any changes in the demand for frequency response caused by other BAs on the interconnection.  This effect is similar to that seen in markets that use uplift charges for important requirements.</a:t>
            </a:r>
          </a:p>
          <a:p>
            <a:pPr marL="266700" indent="-266700"/>
            <a:r>
              <a:rPr lang="en-US" smtClean="0"/>
              <a:t>The Frequency Response Reliability Measure assigns responsibility for changes in demand for Frequency Response to the BA where that change took place.  As a consequence, the correct incentives are provided for each BA to supply the amount of Frequency Response that they demand.  Unlike, the PL / GRS method, the FRRM does not create the perverse incentive to drive the amount of Frequency Response provided to the minimum level required for reliability. The FRRM creates an incentive similar to the incentive that the Discrete Event Measure attempted to include.  The use of FRRM results in better reliability because it provides the correct incentives.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ED4F37F8-7DEF-43C1-B53D-D788C102DF0F}" type="slidenum">
              <a:rPr lang="en-US" sz="1200" b="0" smtClean="0">
                <a:latin typeface="Times New Roman" pitchFamily="18" charset="0"/>
              </a:rPr>
              <a:pPr>
                <a:spcBef>
                  <a:spcPct val="0"/>
                </a:spcBef>
                <a:defRPr/>
              </a:pPr>
              <a:t>51</a:t>
            </a:fld>
            <a:endParaRPr lang="en-US" sz="1200" b="0" dirty="0" smtClean="0">
              <a:latin typeface="Times New Roman" pitchFamily="18" charset="0"/>
            </a:endParaRPr>
          </a:p>
        </p:txBody>
      </p:sp>
      <p:sp>
        <p:nvSpPr>
          <p:cNvPr id="108547" name="Rectangle 2"/>
          <p:cNvSpPr>
            <a:spLocks noGrp="1" noRot="1" noChangeAspect="1" noChangeArrowheads="1" noTextEdit="1"/>
          </p:cNvSpPr>
          <p:nvPr>
            <p:ph type="sldImg"/>
          </p:nvPr>
        </p:nvSpPr>
        <p:spPr>
          <a:ln/>
        </p:spPr>
      </p:sp>
      <p:sp>
        <p:nvSpPr>
          <p:cNvPr id="745475" name="Rectangle 3"/>
          <p:cNvSpPr>
            <a:spLocks noGrp="1" noChangeArrowheads="1"/>
          </p:cNvSpPr>
          <p:nvPr>
            <p:ph type="body" idx="1"/>
          </p:nvPr>
        </p:nvSpPr>
        <p:spPr/>
        <p:txBody>
          <a:bodyPr/>
          <a:lstStyle/>
          <a:p>
            <a:pPr marL="0" indent="0">
              <a:defRPr/>
            </a:pPr>
            <a:r>
              <a:rPr lang="en-US" dirty="0" smtClean="0"/>
              <a:t>The FRRM method is superior to the PL / GRS method for setting and measuring minimum performance for Frequency Response.</a:t>
            </a:r>
          </a:p>
          <a:p>
            <a:pPr marL="0" indent="0">
              <a:defRPr/>
            </a:pPr>
            <a:r>
              <a:rPr lang="en-US" dirty="0" smtClean="0"/>
              <a:t>The next step is to perform proof of concept studies to confirm the practical application of FRRM on all interconnections.</a:t>
            </a:r>
          </a:p>
          <a:p>
            <a:pPr marL="285750" indent="-285750">
              <a:buFont typeface="Arial" pitchFamily="34" charset="0"/>
              <a:buChar char="•"/>
              <a:defRPr/>
            </a:pPr>
            <a:r>
              <a:rPr lang="en-US" dirty="0" smtClean="0"/>
              <a:t>The data currently available from the BAAL Field Trial can be used to perform these proof of concept studies.</a:t>
            </a:r>
          </a:p>
          <a:p>
            <a:pPr marL="285750" indent="-285750">
              <a:buFont typeface="Arial" pitchFamily="34" charset="0"/>
              <a:buChar char="•"/>
              <a:defRPr/>
            </a:pPr>
            <a:r>
              <a:rPr lang="en-US" dirty="0" smtClean="0"/>
              <a:t>It is recommended that an Access Database with internal VBA programs be created to perform the proof of concept calculations.</a:t>
            </a:r>
          </a:p>
          <a:p>
            <a:pPr marL="285750" indent="-285750">
              <a:buFont typeface="Arial" pitchFamily="34" charset="0"/>
              <a:buChar char="•"/>
              <a:defRPr/>
            </a:pPr>
            <a:r>
              <a:rPr lang="en-US" dirty="0" smtClean="0"/>
              <a:t>This Access Database would then be distributed among the BAs in the BAAL Field Trial and allow each to perform their own proof of concept calculations and detailed evaluation of the performance measurement method.</a:t>
            </a:r>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FD31AA85-B829-4C9D-86E8-CAC6E7246FCB}" type="slidenum">
              <a:rPr lang="en-US" sz="1200" b="0" smtClean="0">
                <a:latin typeface="Times New Roman" pitchFamily="18" charset="0"/>
              </a:rPr>
              <a:pPr>
                <a:spcBef>
                  <a:spcPct val="0"/>
                </a:spcBef>
                <a:defRPr/>
              </a:pPr>
              <a:t>52</a:t>
            </a:fld>
            <a:endParaRPr lang="en-US" sz="1200" b="0" dirty="0" smtClean="0">
              <a:latin typeface="Times New Roman" pitchFamily="18" charset="0"/>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defRPr/>
            </a:pPr>
            <a:fld id="{C4159EFB-98F6-4839-8B05-D11CD3BBBE45}" type="slidenum">
              <a:rPr lang="en-US"/>
              <a:pPr>
                <a:defRPr/>
              </a:pPr>
              <a:t>6</a:t>
            </a:fld>
            <a:endParaRPr 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smtClean="0"/>
              <a:t>There are two important values that can be derived from this Frequency Response characteristic.</a:t>
            </a:r>
          </a:p>
          <a:p>
            <a:r>
              <a:rPr lang="en-US" smtClean="0"/>
              <a:t>The first is the Settled Frequency, the Point B average.  The Frequency Bias Setting should be equal to this value for optimal performance of the Tie-line Bias Control on an interconnection.  As we see on a plot from the Western Interconnection, the AGC driven recovery is not apparent at the interconnection level in the Frequency Response Characteristic until about 50 seconds after the event.</a:t>
            </a:r>
          </a:p>
          <a:p>
            <a:r>
              <a:rPr lang="en-US" smtClean="0"/>
              <a:t>The second is the Arrested Frequency, the Point C average.  This value indicates the risk the interconnection faces with respect to the tripping of under-frequency relays.  The Arrested Frequency is the most important variable when evaluating Frequency Deviation Reliability.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CBD32112-DE5D-4D2F-B3E1-B37115B99D08}" type="slidenum">
              <a:rPr lang="en-US" sz="1200" b="0" smtClean="0">
                <a:latin typeface="Times New Roman" pitchFamily="18" charset="0"/>
              </a:rPr>
              <a:pPr>
                <a:spcBef>
                  <a:spcPct val="0"/>
                </a:spcBef>
                <a:defRPr/>
              </a:pPr>
              <a:t>7</a:t>
            </a:fld>
            <a:endParaRPr lang="en-US" sz="1200" b="0" dirty="0" smtClean="0">
              <a:latin typeface="Times New Roman" pitchFamily="18"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smtClean="0"/>
              <a:t>On the Eastern Interconnection, the disturbance has become a step function.</a:t>
            </a:r>
          </a:p>
          <a:p>
            <a:r>
              <a:rPr lang="en-US" smtClean="0"/>
              <a:t>Some important points related to this plot.</a:t>
            </a:r>
          </a:p>
          <a:p>
            <a:r>
              <a:rPr lang="en-US" smtClean="0"/>
              <a:t>The industry is currently unable to simulate this Frequency Response Characteristic.  This limits the ability to perform adequate planning studies forecasting the Primary Frequency Control characteristic.</a:t>
            </a:r>
          </a:p>
          <a:p>
            <a:r>
              <a:rPr lang="en-US" smtClean="0"/>
              <a:t>One of the objectives of the NERC Frequency Response Initiative is to determine the reason(s) for the shape of this response characteristic.</a:t>
            </a:r>
          </a:p>
          <a:p>
            <a:r>
              <a:rPr lang="en-US" smtClean="0"/>
              <a:t>If the reasons for the shape can be determined, then judgments can be made concerning the resolution of the causes and the ability to perform adequate planning studies can be restored.  Reliability will remain compromised until this forecasting ability is restored.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F1A0D3F0-15F4-4777-A55C-FEEB55591DFC}" type="slidenum">
              <a:rPr lang="en-US" sz="1200" b="0" smtClean="0">
                <a:latin typeface="Times New Roman" pitchFamily="18" charset="0"/>
              </a:rPr>
              <a:pPr>
                <a:spcBef>
                  <a:spcPct val="0"/>
                </a:spcBef>
                <a:defRPr/>
              </a:pPr>
              <a:t>8</a:t>
            </a:fld>
            <a:endParaRPr lang="en-US" sz="1200" b="0" dirty="0" smtClean="0">
              <a:latin typeface="Times New Roman"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smtClean="0"/>
              <a:t>This plot presents averages of multiple events for all three interconnections on the same plot to make comparison easier.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defTabSz="922338" eaLnBrk="0" hangingPunct="0">
              <a:spcBef>
                <a:spcPct val="30000"/>
              </a:spcBef>
              <a:defRPr sz="1400" b="1">
                <a:solidFill>
                  <a:schemeClr val="tx1"/>
                </a:solidFill>
                <a:latin typeface="Arial" charset="0"/>
              </a:defRPr>
            </a:lvl1pPr>
            <a:lvl2pPr marL="742950" indent="-285750" defTabSz="922338" eaLnBrk="0" hangingPunct="0">
              <a:spcBef>
                <a:spcPct val="30000"/>
              </a:spcBef>
              <a:defRPr sz="1400" b="1">
                <a:solidFill>
                  <a:schemeClr val="tx1"/>
                </a:solidFill>
                <a:latin typeface="Arial" charset="0"/>
              </a:defRPr>
            </a:lvl2pPr>
            <a:lvl3pPr marL="1143000" indent="-228600" defTabSz="922338" eaLnBrk="0" hangingPunct="0">
              <a:spcBef>
                <a:spcPct val="30000"/>
              </a:spcBef>
              <a:defRPr sz="1400" b="1">
                <a:solidFill>
                  <a:schemeClr val="tx1"/>
                </a:solidFill>
                <a:latin typeface="Arial" charset="0"/>
              </a:defRPr>
            </a:lvl3pPr>
            <a:lvl4pPr marL="1600200" indent="-228600" defTabSz="922338" eaLnBrk="0" hangingPunct="0">
              <a:spcBef>
                <a:spcPct val="30000"/>
              </a:spcBef>
              <a:defRPr sz="1400" b="1">
                <a:solidFill>
                  <a:schemeClr val="tx1"/>
                </a:solidFill>
                <a:latin typeface="Arial" charset="0"/>
              </a:defRPr>
            </a:lvl4pPr>
            <a:lvl5pPr marL="2057400" indent="-228600" defTabSz="922338" eaLnBrk="0" hangingPunct="0">
              <a:spcBef>
                <a:spcPct val="30000"/>
              </a:spcBef>
              <a:defRPr sz="1400" b="1">
                <a:solidFill>
                  <a:schemeClr val="tx1"/>
                </a:solidFill>
                <a:latin typeface="Arial" charset="0"/>
              </a:defRPr>
            </a:lvl5pPr>
            <a:lvl6pPr marL="2514600" indent="-228600" defTabSz="922338" eaLnBrk="0" fontAlgn="base" hangingPunct="0">
              <a:spcBef>
                <a:spcPct val="30000"/>
              </a:spcBef>
              <a:spcAft>
                <a:spcPct val="0"/>
              </a:spcAft>
              <a:defRPr sz="1400" b="1">
                <a:solidFill>
                  <a:schemeClr val="tx1"/>
                </a:solidFill>
                <a:latin typeface="Arial" charset="0"/>
              </a:defRPr>
            </a:lvl6pPr>
            <a:lvl7pPr marL="2971800" indent="-228600" defTabSz="922338" eaLnBrk="0" fontAlgn="base" hangingPunct="0">
              <a:spcBef>
                <a:spcPct val="30000"/>
              </a:spcBef>
              <a:spcAft>
                <a:spcPct val="0"/>
              </a:spcAft>
              <a:defRPr sz="1400" b="1">
                <a:solidFill>
                  <a:schemeClr val="tx1"/>
                </a:solidFill>
                <a:latin typeface="Arial" charset="0"/>
              </a:defRPr>
            </a:lvl7pPr>
            <a:lvl8pPr marL="3429000" indent="-228600" defTabSz="922338" eaLnBrk="0" fontAlgn="base" hangingPunct="0">
              <a:spcBef>
                <a:spcPct val="30000"/>
              </a:spcBef>
              <a:spcAft>
                <a:spcPct val="0"/>
              </a:spcAft>
              <a:defRPr sz="1400" b="1">
                <a:solidFill>
                  <a:schemeClr val="tx1"/>
                </a:solidFill>
                <a:latin typeface="Arial" charset="0"/>
              </a:defRPr>
            </a:lvl8pPr>
            <a:lvl9pPr marL="3886200" indent="-228600" defTabSz="922338" eaLnBrk="0" fontAlgn="base" hangingPunct="0">
              <a:spcBef>
                <a:spcPct val="30000"/>
              </a:spcBef>
              <a:spcAft>
                <a:spcPct val="0"/>
              </a:spcAft>
              <a:defRPr sz="1400" b="1">
                <a:solidFill>
                  <a:schemeClr val="tx1"/>
                </a:solidFill>
                <a:latin typeface="Arial" charset="0"/>
              </a:defRPr>
            </a:lvl9pPr>
          </a:lstStyle>
          <a:p>
            <a:pPr>
              <a:spcBef>
                <a:spcPct val="0"/>
              </a:spcBef>
              <a:defRPr/>
            </a:pPr>
            <a:fld id="{E5E2AEE1-A1BF-472F-AEE2-9363527D0083}" type="slidenum">
              <a:rPr lang="en-US" sz="1200" b="0" smtClean="0">
                <a:latin typeface="Times New Roman" pitchFamily="18" charset="0"/>
              </a:rPr>
              <a:pPr>
                <a:spcBef>
                  <a:spcPct val="0"/>
                </a:spcBef>
                <a:defRPr/>
              </a:pPr>
              <a:t>9</a:t>
            </a:fld>
            <a:endParaRPr lang="en-US" sz="1200" b="0" dirty="0" smtClean="0">
              <a:latin typeface="Times New Roman" pitchFamily="18"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marL="266700" indent="-266700"/>
            <a:r>
              <a:rPr lang="en-US" smtClean="0"/>
              <a:t>A few years ago the Frequency Response SDT developed a standardized method for measuring the Settled Frequency Response.</a:t>
            </a:r>
          </a:p>
          <a:p>
            <a:pPr marL="266700" indent="-266700"/>
            <a:r>
              <a:rPr lang="en-US" smtClean="0"/>
              <a:t>Experience confirms the consistency and quality of the results for measuring Settled Frequency Response, </a:t>
            </a:r>
            <a:r>
              <a:rPr lang="en-US" smtClean="0">
                <a:latin typeface="Symbol" pitchFamily="18" charset="2"/>
              </a:rPr>
              <a:t>b</a:t>
            </a:r>
            <a:r>
              <a:rPr lang="en-US" smtClean="0"/>
              <a:t> &amp; Bias.</a:t>
            </a:r>
          </a:p>
          <a:p>
            <a:pPr marL="266700" indent="-266700"/>
            <a:r>
              <a:rPr lang="en-US" smtClean="0"/>
              <a:t>This is the measurement method recommended in the Frequency Response Standard information being distributed for industry comment.</a:t>
            </a:r>
          </a:p>
          <a:p>
            <a:pPr marL="266700" indent="-266700"/>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a:noFill/>
          </a:ln>
          <a:extLst>
            <a:ext uri="{91240B29-F687-4F45-9708-019B960494DF}">
              <a14:hiddenLine xmlns:a14="http://schemas.microsoft.com/office/drawing/2010/main" xmlns="" w="9525">
                <a:solidFill>
                  <a:schemeClr val="tx1"/>
                </a:solidFill>
                <a:miter lim="800000"/>
                <a:headEnd/>
                <a:tailEnd/>
              </a14:hiddenLine>
            </a:ext>
          </a:extLst>
        </p:spPr>
        <p:txBody>
          <a:bodyPr wrap="none" anchor="ctr"/>
          <a:lstStyle/>
          <a:p>
            <a:pPr eaLnBrk="0" hangingPunct="0">
              <a:spcBef>
                <a:spcPct val="30000"/>
              </a:spcBef>
              <a:defRPr/>
            </a:pPr>
            <a:endParaRPr lang="en-US" dirty="0">
              <a:cs typeface="+mn-cs"/>
            </a:endParaRPr>
          </a:p>
        </p:txBody>
      </p:sp>
      <p:sp>
        <p:nvSpPr>
          <p:cNvPr id="5" name="Freeform 3"/>
          <p:cNvSpPr>
            <a:spLocks/>
          </p:cNvSpPr>
          <p:nvPr/>
        </p:nvSpPr>
        <p:spPr bwMode="white">
          <a:xfrm>
            <a:off x="-9525" y="4489450"/>
            <a:ext cx="5754688" cy="2368550"/>
          </a:xfrm>
          <a:custGeom>
            <a:avLst/>
            <a:gdLst>
              <a:gd name="T0" fmla="*/ 0 w 3625"/>
              <a:gd name="T1" fmla="*/ 2147483647 h 1492"/>
              <a:gd name="T2" fmla="*/ 0 w 3625"/>
              <a:gd name="T3" fmla="*/ 0 h 1492"/>
              <a:gd name="T4" fmla="*/ 2147483647 w 3625"/>
              <a:gd name="T5" fmla="*/ 2147483647 h 1492"/>
              <a:gd name="T6" fmla="*/ 2147483647 w 3625"/>
              <a:gd name="T7" fmla="*/ 2147483647 h 1492"/>
              <a:gd name="T8" fmla="*/ 2147483647 w 3625"/>
              <a:gd name="T9" fmla="*/ 2147483647 h 1492"/>
              <a:gd name="T10" fmla="*/ 2147483647 w 3625"/>
              <a:gd name="T11" fmla="*/ 2147483647 h 1492"/>
              <a:gd name="T12" fmla="*/ 2147483647 w 3625"/>
              <a:gd name="T13" fmla="*/ 2147483647 h 1492"/>
              <a:gd name="T14" fmla="*/ 2147483647 w 3625"/>
              <a:gd name="T15" fmla="*/ 2147483647 h 1492"/>
              <a:gd name="T16" fmla="*/ 2147483647 w 3625"/>
              <a:gd name="T17" fmla="*/ 2147483647 h 1492"/>
              <a:gd name="T18" fmla="*/ 2147483647 w 3625"/>
              <a:gd name="T19" fmla="*/ 2147483647 h 1492"/>
              <a:gd name="T20" fmla="*/ 2147483647 w 3625"/>
              <a:gd name="T21" fmla="*/ 2147483647 h 1492"/>
              <a:gd name="T22" fmla="*/ 2147483647 w 3625"/>
              <a:gd name="T23" fmla="*/ 2147483647 h 1492"/>
              <a:gd name="T24" fmla="*/ 2147483647 w 3625"/>
              <a:gd name="T25" fmla="*/ 2147483647 h 1492"/>
              <a:gd name="T26" fmla="*/ 2147483647 w 3625"/>
              <a:gd name="T27" fmla="*/ 2147483647 h 1492"/>
              <a:gd name="T28" fmla="*/ 2147483647 w 3625"/>
              <a:gd name="T29" fmla="*/ 2147483647 h 1492"/>
              <a:gd name="T30" fmla="*/ 2147483647 w 3625"/>
              <a:gd name="T31" fmla="*/ 2147483647 h 1492"/>
              <a:gd name="T32" fmla="*/ 2147483647 w 3625"/>
              <a:gd name="T33" fmla="*/ 2147483647 h 1492"/>
              <a:gd name="T34" fmla="*/ 2147483647 w 3625"/>
              <a:gd name="T35" fmla="*/ 2147483647 h 1492"/>
              <a:gd name="T36" fmla="*/ 2147483647 w 3625"/>
              <a:gd name="T37" fmla="*/ 2147483647 h 1492"/>
              <a:gd name="T38" fmla="*/ 2147483647 w 3625"/>
              <a:gd name="T39" fmla="*/ 2147483647 h 1492"/>
              <a:gd name="T40" fmla="*/ 2147483647 w 3625"/>
              <a:gd name="T41" fmla="*/ 2147483647 h 1492"/>
              <a:gd name="T42" fmla="*/ 2147483647 w 3625"/>
              <a:gd name="T43" fmla="*/ 2147483647 h 1492"/>
              <a:gd name="T44" fmla="*/ 2147483647 w 3625"/>
              <a:gd name="T45" fmla="*/ 2147483647 h 1492"/>
              <a:gd name="T46" fmla="*/ 2147483647 w 3625"/>
              <a:gd name="T47" fmla="*/ 2147483647 h 1492"/>
              <a:gd name="T48" fmla="*/ 2147483647 w 3625"/>
              <a:gd name="T49" fmla="*/ 2147483647 h 1492"/>
              <a:gd name="T50" fmla="*/ 2147483647 w 3625"/>
              <a:gd name="T51" fmla="*/ 2147483647 h 1492"/>
              <a:gd name="T52" fmla="*/ 0 w 3625"/>
              <a:gd name="T53" fmla="*/ 2147483647 h 14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endParaRPr lang="en-US"/>
          </a:p>
        </p:txBody>
      </p:sp>
      <p:sp>
        <p:nvSpPr>
          <p:cNvPr id="6" name="Freeform 4"/>
          <p:cNvSpPr>
            <a:spLocks/>
          </p:cNvSpPr>
          <p:nvPr/>
        </p:nvSpPr>
        <p:spPr bwMode="white">
          <a:xfrm>
            <a:off x="0" y="3817938"/>
            <a:ext cx="8164513" cy="3019425"/>
          </a:xfrm>
          <a:custGeom>
            <a:avLst/>
            <a:gdLst>
              <a:gd name="T0" fmla="*/ 2147483647 w 5143"/>
              <a:gd name="T1" fmla="*/ 2147483647 h 1902"/>
              <a:gd name="T2" fmla="*/ 2147483647 w 5143"/>
              <a:gd name="T3" fmla="*/ 2147483647 h 1902"/>
              <a:gd name="T4" fmla="*/ 2147483647 w 5143"/>
              <a:gd name="T5" fmla="*/ 2147483647 h 1902"/>
              <a:gd name="T6" fmla="*/ 2147483647 w 5143"/>
              <a:gd name="T7" fmla="*/ 2147483647 h 1902"/>
              <a:gd name="T8" fmla="*/ 2147483647 w 5143"/>
              <a:gd name="T9" fmla="*/ 2147483647 h 1902"/>
              <a:gd name="T10" fmla="*/ 2147483647 w 5143"/>
              <a:gd name="T11" fmla="*/ 2147483647 h 1902"/>
              <a:gd name="T12" fmla="*/ 2147483647 w 5143"/>
              <a:gd name="T13" fmla="*/ 2147483647 h 1902"/>
              <a:gd name="T14" fmla="*/ 2147483647 w 5143"/>
              <a:gd name="T15" fmla="*/ 2147483647 h 1902"/>
              <a:gd name="T16" fmla="*/ 2147483647 w 5143"/>
              <a:gd name="T17" fmla="*/ 2147483647 h 1902"/>
              <a:gd name="T18" fmla="*/ 2147483647 w 5143"/>
              <a:gd name="T19" fmla="*/ 2147483647 h 1902"/>
              <a:gd name="T20" fmla="*/ 2147483647 w 5143"/>
              <a:gd name="T21" fmla="*/ 2147483647 h 1902"/>
              <a:gd name="T22" fmla="*/ 0 w 5143"/>
              <a:gd name="T23" fmla="*/ 0 h 1902"/>
              <a:gd name="T24" fmla="*/ 0 w 5143"/>
              <a:gd name="T25" fmla="*/ 2147483647 h 1902"/>
              <a:gd name="T26" fmla="*/ 0 w 5143"/>
              <a:gd name="T27" fmla="*/ 2147483647 h 1902"/>
              <a:gd name="T28" fmla="*/ 0 w 5143"/>
              <a:gd name="T29" fmla="*/ 2147483647 h 1902"/>
              <a:gd name="T30" fmla="*/ 0 w 5143"/>
              <a:gd name="T31" fmla="*/ 2147483647 h 1902"/>
              <a:gd name="T32" fmla="*/ 2147483647 w 5143"/>
              <a:gd name="T33" fmla="*/ 2147483647 h 1902"/>
              <a:gd name="T34" fmla="*/ 2147483647 w 5143"/>
              <a:gd name="T35" fmla="*/ 2147483647 h 1902"/>
              <a:gd name="T36" fmla="*/ 2147483647 w 5143"/>
              <a:gd name="T37" fmla="*/ 2147483647 h 1902"/>
              <a:gd name="T38" fmla="*/ 2147483647 w 5143"/>
              <a:gd name="T39" fmla="*/ 2147483647 h 1902"/>
              <a:gd name="T40" fmla="*/ 2147483647 w 5143"/>
              <a:gd name="T41" fmla="*/ 2147483647 h 1902"/>
              <a:gd name="T42" fmla="*/ 2147483647 w 5143"/>
              <a:gd name="T43" fmla="*/ 2147483647 h 1902"/>
              <a:gd name="T44" fmla="*/ 2147483647 w 5143"/>
              <a:gd name="T45" fmla="*/ 2147483647 h 1902"/>
              <a:gd name="T46" fmla="*/ 2147483647 w 5143"/>
              <a:gd name="T47" fmla="*/ 2147483647 h 1902"/>
              <a:gd name="T48" fmla="*/ 2147483647 w 5143"/>
              <a:gd name="T49" fmla="*/ 2147483647 h 1902"/>
              <a:gd name="T50" fmla="*/ 2147483647 w 5143"/>
              <a:gd name="T51" fmla="*/ 2147483647 h 1902"/>
              <a:gd name="T52" fmla="*/ 2147483647 w 5143"/>
              <a:gd name="T53" fmla="*/ 2147483647 h 1902"/>
              <a:gd name="T54" fmla="*/ 2147483647 w 5143"/>
              <a:gd name="T55" fmla="*/ 2147483647 h 1902"/>
              <a:gd name="T56" fmla="*/ 2147483647 w 5143"/>
              <a:gd name="T57" fmla="*/ 2147483647 h 1902"/>
              <a:gd name="T58" fmla="*/ 2147483647 w 5143"/>
              <a:gd name="T59" fmla="*/ 2147483647 h 1902"/>
              <a:gd name="T60" fmla="*/ 2147483647 w 5143"/>
              <a:gd name="T61" fmla="*/ 2147483647 h 1902"/>
              <a:gd name="T62" fmla="*/ 2147483647 w 5143"/>
              <a:gd name="T63" fmla="*/ 2147483647 h 1902"/>
              <a:gd name="T64" fmla="*/ 2147483647 w 5143"/>
              <a:gd name="T65" fmla="*/ 2147483647 h 1902"/>
              <a:gd name="T66" fmla="*/ 2147483647 w 5143"/>
              <a:gd name="T67" fmla="*/ 2147483647 h 1902"/>
              <a:gd name="T68" fmla="*/ 2147483647 w 5143"/>
              <a:gd name="T69" fmla="*/ 2147483647 h 1902"/>
              <a:gd name="T70" fmla="*/ 2147483647 w 5143"/>
              <a:gd name="T71" fmla="*/ 2147483647 h 1902"/>
              <a:gd name="T72" fmla="*/ 2147483647 w 5143"/>
              <a:gd name="T73" fmla="*/ 2147483647 h 1902"/>
              <a:gd name="T74" fmla="*/ 2147483647 w 5143"/>
              <a:gd name="T75" fmla="*/ 2147483647 h 1902"/>
              <a:gd name="T76" fmla="*/ 2147483647 w 5143"/>
              <a:gd name="T77" fmla="*/ 2147483647 h 1902"/>
              <a:gd name="T78" fmla="*/ 2147483647 w 5143"/>
              <a:gd name="T79" fmla="*/ 2147483647 h 1902"/>
              <a:gd name="T80" fmla="*/ 2147483647 w 5143"/>
              <a:gd name="T81" fmla="*/ 2147483647 h 1902"/>
              <a:gd name="T82" fmla="*/ 2147483647 w 5143"/>
              <a:gd name="T83" fmla="*/ 2147483647 h 1902"/>
              <a:gd name="T84" fmla="*/ 2147483647 w 5143"/>
              <a:gd name="T85" fmla="*/ 2147483647 h 1902"/>
              <a:gd name="T86" fmla="*/ 2147483647 w 5143"/>
              <a:gd name="T87" fmla="*/ 2147483647 h 1902"/>
              <a:gd name="T88" fmla="*/ 2147483647 w 5143"/>
              <a:gd name="T89" fmla="*/ 2147483647 h 1902"/>
              <a:gd name="T90" fmla="*/ 2147483647 w 5143"/>
              <a:gd name="T91" fmla="*/ 2147483647 h 1902"/>
              <a:gd name="T92" fmla="*/ 2147483647 w 5143"/>
              <a:gd name="T93" fmla="*/ 2147483647 h 19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endParaRPr lang="en-US"/>
          </a:p>
        </p:txBody>
      </p:sp>
      <p:sp>
        <p:nvSpPr>
          <p:cNvPr id="7" name="Freeform 5"/>
          <p:cNvSpPr>
            <a:spLocks/>
          </p:cNvSpPr>
          <p:nvPr/>
        </p:nvSpPr>
        <p:spPr bwMode="white">
          <a:xfrm>
            <a:off x="0" y="3146425"/>
            <a:ext cx="9144000" cy="3690938"/>
          </a:xfrm>
          <a:custGeom>
            <a:avLst/>
            <a:gdLst>
              <a:gd name="T0" fmla="*/ 0 w 5760"/>
              <a:gd name="T1" fmla="*/ 0 h 2325"/>
              <a:gd name="T2" fmla="*/ 0 w 5760"/>
              <a:gd name="T3" fmla="*/ 2147483647 h 2325"/>
              <a:gd name="T4" fmla="*/ 2147483647 w 5760"/>
              <a:gd name="T5" fmla="*/ 2147483647 h 2325"/>
              <a:gd name="T6" fmla="*/ 2147483647 w 5760"/>
              <a:gd name="T7" fmla="*/ 2147483647 h 2325"/>
              <a:gd name="T8" fmla="*/ 2147483647 w 5760"/>
              <a:gd name="T9" fmla="*/ 2147483647 h 2325"/>
              <a:gd name="T10" fmla="*/ 2147483647 w 5760"/>
              <a:gd name="T11" fmla="*/ 2147483647 h 2325"/>
              <a:gd name="T12" fmla="*/ 2147483647 w 5760"/>
              <a:gd name="T13" fmla="*/ 2147483647 h 2325"/>
              <a:gd name="T14" fmla="*/ 2147483647 w 5760"/>
              <a:gd name="T15" fmla="*/ 2147483647 h 2325"/>
              <a:gd name="T16" fmla="*/ 2147483647 w 5760"/>
              <a:gd name="T17" fmla="*/ 2147483647 h 2325"/>
              <a:gd name="T18" fmla="*/ 2147483647 w 5760"/>
              <a:gd name="T19" fmla="*/ 2147483647 h 2325"/>
              <a:gd name="T20" fmla="*/ 2147483647 w 5760"/>
              <a:gd name="T21" fmla="*/ 2147483647 h 2325"/>
              <a:gd name="T22" fmla="*/ 2147483647 w 5760"/>
              <a:gd name="T23" fmla="*/ 2147483647 h 2325"/>
              <a:gd name="T24" fmla="*/ 2147483647 w 5760"/>
              <a:gd name="T25" fmla="*/ 2147483647 h 2325"/>
              <a:gd name="T26" fmla="*/ 2147483647 w 5760"/>
              <a:gd name="T27" fmla="*/ 2147483647 h 2325"/>
              <a:gd name="T28" fmla="*/ 2147483647 w 5760"/>
              <a:gd name="T29" fmla="*/ 2147483647 h 2325"/>
              <a:gd name="T30" fmla="*/ 2147483647 w 5760"/>
              <a:gd name="T31" fmla="*/ 2147483647 h 2325"/>
              <a:gd name="T32" fmla="*/ 2147483647 w 5760"/>
              <a:gd name="T33" fmla="*/ 2147483647 h 2325"/>
              <a:gd name="T34" fmla="*/ 2147483647 w 5760"/>
              <a:gd name="T35" fmla="*/ 2147483647 h 2325"/>
              <a:gd name="T36" fmla="*/ 2147483647 w 5760"/>
              <a:gd name="T37" fmla="*/ 2147483647 h 2325"/>
              <a:gd name="T38" fmla="*/ 2147483647 w 5760"/>
              <a:gd name="T39" fmla="*/ 2147483647 h 2325"/>
              <a:gd name="T40" fmla="*/ 2147483647 w 5760"/>
              <a:gd name="T41" fmla="*/ 2147483647 h 2325"/>
              <a:gd name="T42" fmla="*/ 2147483647 w 5760"/>
              <a:gd name="T43" fmla="*/ 2147483647 h 2325"/>
              <a:gd name="T44" fmla="*/ 2147483647 w 5760"/>
              <a:gd name="T45" fmla="*/ 2147483647 h 2325"/>
              <a:gd name="T46" fmla="*/ 2147483647 w 5760"/>
              <a:gd name="T47" fmla="*/ 2147483647 h 2325"/>
              <a:gd name="T48" fmla="*/ 2147483647 w 5760"/>
              <a:gd name="T49" fmla="*/ 2147483647 h 2325"/>
              <a:gd name="T50" fmla="*/ 2147483647 w 5760"/>
              <a:gd name="T51" fmla="*/ 2147483647 h 2325"/>
              <a:gd name="T52" fmla="*/ 2147483647 w 5760"/>
              <a:gd name="T53" fmla="*/ 2147483647 h 2325"/>
              <a:gd name="T54" fmla="*/ 2147483647 w 5760"/>
              <a:gd name="T55" fmla="*/ 2147483647 h 2325"/>
              <a:gd name="T56" fmla="*/ 2147483647 w 5760"/>
              <a:gd name="T57" fmla="*/ 2147483647 h 2325"/>
              <a:gd name="T58" fmla="*/ 2147483647 w 5760"/>
              <a:gd name="T59" fmla="*/ 2147483647 h 2325"/>
              <a:gd name="T60" fmla="*/ 2147483647 w 5760"/>
              <a:gd name="T61" fmla="*/ 2147483647 h 2325"/>
              <a:gd name="T62" fmla="*/ 2147483647 w 5760"/>
              <a:gd name="T63" fmla="*/ 2147483647 h 2325"/>
              <a:gd name="T64" fmla="*/ 2147483647 w 5760"/>
              <a:gd name="T65" fmla="*/ 2147483647 h 2325"/>
              <a:gd name="T66" fmla="*/ 2147483647 w 5760"/>
              <a:gd name="T67" fmla="*/ 2147483647 h 2325"/>
              <a:gd name="T68" fmla="*/ 2147483647 w 5760"/>
              <a:gd name="T69" fmla="*/ 2147483647 h 2325"/>
              <a:gd name="T70" fmla="*/ 2147483647 w 5760"/>
              <a:gd name="T71" fmla="*/ 2147483647 h 2325"/>
              <a:gd name="T72" fmla="*/ 2147483647 w 5760"/>
              <a:gd name="T73" fmla="*/ 2147483647 h 2325"/>
              <a:gd name="T74" fmla="*/ 2147483647 w 5760"/>
              <a:gd name="T75" fmla="*/ 2147483647 h 2325"/>
              <a:gd name="T76" fmla="*/ 2147483647 w 5760"/>
              <a:gd name="T77" fmla="*/ 2147483647 h 2325"/>
              <a:gd name="T78" fmla="*/ 2147483647 w 5760"/>
              <a:gd name="T79" fmla="*/ 2147483647 h 2325"/>
              <a:gd name="T80" fmla="*/ 2147483647 w 5760"/>
              <a:gd name="T81" fmla="*/ 2147483647 h 2325"/>
              <a:gd name="T82" fmla="*/ 2147483647 w 5760"/>
              <a:gd name="T83" fmla="*/ 2147483647 h 2325"/>
              <a:gd name="T84" fmla="*/ 2147483647 w 5760"/>
              <a:gd name="T85" fmla="*/ 2147483647 h 2325"/>
              <a:gd name="T86" fmla="*/ 2147483647 w 5760"/>
              <a:gd name="T87" fmla="*/ 2147483647 h 2325"/>
              <a:gd name="T88" fmla="*/ 2147483647 w 5760"/>
              <a:gd name="T89" fmla="*/ 2147483647 h 2325"/>
              <a:gd name="T90" fmla="*/ 2147483647 w 5760"/>
              <a:gd name="T91" fmla="*/ 2147483647 h 2325"/>
              <a:gd name="T92" fmla="*/ 2147483647 w 5760"/>
              <a:gd name="T93" fmla="*/ 2147483647 h 2325"/>
              <a:gd name="T94" fmla="*/ 2147483647 w 5760"/>
              <a:gd name="T95" fmla="*/ 2147483647 h 2325"/>
              <a:gd name="T96" fmla="*/ 2147483647 w 5760"/>
              <a:gd name="T97" fmla="*/ 2147483647 h 2325"/>
              <a:gd name="T98" fmla="*/ 2147483647 w 5760"/>
              <a:gd name="T99" fmla="*/ 2147483647 h 2325"/>
              <a:gd name="T100" fmla="*/ 2147483647 w 5760"/>
              <a:gd name="T101" fmla="*/ 2147483647 h 2325"/>
              <a:gd name="T102" fmla="*/ 0 w 5760"/>
              <a:gd name="T103" fmla="*/ 0 h 23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endParaRPr lang="en-US"/>
          </a:p>
        </p:txBody>
      </p:sp>
      <p:sp>
        <p:nvSpPr>
          <p:cNvPr id="8" name="Freeform 6"/>
          <p:cNvSpPr>
            <a:spLocks/>
          </p:cNvSpPr>
          <p:nvPr/>
        </p:nvSpPr>
        <p:spPr bwMode="white">
          <a:xfrm>
            <a:off x="0" y="2460625"/>
            <a:ext cx="9144000" cy="2497138"/>
          </a:xfrm>
          <a:custGeom>
            <a:avLst/>
            <a:gdLst>
              <a:gd name="T0" fmla="*/ 0 w 5760"/>
              <a:gd name="T1" fmla="*/ 0 h 1573"/>
              <a:gd name="T2" fmla="*/ 0 w 5760"/>
              <a:gd name="T3" fmla="*/ 2147483647 h 1573"/>
              <a:gd name="T4" fmla="*/ 2147483647 w 5760"/>
              <a:gd name="T5" fmla="*/ 2147483647 h 1573"/>
              <a:gd name="T6" fmla="*/ 2147483647 w 5760"/>
              <a:gd name="T7" fmla="*/ 2147483647 h 1573"/>
              <a:gd name="T8" fmla="*/ 2147483647 w 5760"/>
              <a:gd name="T9" fmla="*/ 2147483647 h 1573"/>
              <a:gd name="T10" fmla="*/ 2147483647 w 5760"/>
              <a:gd name="T11" fmla="*/ 2147483647 h 1573"/>
              <a:gd name="T12" fmla="*/ 2147483647 w 5760"/>
              <a:gd name="T13" fmla="*/ 2147483647 h 1573"/>
              <a:gd name="T14" fmla="*/ 2147483647 w 5760"/>
              <a:gd name="T15" fmla="*/ 2147483647 h 1573"/>
              <a:gd name="T16" fmla="*/ 2147483647 w 5760"/>
              <a:gd name="T17" fmla="*/ 2147483647 h 1573"/>
              <a:gd name="T18" fmla="*/ 2147483647 w 5760"/>
              <a:gd name="T19" fmla="*/ 2147483647 h 1573"/>
              <a:gd name="T20" fmla="*/ 2147483647 w 5760"/>
              <a:gd name="T21" fmla="*/ 2147483647 h 1573"/>
              <a:gd name="T22" fmla="*/ 2147483647 w 5760"/>
              <a:gd name="T23" fmla="*/ 2147483647 h 1573"/>
              <a:gd name="T24" fmla="*/ 2147483647 w 5760"/>
              <a:gd name="T25" fmla="*/ 2147483647 h 1573"/>
              <a:gd name="T26" fmla="*/ 2147483647 w 5760"/>
              <a:gd name="T27" fmla="*/ 2147483647 h 1573"/>
              <a:gd name="T28" fmla="*/ 2147483647 w 5760"/>
              <a:gd name="T29" fmla="*/ 2147483647 h 1573"/>
              <a:gd name="T30" fmla="*/ 2147483647 w 5760"/>
              <a:gd name="T31" fmla="*/ 2147483647 h 1573"/>
              <a:gd name="T32" fmla="*/ 2147483647 w 5760"/>
              <a:gd name="T33" fmla="*/ 2147483647 h 1573"/>
              <a:gd name="T34" fmla="*/ 2147483647 w 5760"/>
              <a:gd name="T35" fmla="*/ 2147483647 h 1573"/>
              <a:gd name="T36" fmla="*/ 2147483647 w 5760"/>
              <a:gd name="T37" fmla="*/ 2147483647 h 1573"/>
              <a:gd name="T38" fmla="*/ 2147483647 w 5760"/>
              <a:gd name="T39" fmla="*/ 2147483647 h 1573"/>
              <a:gd name="T40" fmla="*/ 2147483647 w 5760"/>
              <a:gd name="T41" fmla="*/ 2147483647 h 1573"/>
              <a:gd name="T42" fmla="*/ 2147483647 w 5760"/>
              <a:gd name="T43" fmla="*/ 2147483647 h 1573"/>
              <a:gd name="T44" fmla="*/ 2147483647 w 5760"/>
              <a:gd name="T45" fmla="*/ 2147483647 h 1573"/>
              <a:gd name="T46" fmla="*/ 2147483647 w 5760"/>
              <a:gd name="T47" fmla="*/ 2147483647 h 1573"/>
              <a:gd name="T48" fmla="*/ 2147483647 w 5760"/>
              <a:gd name="T49" fmla="*/ 2147483647 h 1573"/>
              <a:gd name="T50" fmla="*/ 2147483647 w 5760"/>
              <a:gd name="T51" fmla="*/ 2147483647 h 1573"/>
              <a:gd name="T52" fmla="*/ 2147483647 w 5760"/>
              <a:gd name="T53" fmla="*/ 2147483647 h 1573"/>
              <a:gd name="T54" fmla="*/ 2147483647 w 5760"/>
              <a:gd name="T55" fmla="*/ 2147483647 h 1573"/>
              <a:gd name="T56" fmla="*/ 2147483647 w 5760"/>
              <a:gd name="T57" fmla="*/ 2147483647 h 1573"/>
              <a:gd name="T58" fmla="*/ 2147483647 w 5760"/>
              <a:gd name="T59" fmla="*/ 2147483647 h 1573"/>
              <a:gd name="T60" fmla="*/ 2147483647 w 5760"/>
              <a:gd name="T61" fmla="*/ 2147483647 h 1573"/>
              <a:gd name="T62" fmla="*/ 2147483647 w 5760"/>
              <a:gd name="T63" fmla="*/ 2147483647 h 1573"/>
              <a:gd name="T64" fmla="*/ 2147483647 w 5760"/>
              <a:gd name="T65" fmla="*/ 2147483647 h 1573"/>
              <a:gd name="T66" fmla="*/ 2147483647 w 5760"/>
              <a:gd name="T67" fmla="*/ 2147483647 h 1573"/>
              <a:gd name="T68" fmla="*/ 2147483647 w 5760"/>
              <a:gd name="T69" fmla="*/ 2147483647 h 1573"/>
              <a:gd name="T70" fmla="*/ 2147483647 w 5760"/>
              <a:gd name="T71" fmla="*/ 2147483647 h 1573"/>
              <a:gd name="T72" fmla="*/ 2147483647 w 5760"/>
              <a:gd name="T73" fmla="*/ 2147483647 h 1573"/>
              <a:gd name="T74" fmla="*/ 2147483647 w 5760"/>
              <a:gd name="T75" fmla="*/ 2147483647 h 1573"/>
              <a:gd name="T76" fmla="*/ 2147483647 w 5760"/>
              <a:gd name="T77" fmla="*/ 2147483647 h 1573"/>
              <a:gd name="T78" fmla="*/ 2147483647 w 5760"/>
              <a:gd name="T79" fmla="*/ 2147483647 h 1573"/>
              <a:gd name="T80" fmla="*/ 2147483647 w 5760"/>
              <a:gd name="T81" fmla="*/ 2147483647 h 1573"/>
              <a:gd name="T82" fmla="*/ 2147483647 w 5760"/>
              <a:gd name="T83" fmla="*/ 2147483647 h 1573"/>
              <a:gd name="T84" fmla="*/ 2147483647 w 5760"/>
              <a:gd name="T85" fmla="*/ 2147483647 h 1573"/>
              <a:gd name="T86" fmla="*/ 2147483647 w 5760"/>
              <a:gd name="T87" fmla="*/ 2147483647 h 1573"/>
              <a:gd name="T88" fmla="*/ 2147483647 w 5760"/>
              <a:gd name="T89" fmla="*/ 2147483647 h 1573"/>
              <a:gd name="T90" fmla="*/ 2147483647 w 5760"/>
              <a:gd name="T91" fmla="*/ 2147483647 h 1573"/>
              <a:gd name="T92" fmla="*/ 2147483647 w 5760"/>
              <a:gd name="T93" fmla="*/ 2147483647 h 1573"/>
              <a:gd name="T94" fmla="*/ 2147483647 w 5760"/>
              <a:gd name="T95" fmla="*/ 0 h 1573"/>
              <a:gd name="T96" fmla="*/ 0 w 5760"/>
              <a:gd name="T97" fmla="*/ 0 h 157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endParaRPr lang="en-US"/>
          </a:p>
        </p:txBody>
      </p:sp>
      <p:sp>
        <p:nvSpPr>
          <p:cNvPr id="9" name="Freeform 7"/>
          <p:cNvSpPr>
            <a:spLocks/>
          </p:cNvSpPr>
          <p:nvPr/>
        </p:nvSpPr>
        <p:spPr bwMode="white">
          <a:xfrm>
            <a:off x="0" y="1793875"/>
            <a:ext cx="9144000" cy="1539875"/>
          </a:xfrm>
          <a:custGeom>
            <a:avLst/>
            <a:gdLst>
              <a:gd name="T0" fmla="*/ 0 w 5760"/>
              <a:gd name="T1" fmla="*/ 0 h 970"/>
              <a:gd name="T2" fmla="*/ 0 w 5760"/>
              <a:gd name="T3" fmla="*/ 2147483647 h 970"/>
              <a:gd name="T4" fmla="*/ 2147483647 w 5760"/>
              <a:gd name="T5" fmla="*/ 2147483647 h 970"/>
              <a:gd name="T6" fmla="*/ 2147483647 w 5760"/>
              <a:gd name="T7" fmla="*/ 2147483647 h 970"/>
              <a:gd name="T8" fmla="*/ 2147483647 w 5760"/>
              <a:gd name="T9" fmla="*/ 2147483647 h 970"/>
              <a:gd name="T10" fmla="*/ 2147483647 w 5760"/>
              <a:gd name="T11" fmla="*/ 2147483647 h 970"/>
              <a:gd name="T12" fmla="*/ 2147483647 w 5760"/>
              <a:gd name="T13" fmla="*/ 2147483647 h 970"/>
              <a:gd name="T14" fmla="*/ 2147483647 w 5760"/>
              <a:gd name="T15" fmla="*/ 2147483647 h 970"/>
              <a:gd name="T16" fmla="*/ 2147483647 w 5760"/>
              <a:gd name="T17" fmla="*/ 2147483647 h 970"/>
              <a:gd name="T18" fmla="*/ 2147483647 w 5760"/>
              <a:gd name="T19" fmla="*/ 2147483647 h 970"/>
              <a:gd name="T20" fmla="*/ 2147483647 w 5760"/>
              <a:gd name="T21" fmla="*/ 2147483647 h 970"/>
              <a:gd name="T22" fmla="*/ 2147483647 w 5760"/>
              <a:gd name="T23" fmla="*/ 2147483647 h 970"/>
              <a:gd name="T24" fmla="*/ 2147483647 w 5760"/>
              <a:gd name="T25" fmla="*/ 2147483647 h 970"/>
              <a:gd name="T26" fmla="*/ 2147483647 w 5760"/>
              <a:gd name="T27" fmla="*/ 2147483647 h 970"/>
              <a:gd name="T28" fmla="*/ 2147483647 w 5760"/>
              <a:gd name="T29" fmla="*/ 2147483647 h 970"/>
              <a:gd name="T30" fmla="*/ 2147483647 w 5760"/>
              <a:gd name="T31" fmla="*/ 2147483647 h 970"/>
              <a:gd name="T32" fmla="*/ 2147483647 w 5760"/>
              <a:gd name="T33" fmla="*/ 2147483647 h 970"/>
              <a:gd name="T34" fmla="*/ 2147483647 w 5760"/>
              <a:gd name="T35" fmla="*/ 2147483647 h 970"/>
              <a:gd name="T36" fmla="*/ 2147483647 w 5760"/>
              <a:gd name="T37" fmla="*/ 2147483647 h 970"/>
              <a:gd name="T38" fmla="*/ 2147483647 w 5760"/>
              <a:gd name="T39" fmla="*/ 2147483647 h 970"/>
              <a:gd name="T40" fmla="*/ 2147483647 w 5760"/>
              <a:gd name="T41" fmla="*/ 2147483647 h 970"/>
              <a:gd name="T42" fmla="*/ 2147483647 w 5760"/>
              <a:gd name="T43" fmla="*/ 2147483647 h 970"/>
              <a:gd name="T44" fmla="*/ 2147483647 w 5760"/>
              <a:gd name="T45" fmla="*/ 0 h 970"/>
              <a:gd name="T46" fmla="*/ 0 w 5760"/>
              <a:gd name="T47" fmla="*/ 0 h 9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endParaRPr lang="en-US"/>
          </a:p>
        </p:txBody>
      </p:sp>
      <p:sp>
        <p:nvSpPr>
          <p:cNvPr id="10" name="Freeform 8"/>
          <p:cNvSpPr>
            <a:spLocks/>
          </p:cNvSpPr>
          <p:nvPr/>
        </p:nvSpPr>
        <p:spPr bwMode="white">
          <a:xfrm>
            <a:off x="0" y="-20638"/>
            <a:ext cx="9144000" cy="1682751"/>
          </a:xfrm>
          <a:custGeom>
            <a:avLst/>
            <a:gdLst>
              <a:gd name="T0" fmla="*/ 0 w 5760"/>
              <a:gd name="T1" fmla="*/ 2147483647 h 1060"/>
              <a:gd name="T2" fmla="*/ 0 w 5760"/>
              <a:gd name="T3" fmla="*/ 2147483647 h 1060"/>
              <a:gd name="T4" fmla="*/ 2147483647 w 5760"/>
              <a:gd name="T5" fmla="*/ 2147483647 h 1060"/>
              <a:gd name="T6" fmla="*/ 2147483647 w 5760"/>
              <a:gd name="T7" fmla="*/ 0 h 1060"/>
              <a:gd name="T8" fmla="*/ 2147483647 w 5760"/>
              <a:gd name="T9" fmla="*/ 0 h 1060"/>
              <a:gd name="T10" fmla="*/ 2147483647 w 5760"/>
              <a:gd name="T11" fmla="*/ 2147483647 h 1060"/>
              <a:gd name="T12" fmla="*/ 2147483647 w 5760"/>
              <a:gd name="T13" fmla="*/ 2147483647 h 1060"/>
              <a:gd name="T14" fmla="*/ 2147483647 w 5760"/>
              <a:gd name="T15" fmla="*/ 2147483647 h 1060"/>
              <a:gd name="T16" fmla="*/ 2147483647 w 5760"/>
              <a:gd name="T17" fmla="*/ 2147483647 h 1060"/>
              <a:gd name="T18" fmla="*/ 2147483647 w 5760"/>
              <a:gd name="T19" fmla="*/ 2147483647 h 1060"/>
              <a:gd name="T20" fmla="*/ 2147483647 w 5760"/>
              <a:gd name="T21" fmla="*/ 2147483647 h 1060"/>
              <a:gd name="T22" fmla="*/ 2147483647 w 5760"/>
              <a:gd name="T23" fmla="*/ 2147483647 h 1060"/>
              <a:gd name="T24" fmla="*/ 2147483647 w 5760"/>
              <a:gd name="T25" fmla="*/ 2147483647 h 1060"/>
              <a:gd name="T26" fmla="*/ 2147483647 w 5760"/>
              <a:gd name="T27" fmla="*/ 2147483647 h 1060"/>
              <a:gd name="T28" fmla="*/ 2147483647 w 5760"/>
              <a:gd name="T29" fmla="*/ 2147483647 h 1060"/>
              <a:gd name="T30" fmla="*/ 2147483647 w 5760"/>
              <a:gd name="T31" fmla="*/ 2147483647 h 1060"/>
              <a:gd name="T32" fmla="*/ 2147483647 w 5760"/>
              <a:gd name="T33" fmla="*/ 2147483647 h 1060"/>
              <a:gd name="T34" fmla="*/ 2147483647 w 5760"/>
              <a:gd name="T35" fmla="*/ 2147483647 h 1060"/>
              <a:gd name="T36" fmla="*/ 2147483647 w 5760"/>
              <a:gd name="T37" fmla="*/ 2147483647 h 1060"/>
              <a:gd name="T38" fmla="*/ 2147483647 w 5760"/>
              <a:gd name="T39" fmla="*/ 2147483647 h 1060"/>
              <a:gd name="T40" fmla="*/ 2147483647 w 5760"/>
              <a:gd name="T41" fmla="*/ 2147483647 h 1060"/>
              <a:gd name="T42" fmla="*/ 2147483647 w 5760"/>
              <a:gd name="T43" fmla="*/ 2147483647 h 1060"/>
              <a:gd name="T44" fmla="*/ 2147483647 w 5760"/>
              <a:gd name="T45" fmla="*/ 2147483647 h 1060"/>
              <a:gd name="T46" fmla="*/ 2147483647 w 5760"/>
              <a:gd name="T47" fmla="*/ 2147483647 h 1060"/>
              <a:gd name="T48" fmla="*/ 2147483647 w 5760"/>
              <a:gd name="T49" fmla="*/ 2147483647 h 1060"/>
              <a:gd name="T50" fmla="*/ 2147483647 w 5760"/>
              <a:gd name="T51" fmla="*/ 2147483647 h 1060"/>
              <a:gd name="T52" fmla="*/ 2147483647 w 5760"/>
              <a:gd name="T53" fmla="*/ 2147483647 h 1060"/>
              <a:gd name="T54" fmla="*/ 0 w 5760"/>
              <a:gd name="T55" fmla="*/ 2147483647 h 10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endParaRPr lang="en-US"/>
          </a:p>
        </p:txBody>
      </p:sp>
      <p:sp>
        <p:nvSpPr>
          <p:cNvPr id="11" name="Freeform 9"/>
          <p:cNvSpPr>
            <a:spLocks/>
          </p:cNvSpPr>
          <p:nvPr/>
        </p:nvSpPr>
        <p:spPr bwMode="white">
          <a:xfrm>
            <a:off x="0" y="-20638"/>
            <a:ext cx="8388350" cy="1068388"/>
          </a:xfrm>
          <a:custGeom>
            <a:avLst/>
            <a:gdLst>
              <a:gd name="T0" fmla="*/ 0 w 5284"/>
              <a:gd name="T1" fmla="*/ 2147483647 h 673"/>
              <a:gd name="T2" fmla="*/ 0 w 5284"/>
              <a:gd name="T3" fmla="*/ 2147483647 h 673"/>
              <a:gd name="T4" fmla="*/ 2147483647 w 5284"/>
              <a:gd name="T5" fmla="*/ 2147483647 h 673"/>
              <a:gd name="T6" fmla="*/ 2147483647 w 5284"/>
              <a:gd name="T7" fmla="*/ 2147483647 h 673"/>
              <a:gd name="T8" fmla="*/ 2147483647 w 5284"/>
              <a:gd name="T9" fmla="*/ 2147483647 h 673"/>
              <a:gd name="T10" fmla="*/ 2147483647 w 5284"/>
              <a:gd name="T11" fmla="*/ 2147483647 h 673"/>
              <a:gd name="T12" fmla="*/ 2147483647 w 5284"/>
              <a:gd name="T13" fmla="*/ 2147483647 h 673"/>
              <a:gd name="T14" fmla="*/ 2147483647 w 5284"/>
              <a:gd name="T15" fmla="*/ 2147483647 h 673"/>
              <a:gd name="T16" fmla="*/ 2147483647 w 5284"/>
              <a:gd name="T17" fmla="*/ 2147483647 h 673"/>
              <a:gd name="T18" fmla="*/ 2147483647 w 5284"/>
              <a:gd name="T19" fmla="*/ 2147483647 h 673"/>
              <a:gd name="T20" fmla="*/ 2147483647 w 5284"/>
              <a:gd name="T21" fmla="*/ 2147483647 h 673"/>
              <a:gd name="T22" fmla="*/ 2147483647 w 5284"/>
              <a:gd name="T23" fmla="*/ 2147483647 h 673"/>
              <a:gd name="T24" fmla="*/ 2147483647 w 5284"/>
              <a:gd name="T25" fmla="*/ 2147483647 h 673"/>
              <a:gd name="T26" fmla="*/ 2147483647 w 5284"/>
              <a:gd name="T27" fmla="*/ 2147483647 h 673"/>
              <a:gd name="T28" fmla="*/ 2147483647 w 5284"/>
              <a:gd name="T29" fmla="*/ 2147483647 h 673"/>
              <a:gd name="T30" fmla="*/ 2147483647 w 5284"/>
              <a:gd name="T31" fmla="*/ 2147483647 h 673"/>
              <a:gd name="T32" fmla="*/ 2147483647 w 5284"/>
              <a:gd name="T33" fmla="*/ 2147483647 h 673"/>
              <a:gd name="T34" fmla="*/ 2147483647 w 5284"/>
              <a:gd name="T35" fmla="*/ 2147483647 h 673"/>
              <a:gd name="T36" fmla="*/ 2147483647 w 5284"/>
              <a:gd name="T37" fmla="*/ 2147483647 h 673"/>
              <a:gd name="T38" fmla="*/ 2147483647 w 5284"/>
              <a:gd name="T39" fmla="*/ 2147483647 h 673"/>
              <a:gd name="T40" fmla="*/ 2147483647 w 5284"/>
              <a:gd name="T41" fmla="*/ 2147483647 h 673"/>
              <a:gd name="T42" fmla="*/ 2147483647 w 5284"/>
              <a:gd name="T43" fmla="*/ 2147483647 h 673"/>
              <a:gd name="T44" fmla="*/ 2147483647 w 5284"/>
              <a:gd name="T45" fmla="*/ 2147483647 h 673"/>
              <a:gd name="T46" fmla="*/ 2147483647 w 5284"/>
              <a:gd name="T47" fmla="*/ 2147483647 h 673"/>
              <a:gd name="T48" fmla="*/ 2147483647 w 5284"/>
              <a:gd name="T49" fmla="*/ 2147483647 h 673"/>
              <a:gd name="T50" fmla="*/ 2147483647 w 5284"/>
              <a:gd name="T51" fmla="*/ 2147483647 h 673"/>
              <a:gd name="T52" fmla="*/ 2147483647 w 5284"/>
              <a:gd name="T53" fmla="*/ 0 h 673"/>
              <a:gd name="T54" fmla="*/ 2147483647 w 5284"/>
              <a:gd name="T55" fmla="*/ 0 h 673"/>
              <a:gd name="T56" fmla="*/ 2147483647 w 5284"/>
              <a:gd name="T57" fmla="*/ 2147483647 h 673"/>
              <a:gd name="T58" fmla="*/ 2147483647 w 5284"/>
              <a:gd name="T59" fmla="*/ 2147483647 h 673"/>
              <a:gd name="T60" fmla="*/ 2147483647 w 5284"/>
              <a:gd name="T61" fmla="*/ 2147483647 h 673"/>
              <a:gd name="T62" fmla="*/ 2147483647 w 5284"/>
              <a:gd name="T63" fmla="*/ 2147483647 h 673"/>
              <a:gd name="T64" fmla="*/ 2147483647 w 5284"/>
              <a:gd name="T65" fmla="*/ 2147483647 h 673"/>
              <a:gd name="T66" fmla="*/ 2147483647 w 5284"/>
              <a:gd name="T67" fmla="*/ 2147483647 h 673"/>
              <a:gd name="T68" fmla="*/ 2147483647 w 5284"/>
              <a:gd name="T69" fmla="*/ 2147483647 h 673"/>
              <a:gd name="T70" fmla="*/ 2147483647 w 5284"/>
              <a:gd name="T71" fmla="*/ 2147483647 h 673"/>
              <a:gd name="T72" fmla="*/ 2147483647 w 5284"/>
              <a:gd name="T73" fmla="*/ 2147483647 h 673"/>
              <a:gd name="T74" fmla="*/ 2147483647 w 5284"/>
              <a:gd name="T75" fmla="*/ 2147483647 h 673"/>
              <a:gd name="T76" fmla="*/ 2147483647 w 5284"/>
              <a:gd name="T77" fmla="*/ 2147483647 h 673"/>
              <a:gd name="T78" fmla="*/ 2147483647 w 5284"/>
              <a:gd name="T79" fmla="*/ 2147483647 h 673"/>
              <a:gd name="T80" fmla="*/ 2147483647 w 5284"/>
              <a:gd name="T81" fmla="*/ 2147483647 h 673"/>
              <a:gd name="T82" fmla="*/ 2147483647 w 5284"/>
              <a:gd name="T83" fmla="*/ 2147483647 h 673"/>
              <a:gd name="T84" fmla="*/ 2147483647 w 5284"/>
              <a:gd name="T85" fmla="*/ 2147483647 h 673"/>
              <a:gd name="T86" fmla="*/ 0 w 5284"/>
              <a:gd name="T87" fmla="*/ 2147483647 h 6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endParaRPr lang="en-US"/>
          </a:p>
        </p:txBody>
      </p:sp>
      <p:sp>
        <p:nvSpPr>
          <p:cNvPr id="12" name="Freeform 10"/>
          <p:cNvSpPr>
            <a:spLocks/>
          </p:cNvSpPr>
          <p:nvPr userDrawn="1"/>
        </p:nvSpPr>
        <p:spPr bwMode="white">
          <a:xfrm>
            <a:off x="0" y="-20638"/>
            <a:ext cx="4578350" cy="454026"/>
          </a:xfrm>
          <a:custGeom>
            <a:avLst/>
            <a:gdLst>
              <a:gd name="T0" fmla="*/ 0 w 2884"/>
              <a:gd name="T1" fmla="*/ 0 h 286"/>
              <a:gd name="T2" fmla="*/ 0 w 2884"/>
              <a:gd name="T3" fmla="*/ 2147483647 h 286"/>
              <a:gd name="T4" fmla="*/ 2147483647 w 2884"/>
              <a:gd name="T5" fmla="*/ 2147483647 h 286"/>
              <a:gd name="T6" fmla="*/ 2147483647 w 2884"/>
              <a:gd name="T7" fmla="*/ 2147483647 h 286"/>
              <a:gd name="T8" fmla="*/ 2147483647 w 2884"/>
              <a:gd name="T9" fmla="*/ 2147483647 h 286"/>
              <a:gd name="T10" fmla="*/ 2147483647 w 2884"/>
              <a:gd name="T11" fmla="*/ 2147483647 h 286"/>
              <a:gd name="T12" fmla="*/ 2147483647 w 2884"/>
              <a:gd name="T13" fmla="*/ 2147483647 h 286"/>
              <a:gd name="T14" fmla="*/ 2147483647 w 2884"/>
              <a:gd name="T15" fmla="*/ 2147483647 h 286"/>
              <a:gd name="T16" fmla="*/ 2147483647 w 2884"/>
              <a:gd name="T17" fmla="*/ 2147483647 h 286"/>
              <a:gd name="T18" fmla="*/ 2147483647 w 2884"/>
              <a:gd name="T19" fmla="*/ 2147483647 h 286"/>
              <a:gd name="T20" fmla="*/ 2147483647 w 2884"/>
              <a:gd name="T21" fmla="*/ 2147483647 h 286"/>
              <a:gd name="T22" fmla="*/ 2147483647 w 2884"/>
              <a:gd name="T23" fmla="*/ 2147483647 h 286"/>
              <a:gd name="T24" fmla="*/ 2147483647 w 2884"/>
              <a:gd name="T25" fmla="*/ 2147483647 h 286"/>
              <a:gd name="T26" fmla="*/ 2147483647 w 2884"/>
              <a:gd name="T27" fmla="*/ 2147483647 h 286"/>
              <a:gd name="T28" fmla="*/ 2147483647 w 2884"/>
              <a:gd name="T29" fmla="*/ 0 h 286"/>
              <a:gd name="T30" fmla="*/ 0 w 2884"/>
              <a:gd name="T31" fmla="*/ 0 h 2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endParaRPr lang="en-US"/>
          </a:p>
        </p:txBody>
      </p:sp>
      <p:pic>
        <p:nvPicPr>
          <p:cNvPr id="13" name="Picture 16"/>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889750" y="6208713"/>
            <a:ext cx="2135188" cy="536575"/>
          </a:xfrm>
          <a:prstGeom prst="rect">
            <a:avLst/>
          </a:prstGeom>
          <a:noFill/>
          <a:ln w="9525">
            <a:noFill/>
            <a:miter lim="800000"/>
            <a:headEnd/>
            <a:tailEnd/>
          </a:ln>
        </p:spPr>
      </p:pic>
      <p:sp>
        <p:nvSpPr>
          <p:cNvPr id="14" name="Line 17"/>
          <p:cNvSpPr>
            <a:spLocks noChangeShapeType="1"/>
          </p:cNvSpPr>
          <p:nvPr/>
        </p:nvSpPr>
        <p:spPr bwMode="auto">
          <a:xfrm>
            <a:off x="685800" y="4113213"/>
            <a:ext cx="7772400" cy="0"/>
          </a:xfrm>
          <a:prstGeom prst="line">
            <a:avLst/>
          </a:prstGeom>
          <a:noFill/>
          <a:ln w="76200">
            <a:solidFill>
              <a:schemeClr val="folHlink"/>
            </a:solidFill>
            <a:round/>
            <a:headEnd/>
            <a:tailEnd/>
          </a:ln>
          <a:effectLst/>
        </p:spPr>
        <p:txBody>
          <a:bodyPr wrap="none" anchor="ctr"/>
          <a:lstStyle/>
          <a:p>
            <a:endParaRPr lang="en-US"/>
          </a:p>
        </p:txBody>
      </p:sp>
      <p:sp>
        <p:nvSpPr>
          <p:cNvPr id="400395" name="Rectangle 11"/>
          <p:cNvSpPr>
            <a:spLocks noGrp="1" noChangeArrowheads="1"/>
          </p:cNvSpPr>
          <p:nvPr>
            <p:ph type="ctrTitle"/>
          </p:nvPr>
        </p:nvSpPr>
        <p:spPr>
          <a:xfrm>
            <a:off x="685800" y="1244600"/>
            <a:ext cx="7772400" cy="2184400"/>
          </a:xfrm>
        </p:spPr>
        <p:txBody>
          <a:bodyPr/>
          <a:lstStyle>
            <a:lvl1pPr>
              <a:defRPr sz="6000"/>
            </a:lvl1pPr>
          </a:lstStyle>
          <a:p>
            <a:pPr lvl="0"/>
            <a:r>
              <a:rPr lang="en-US" noProof="0" smtClean="0"/>
              <a:t>Click to edit Master title style</a:t>
            </a:r>
          </a:p>
        </p:txBody>
      </p:sp>
      <p:sp>
        <p:nvSpPr>
          <p:cNvPr id="400396" name="Rectangle 12"/>
          <p:cNvSpPr>
            <a:spLocks noGrp="1" noChangeArrowheads="1"/>
          </p:cNvSpPr>
          <p:nvPr>
            <p:ph type="subTitle" idx="1"/>
          </p:nvPr>
        </p:nvSpPr>
        <p:spPr>
          <a:xfrm>
            <a:off x="1371600" y="4341813"/>
            <a:ext cx="6400800" cy="1752600"/>
          </a:xfrm>
        </p:spPr>
        <p:txBody>
          <a:bodyPr/>
          <a:lstStyle>
            <a:lvl1pPr marL="0" indent="0" algn="ctr">
              <a:buFont typeface="Wingdings" pitchFamily="2" charset="2"/>
              <a:buNone/>
              <a:defRPr/>
            </a:lvl1pPr>
          </a:lstStyle>
          <a:p>
            <a:pPr lvl="0"/>
            <a:r>
              <a:rPr lang="en-US" noProof="0" dirty="0" smtClean="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227013"/>
            <a:ext cx="2033587" cy="59420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27013"/>
            <a:ext cx="5949950" cy="59420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880" y="227013"/>
            <a:ext cx="8778240" cy="731520"/>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2563" y="227013"/>
            <a:ext cx="8778875" cy="73152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97280"/>
            <a:ext cx="402336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97280"/>
            <a:ext cx="402336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399362" name="Rectangle 1026"/>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a:noFill/>
          </a:ln>
          <a:extLst>
            <a:ext uri="{91240B29-F687-4F45-9708-019B960494DF}">
              <a14:hiddenLine xmlns:a14="http://schemas.microsoft.com/office/drawing/2010/main" xmlns="" w="9525">
                <a:solidFill>
                  <a:schemeClr val="tx1"/>
                </a:solidFill>
                <a:miter lim="800000"/>
                <a:headEnd/>
                <a:tailEnd/>
              </a14:hiddenLine>
            </a:ext>
          </a:extLst>
        </p:spPr>
        <p:txBody>
          <a:bodyPr wrap="none" anchor="ctr"/>
          <a:lstStyle/>
          <a:p>
            <a:pPr eaLnBrk="0" hangingPunct="0">
              <a:spcBef>
                <a:spcPct val="30000"/>
              </a:spcBef>
              <a:defRPr/>
            </a:pPr>
            <a:endParaRPr lang="en-US" dirty="0">
              <a:cs typeface="+mn-cs"/>
            </a:endParaRPr>
          </a:p>
        </p:txBody>
      </p:sp>
      <p:sp>
        <p:nvSpPr>
          <p:cNvPr id="1027" name="Freeform 1027"/>
          <p:cNvSpPr>
            <a:spLocks/>
          </p:cNvSpPr>
          <p:nvPr/>
        </p:nvSpPr>
        <p:spPr bwMode="white">
          <a:xfrm>
            <a:off x="-9525" y="4489450"/>
            <a:ext cx="5754688" cy="2368550"/>
          </a:xfrm>
          <a:custGeom>
            <a:avLst/>
            <a:gdLst>
              <a:gd name="T0" fmla="*/ 0 w 3625"/>
              <a:gd name="T1" fmla="*/ 2147483647 h 1492"/>
              <a:gd name="T2" fmla="*/ 0 w 3625"/>
              <a:gd name="T3" fmla="*/ 0 h 1492"/>
              <a:gd name="T4" fmla="*/ 2147483647 w 3625"/>
              <a:gd name="T5" fmla="*/ 2147483647 h 1492"/>
              <a:gd name="T6" fmla="*/ 2147483647 w 3625"/>
              <a:gd name="T7" fmla="*/ 2147483647 h 1492"/>
              <a:gd name="T8" fmla="*/ 2147483647 w 3625"/>
              <a:gd name="T9" fmla="*/ 2147483647 h 1492"/>
              <a:gd name="T10" fmla="*/ 2147483647 w 3625"/>
              <a:gd name="T11" fmla="*/ 2147483647 h 1492"/>
              <a:gd name="T12" fmla="*/ 2147483647 w 3625"/>
              <a:gd name="T13" fmla="*/ 2147483647 h 1492"/>
              <a:gd name="T14" fmla="*/ 2147483647 w 3625"/>
              <a:gd name="T15" fmla="*/ 2147483647 h 1492"/>
              <a:gd name="T16" fmla="*/ 2147483647 w 3625"/>
              <a:gd name="T17" fmla="*/ 2147483647 h 1492"/>
              <a:gd name="T18" fmla="*/ 2147483647 w 3625"/>
              <a:gd name="T19" fmla="*/ 2147483647 h 1492"/>
              <a:gd name="T20" fmla="*/ 2147483647 w 3625"/>
              <a:gd name="T21" fmla="*/ 2147483647 h 1492"/>
              <a:gd name="T22" fmla="*/ 2147483647 w 3625"/>
              <a:gd name="T23" fmla="*/ 2147483647 h 1492"/>
              <a:gd name="T24" fmla="*/ 2147483647 w 3625"/>
              <a:gd name="T25" fmla="*/ 2147483647 h 1492"/>
              <a:gd name="T26" fmla="*/ 2147483647 w 3625"/>
              <a:gd name="T27" fmla="*/ 2147483647 h 1492"/>
              <a:gd name="T28" fmla="*/ 2147483647 w 3625"/>
              <a:gd name="T29" fmla="*/ 2147483647 h 1492"/>
              <a:gd name="T30" fmla="*/ 2147483647 w 3625"/>
              <a:gd name="T31" fmla="*/ 2147483647 h 1492"/>
              <a:gd name="T32" fmla="*/ 2147483647 w 3625"/>
              <a:gd name="T33" fmla="*/ 2147483647 h 1492"/>
              <a:gd name="T34" fmla="*/ 2147483647 w 3625"/>
              <a:gd name="T35" fmla="*/ 2147483647 h 1492"/>
              <a:gd name="T36" fmla="*/ 2147483647 w 3625"/>
              <a:gd name="T37" fmla="*/ 2147483647 h 1492"/>
              <a:gd name="T38" fmla="*/ 2147483647 w 3625"/>
              <a:gd name="T39" fmla="*/ 2147483647 h 1492"/>
              <a:gd name="T40" fmla="*/ 2147483647 w 3625"/>
              <a:gd name="T41" fmla="*/ 2147483647 h 1492"/>
              <a:gd name="T42" fmla="*/ 2147483647 w 3625"/>
              <a:gd name="T43" fmla="*/ 2147483647 h 1492"/>
              <a:gd name="T44" fmla="*/ 2147483647 w 3625"/>
              <a:gd name="T45" fmla="*/ 2147483647 h 1492"/>
              <a:gd name="T46" fmla="*/ 2147483647 w 3625"/>
              <a:gd name="T47" fmla="*/ 2147483647 h 1492"/>
              <a:gd name="T48" fmla="*/ 2147483647 w 3625"/>
              <a:gd name="T49" fmla="*/ 2147483647 h 1492"/>
              <a:gd name="T50" fmla="*/ 2147483647 w 3625"/>
              <a:gd name="T51" fmla="*/ 2147483647 h 1492"/>
              <a:gd name="T52" fmla="*/ 0 w 3625"/>
              <a:gd name="T53" fmla="*/ 2147483647 h 14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endParaRPr lang="en-US"/>
          </a:p>
        </p:txBody>
      </p:sp>
      <p:sp>
        <p:nvSpPr>
          <p:cNvPr id="1028" name="Freeform 1029"/>
          <p:cNvSpPr>
            <a:spLocks/>
          </p:cNvSpPr>
          <p:nvPr/>
        </p:nvSpPr>
        <p:spPr bwMode="white">
          <a:xfrm>
            <a:off x="0" y="3146425"/>
            <a:ext cx="9144000" cy="3690938"/>
          </a:xfrm>
          <a:custGeom>
            <a:avLst/>
            <a:gdLst>
              <a:gd name="T0" fmla="*/ 0 w 5760"/>
              <a:gd name="T1" fmla="*/ 0 h 2325"/>
              <a:gd name="T2" fmla="*/ 0 w 5760"/>
              <a:gd name="T3" fmla="*/ 2147483647 h 2325"/>
              <a:gd name="T4" fmla="*/ 2147483647 w 5760"/>
              <a:gd name="T5" fmla="*/ 2147483647 h 2325"/>
              <a:gd name="T6" fmla="*/ 2147483647 w 5760"/>
              <a:gd name="T7" fmla="*/ 2147483647 h 2325"/>
              <a:gd name="T8" fmla="*/ 2147483647 w 5760"/>
              <a:gd name="T9" fmla="*/ 2147483647 h 2325"/>
              <a:gd name="T10" fmla="*/ 2147483647 w 5760"/>
              <a:gd name="T11" fmla="*/ 2147483647 h 2325"/>
              <a:gd name="T12" fmla="*/ 2147483647 w 5760"/>
              <a:gd name="T13" fmla="*/ 2147483647 h 2325"/>
              <a:gd name="T14" fmla="*/ 2147483647 w 5760"/>
              <a:gd name="T15" fmla="*/ 2147483647 h 2325"/>
              <a:gd name="T16" fmla="*/ 2147483647 w 5760"/>
              <a:gd name="T17" fmla="*/ 2147483647 h 2325"/>
              <a:gd name="T18" fmla="*/ 2147483647 w 5760"/>
              <a:gd name="T19" fmla="*/ 2147483647 h 2325"/>
              <a:gd name="T20" fmla="*/ 2147483647 w 5760"/>
              <a:gd name="T21" fmla="*/ 2147483647 h 2325"/>
              <a:gd name="T22" fmla="*/ 2147483647 w 5760"/>
              <a:gd name="T23" fmla="*/ 2147483647 h 2325"/>
              <a:gd name="T24" fmla="*/ 2147483647 w 5760"/>
              <a:gd name="T25" fmla="*/ 2147483647 h 2325"/>
              <a:gd name="T26" fmla="*/ 2147483647 w 5760"/>
              <a:gd name="T27" fmla="*/ 2147483647 h 2325"/>
              <a:gd name="T28" fmla="*/ 2147483647 w 5760"/>
              <a:gd name="T29" fmla="*/ 2147483647 h 2325"/>
              <a:gd name="T30" fmla="*/ 2147483647 w 5760"/>
              <a:gd name="T31" fmla="*/ 2147483647 h 2325"/>
              <a:gd name="T32" fmla="*/ 2147483647 w 5760"/>
              <a:gd name="T33" fmla="*/ 2147483647 h 2325"/>
              <a:gd name="T34" fmla="*/ 2147483647 w 5760"/>
              <a:gd name="T35" fmla="*/ 2147483647 h 2325"/>
              <a:gd name="T36" fmla="*/ 2147483647 w 5760"/>
              <a:gd name="T37" fmla="*/ 2147483647 h 2325"/>
              <a:gd name="T38" fmla="*/ 2147483647 w 5760"/>
              <a:gd name="T39" fmla="*/ 2147483647 h 2325"/>
              <a:gd name="T40" fmla="*/ 2147483647 w 5760"/>
              <a:gd name="T41" fmla="*/ 2147483647 h 2325"/>
              <a:gd name="T42" fmla="*/ 2147483647 w 5760"/>
              <a:gd name="T43" fmla="*/ 2147483647 h 2325"/>
              <a:gd name="T44" fmla="*/ 2147483647 w 5760"/>
              <a:gd name="T45" fmla="*/ 2147483647 h 2325"/>
              <a:gd name="T46" fmla="*/ 2147483647 w 5760"/>
              <a:gd name="T47" fmla="*/ 2147483647 h 2325"/>
              <a:gd name="T48" fmla="*/ 2147483647 w 5760"/>
              <a:gd name="T49" fmla="*/ 2147483647 h 2325"/>
              <a:gd name="T50" fmla="*/ 2147483647 w 5760"/>
              <a:gd name="T51" fmla="*/ 2147483647 h 2325"/>
              <a:gd name="T52" fmla="*/ 2147483647 w 5760"/>
              <a:gd name="T53" fmla="*/ 2147483647 h 2325"/>
              <a:gd name="T54" fmla="*/ 2147483647 w 5760"/>
              <a:gd name="T55" fmla="*/ 2147483647 h 2325"/>
              <a:gd name="T56" fmla="*/ 2147483647 w 5760"/>
              <a:gd name="T57" fmla="*/ 2147483647 h 2325"/>
              <a:gd name="T58" fmla="*/ 2147483647 w 5760"/>
              <a:gd name="T59" fmla="*/ 2147483647 h 2325"/>
              <a:gd name="T60" fmla="*/ 2147483647 w 5760"/>
              <a:gd name="T61" fmla="*/ 2147483647 h 2325"/>
              <a:gd name="T62" fmla="*/ 2147483647 w 5760"/>
              <a:gd name="T63" fmla="*/ 2147483647 h 2325"/>
              <a:gd name="T64" fmla="*/ 2147483647 w 5760"/>
              <a:gd name="T65" fmla="*/ 2147483647 h 2325"/>
              <a:gd name="T66" fmla="*/ 2147483647 w 5760"/>
              <a:gd name="T67" fmla="*/ 2147483647 h 2325"/>
              <a:gd name="T68" fmla="*/ 2147483647 w 5760"/>
              <a:gd name="T69" fmla="*/ 2147483647 h 2325"/>
              <a:gd name="T70" fmla="*/ 2147483647 w 5760"/>
              <a:gd name="T71" fmla="*/ 2147483647 h 2325"/>
              <a:gd name="T72" fmla="*/ 2147483647 w 5760"/>
              <a:gd name="T73" fmla="*/ 2147483647 h 2325"/>
              <a:gd name="T74" fmla="*/ 2147483647 w 5760"/>
              <a:gd name="T75" fmla="*/ 2147483647 h 2325"/>
              <a:gd name="T76" fmla="*/ 2147483647 w 5760"/>
              <a:gd name="T77" fmla="*/ 2147483647 h 2325"/>
              <a:gd name="T78" fmla="*/ 2147483647 w 5760"/>
              <a:gd name="T79" fmla="*/ 2147483647 h 2325"/>
              <a:gd name="T80" fmla="*/ 2147483647 w 5760"/>
              <a:gd name="T81" fmla="*/ 2147483647 h 2325"/>
              <a:gd name="T82" fmla="*/ 2147483647 w 5760"/>
              <a:gd name="T83" fmla="*/ 2147483647 h 2325"/>
              <a:gd name="T84" fmla="*/ 2147483647 w 5760"/>
              <a:gd name="T85" fmla="*/ 2147483647 h 2325"/>
              <a:gd name="T86" fmla="*/ 2147483647 w 5760"/>
              <a:gd name="T87" fmla="*/ 2147483647 h 2325"/>
              <a:gd name="T88" fmla="*/ 2147483647 w 5760"/>
              <a:gd name="T89" fmla="*/ 2147483647 h 2325"/>
              <a:gd name="T90" fmla="*/ 2147483647 w 5760"/>
              <a:gd name="T91" fmla="*/ 2147483647 h 2325"/>
              <a:gd name="T92" fmla="*/ 2147483647 w 5760"/>
              <a:gd name="T93" fmla="*/ 2147483647 h 2325"/>
              <a:gd name="T94" fmla="*/ 2147483647 w 5760"/>
              <a:gd name="T95" fmla="*/ 2147483647 h 2325"/>
              <a:gd name="T96" fmla="*/ 2147483647 w 5760"/>
              <a:gd name="T97" fmla="*/ 2147483647 h 2325"/>
              <a:gd name="T98" fmla="*/ 2147483647 w 5760"/>
              <a:gd name="T99" fmla="*/ 2147483647 h 2325"/>
              <a:gd name="T100" fmla="*/ 2147483647 w 5760"/>
              <a:gd name="T101" fmla="*/ 2147483647 h 2325"/>
              <a:gd name="T102" fmla="*/ 0 w 5760"/>
              <a:gd name="T103" fmla="*/ 0 h 23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endParaRPr lang="en-US"/>
          </a:p>
        </p:txBody>
      </p:sp>
      <p:sp>
        <p:nvSpPr>
          <p:cNvPr id="1029" name="Freeform 1030"/>
          <p:cNvSpPr>
            <a:spLocks/>
          </p:cNvSpPr>
          <p:nvPr/>
        </p:nvSpPr>
        <p:spPr bwMode="white">
          <a:xfrm>
            <a:off x="0" y="2460625"/>
            <a:ext cx="9144000" cy="2497138"/>
          </a:xfrm>
          <a:custGeom>
            <a:avLst/>
            <a:gdLst>
              <a:gd name="T0" fmla="*/ 0 w 5760"/>
              <a:gd name="T1" fmla="*/ 0 h 1573"/>
              <a:gd name="T2" fmla="*/ 0 w 5760"/>
              <a:gd name="T3" fmla="*/ 2147483647 h 1573"/>
              <a:gd name="T4" fmla="*/ 2147483647 w 5760"/>
              <a:gd name="T5" fmla="*/ 2147483647 h 1573"/>
              <a:gd name="T6" fmla="*/ 2147483647 w 5760"/>
              <a:gd name="T7" fmla="*/ 2147483647 h 1573"/>
              <a:gd name="T8" fmla="*/ 2147483647 w 5760"/>
              <a:gd name="T9" fmla="*/ 2147483647 h 1573"/>
              <a:gd name="T10" fmla="*/ 2147483647 w 5760"/>
              <a:gd name="T11" fmla="*/ 2147483647 h 1573"/>
              <a:gd name="T12" fmla="*/ 2147483647 w 5760"/>
              <a:gd name="T13" fmla="*/ 2147483647 h 1573"/>
              <a:gd name="T14" fmla="*/ 2147483647 w 5760"/>
              <a:gd name="T15" fmla="*/ 2147483647 h 1573"/>
              <a:gd name="T16" fmla="*/ 2147483647 w 5760"/>
              <a:gd name="T17" fmla="*/ 2147483647 h 1573"/>
              <a:gd name="T18" fmla="*/ 2147483647 w 5760"/>
              <a:gd name="T19" fmla="*/ 2147483647 h 1573"/>
              <a:gd name="T20" fmla="*/ 2147483647 w 5760"/>
              <a:gd name="T21" fmla="*/ 2147483647 h 1573"/>
              <a:gd name="T22" fmla="*/ 2147483647 w 5760"/>
              <a:gd name="T23" fmla="*/ 2147483647 h 1573"/>
              <a:gd name="T24" fmla="*/ 2147483647 w 5760"/>
              <a:gd name="T25" fmla="*/ 2147483647 h 1573"/>
              <a:gd name="T26" fmla="*/ 2147483647 w 5760"/>
              <a:gd name="T27" fmla="*/ 2147483647 h 1573"/>
              <a:gd name="T28" fmla="*/ 2147483647 w 5760"/>
              <a:gd name="T29" fmla="*/ 2147483647 h 1573"/>
              <a:gd name="T30" fmla="*/ 2147483647 w 5760"/>
              <a:gd name="T31" fmla="*/ 2147483647 h 1573"/>
              <a:gd name="T32" fmla="*/ 2147483647 w 5760"/>
              <a:gd name="T33" fmla="*/ 2147483647 h 1573"/>
              <a:gd name="T34" fmla="*/ 2147483647 w 5760"/>
              <a:gd name="T35" fmla="*/ 2147483647 h 1573"/>
              <a:gd name="T36" fmla="*/ 2147483647 w 5760"/>
              <a:gd name="T37" fmla="*/ 2147483647 h 1573"/>
              <a:gd name="T38" fmla="*/ 2147483647 w 5760"/>
              <a:gd name="T39" fmla="*/ 2147483647 h 1573"/>
              <a:gd name="T40" fmla="*/ 2147483647 w 5760"/>
              <a:gd name="T41" fmla="*/ 2147483647 h 1573"/>
              <a:gd name="T42" fmla="*/ 2147483647 w 5760"/>
              <a:gd name="T43" fmla="*/ 2147483647 h 1573"/>
              <a:gd name="T44" fmla="*/ 2147483647 w 5760"/>
              <a:gd name="T45" fmla="*/ 2147483647 h 1573"/>
              <a:gd name="T46" fmla="*/ 2147483647 w 5760"/>
              <a:gd name="T47" fmla="*/ 2147483647 h 1573"/>
              <a:gd name="T48" fmla="*/ 2147483647 w 5760"/>
              <a:gd name="T49" fmla="*/ 2147483647 h 1573"/>
              <a:gd name="T50" fmla="*/ 2147483647 w 5760"/>
              <a:gd name="T51" fmla="*/ 2147483647 h 1573"/>
              <a:gd name="T52" fmla="*/ 2147483647 w 5760"/>
              <a:gd name="T53" fmla="*/ 2147483647 h 1573"/>
              <a:gd name="T54" fmla="*/ 2147483647 w 5760"/>
              <a:gd name="T55" fmla="*/ 2147483647 h 1573"/>
              <a:gd name="T56" fmla="*/ 2147483647 w 5760"/>
              <a:gd name="T57" fmla="*/ 2147483647 h 1573"/>
              <a:gd name="T58" fmla="*/ 2147483647 w 5760"/>
              <a:gd name="T59" fmla="*/ 2147483647 h 1573"/>
              <a:gd name="T60" fmla="*/ 2147483647 w 5760"/>
              <a:gd name="T61" fmla="*/ 2147483647 h 1573"/>
              <a:gd name="T62" fmla="*/ 2147483647 w 5760"/>
              <a:gd name="T63" fmla="*/ 2147483647 h 1573"/>
              <a:gd name="T64" fmla="*/ 2147483647 w 5760"/>
              <a:gd name="T65" fmla="*/ 2147483647 h 1573"/>
              <a:gd name="T66" fmla="*/ 2147483647 w 5760"/>
              <a:gd name="T67" fmla="*/ 2147483647 h 1573"/>
              <a:gd name="T68" fmla="*/ 2147483647 w 5760"/>
              <a:gd name="T69" fmla="*/ 2147483647 h 1573"/>
              <a:gd name="T70" fmla="*/ 2147483647 w 5760"/>
              <a:gd name="T71" fmla="*/ 2147483647 h 1573"/>
              <a:gd name="T72" fmla="*/ 2147483647 w 5760"/>
              <a:gd name="T73" fmla="*/ 2147483647 h 1573"/>
              <a:gd name="T74" fmla="*/ 2147483647 w 5760"/>
              <a:gd name="T75" fmla="*/ 2147483647 h 1573"/>
              <a:gd name="T76" fmla="*/ 2147483647 w 5760"/>
              <a:gd name="T77" fmla="*/ 2147483647 h 1573"/>
              <a:gd name="T78" fmla="*/ 2147483647 w 5760"/>
              <a:gd name="T79" fmla="*/ 2147483647 h 1573"/>
              <a:gd name="T80" fmla="*/ 2147483647 w 5760"/>
              <a:gd name="T81" fmla="*/ 2147483647 h 1573"/>
              <a:gd name="T82" fmla="*/ 2147483647 w 5760"/>
              <a:gd name="T83" fmla="*/ 2147483647 h 1573"/>
              <a:gd name="T84" fmla="*/ 2147483647 w 5760"/>
              <a:gd name="T85" fmla="*/ 2147483647 h 1573"/>
              <a:gd name="T86" fmla="*/ 2147483647 w 5760"/>
              <a:gd name="T87" fmla="*/ 2147483647 h 1573"/>
              <a:gd name="T88" fmla="*/ 2147483647 w 5760"/>
              <a:gd name="T89" fmla="*/ 2147483647 h 1573"/>
              <a:gd name="T90" fmla="*/ 2147483647 w 5760"/>
              <a:gd name="T91" fmla="*/ 2147483647 h 1573"/>
              <a:gd name="T92" fmla="*/ 2147483647 w 5760"/>
              <a:gd name="T93" fmla="*/ 2147483647 h 1573"/>
              <a:gd name="T94" fmla="*/ 2147483647 w 5760"/>
              <a:gd name="T95" fmla="*/ 0 h 1573"/>
              <a:gd name="T96" fmla="*/ 0 w 5760"/>
              <a:gd name="T97" fmla="*/ 0 h 157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endParaRPr lang="en-US"/>
          </a:p>
        </p:txBody>
      </p:sp>
      <p:sp>
        <p:nvSpPr>
          <p:cNvPr id="1030" name="Freeform 1031"/>
          <p:cNvSpPr>
            <a:spLocks/>
          </p:cNvSpPr>
          <p:nvPr/>
        </p:nvSpPr>
        <p:spPr bwMode="white">
          <a:xfrm>
            <a:off x="0" y="1793875"/>
            <a:ext cx="9144000" cy="1539875"/>
          </a:xfrm>
          <a:custGeom>
            <a:avLst/>
            <a:gdLst>
              <a:gd name="T0" fmla="*/ 0 w 5760"/>
              <a:gd name="T1" fmla="*/ 0 h 970"/>
              <a:gd name="T2" fmla="*/ 0 w 5760"/>
              <a:gd name="T3" fmla="*/ 2147483647 h 970"/>
              <a:gd name="T4" fmla="*/ 2147483647 w 5760"/>
              <a:gd name="T5" fmla="*/ 2147483647 h 970"/>
              <a:gd name="T6" fmla="*/ 2147483647 w 5760"/>
              <a:gd name="T7" fmla="*/ 2147483647 h 970"/>
              <a:gd name="T8" fmla="*/ 2147483647 w 5760"/>
              <a:gd name="T9" fmla="*/ 2147483647 h 970"/>
              <a:gd name="T10" fmla="*/ 2147483647 w 5760"/>
              <a:gd name="T11" fmla="*/ 2147483647 h 970"/>
              <a:gd name="T12" fmla="*/ 2147483647 w 5760"/>
              <a:gd name="T13" fmla="*/ 2147483647 h 970"/>
              <a:gd name="T14" fmla="*/ 2147483647 w 5760"/>
              <a:gd name="T15" fmla="*/ 2147483647 h 970"/>
              <a:gd name="T16" fmla="*/ 2147483647 w 5760"/>
              <a:gd name="T17" fmla="*/ 2147483647 h 970"/>
              <a:gd name="T18" fmla="*/ 2147483647 w 5760"/>
              <a:gd name="T19" fmla="*/ 2147483647 h 970"/>
              <a:gd name="T20" fmla="*/ 2147483647 w 5760"/>
              <a:gd name="T21" fmla="*/ 2147483647 h 970"/>
              <a:gd name="T22" fmla="*/ 2147483647 w 5760"/>
              <a:gd name="T23" fmla="*/ 2147483647 h 970"/>
              <a:gd name="T24" fmla="*/ 2147483647 w 5760"/>
              <a:gd name="T25" fmla="*/ 2147483647 h 970"/>
              <a:gd name="T26" fmla="*/ 2147483647 w 5760"/>
              <a:gd name="T27" fmla="*/ 2147483647 h 970"/>
              <a:gd name="T28" fmla="*/ 2147483647 w 5760"/>
              <a:gd name="T29" fmla="*/ 2147483647 h 970"/>
              <a:gd name="T30" fmla="*/ 2147483647 w 5760"/>
              <a:gd name="T31" fmla="*/ 2147483647 h 970"/>
              <a:gd name="T32" fmla="*/ 2147483647 w 5760"/>
              <a:gd name="T33" fmla="*/ 2147483647 h 970"/>
              <a:gd name="T34" fmla="*/ 2147483647 w 5760"/>
              <a:gd name="T35" fmla="*/ 2147483647 h 970"/>
              <a:gd name="T36" fmla="*/ 2147483647 w 5760"/>
              <a:gd name="T37" fmla="*/ 2147483647 h 970"/>
              <a:gd name="T38" fmla="*/ 2147483647 w 5760"/>
              <a:gd name="T39" fmla="*/ 2147483647 h 970"/>
              <a:gd name="T40" fmla="*/ 2147483647 w 5760"/>
              <a:gd name="T41" fmla="*/ 2147483647 h 970"/>
              <a:gd name="T42" fmla="*/ 2147483647 w 5760"/>
              <a:gd name="T43" fmla="*/ 2147483647 h 970"/>
              <a:gd name="T44" fmla="*/ 2147483647 w 5760"/>
              <a:gd name="T45" fmla="*/ 0 h 970"/>
              <a:gd name="T46" fmla="*/ 0 w 5760"/>
              <a:gd name="T47" fmla="*/ 0 h 9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endParaRPr lang="en-US"/>
          </a:p>
        </p:txBody>
      </p:sp>
      <p:sp>
        <p:nvSpPr>
          <p:cNvPr id="1031" name="Freeform 1032"/>
          <p:cNvSpPr>
            <a:spLocks/>
          </p:cNvSpPr>
          <p:nvPr/>
        </p:nvSpPr>
        <p:spPr bwMode="white">
          <a:xfrm>
            <a:off x="0" y="-20638"/>
            <a:ext cx="9144000" cy="1682751"/>
          </a:xfrm>
          <a:custGeom>
            <a:avLst/>
            <a:gdLst>
              <a:gd name="T0" fmla="*/ 0 w 5760"/>
              <a:gd name="T1" fmla="*/ 2147483647 h 1060"/>
              <a:gd name="T2" fmla="*/ 0 w 5760"/>
              <a:gd name="T3" fmla="*/ 2147483647 h 1060"/>
              <a:gd name="T4" fmla="*/ 2147483647 w 5760"/>
              <a:gd name="T5" fmla="*/ 2147483647 h 1060"/>
              <a:gd name="T6" fmla="*/ 2147483647 w 5760"/>
              <a:gd name="T7" fmla="*/ 0 h 1060"/>
              <a:gd name="T8" fmla="*/ 2147483647 w 5760"/>
              <a:gd name="T9" fmla="*/ 0 h 1060"/>
              <a:gd name="T10" fmla="*/ 2147483647 w 5760"/>
              <a:gd name="T11" fmla="*/ 2147483647 h 1060"/>
              <a:gd name="T12" fmla="*/ 2147483647 w 5760"/>
              <a:gd name="T13" fmla="*/ 2147483647 h 1060"/>
              <a:gd name="T14" fmla="*/ 2147483647 w 5760"/>
              <a:gd name="T15" fmla="*/ 2147483647 h 1060"/>
              <a:gd name="T16" fmla="*/ 2147483647 w 5760"/>
              <a:gd name="T17" fmla="*/ 2147483647 h 1060"/>
              <a:gd name="T18" fmla="*/ 2147483647 w 5760"/>
              <a:gd name="T19" fmla="*/ 2147483647 h 1060"/>
              <a:gd name="T20" fmla="*/ 2147483647 w 5760"/>
              <a:gd name="T21" fmla="*/ 2147483647 h 1060"/>
              <a:gd name="T22" fmla="*/ 2147483647 w 5760"/>
              <a:gd name="T23" fmla="*/ 2147483647 h 1060"/>
              <a:gd name="T24" fmla="*/ 2147483647 w 5760"/>
              <a:gd name="T25" fmla="*/ 2147483647 h 1060"/>
              <a:gd name="T26" fmla="*/ 2147483647 w 5760"/>
              <a:gd name="T27" fmla="*/ 2147483647 h 1060"/>
              <a:gd name="T28" fmla="*/ 2147483647 w 5760"/>
              <a:gd name="T29" fmla="*/ 2147483647 h 1060"/>
              <a:gd name="T30" fmla="*/ 2147483647 w 5760"/>
              <a:gd name="T31" fmla="*/ 2147483647 h 1060"/>
              <a:gd name="T32" fmla="*/ 2147483647 w 5760"/>
              <a:gd name="T33" fmla="*/ 2147483647 h 1060"/>
              <a:gd name="T34" fmla="*/ 2147483647 w 5760"/>
              <a:gd name="T35" fmla="*/ 2147483647 h 1060"/>
              <a:gd name="T36" fmla="*/ 2147483647 w 5760"/>
              <a:gd name="T37" fmla="*/ 2147483647 h 1060"/>
              <a:gd name="T38" fmla="*/ 2147483647 w 5760"/>
              <a:gd name="T39" fmla="*/ 2147483647 h 1060"/>
              <a:gd name="T40" fmla="*/ 2147483647 w 5760"/>
              <a:gd name="T41" fmla="*/ 2147483647 h 1060"/>
              <a:gd name="T42" fmla="*/ 2147483647 w 5760"/>
              <a:gd name="T43" fmla="*/ 2147483647 h 1060"/>
              <a:gd name="T44" fmla="*/ 2147483647 w 5760"/>
              <a:gd name="T45" fmla="*/ 2147483647 h 1060"/>
              <a:gd name="T46" fmla="*/ 2147483647 w 5760"/>
              <a:gd name="T47" fmla="*/ 2147483647 h 1060"/>
              <a:gd name="T48" fmla="*/ 2147483647 w 5760"/>
              <a:gd name="T49" fmla="*/ 2147483647 h 1060"/>
              <a:gd name="T50" fmla="*/ 2147483647 w 5760"/>
              <a:gd name="T51" fmla="*/ 2147483647 h 1060"/>
              <a:gd name="T52" fmla="*/ 2147483647 w 5760"/>
              <a:gd name="T53" fmla="*/ 2147483647 h 1060"/>
              <a:gd name="T54" fmla="*/ 0 w 5760"/>
              <a:gd name="T55" fmla="*/ 2147483647 h 10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endParaRPr lang="en-US"/>
          </a:p>
        </p:txBody>
      </p:sp>
      <p:sp>
        <p:nvSpPr>
          <p:cNvPr id="1032" name="Freeform 1033"/>
          <p:cNvSpPr>
            <a:spLocks/>
          </p:cNvSpPr>
          <p:nvPr/>
        </p:nvSpPr>
        <p:spPr bwMode="white">
          <a:xfrm>
            <a:off x="0" y="-20638"/>
            <a:ext cx="8388350" cy="1068388"/>
          </a:xfrm>
          <a:custGeom>
            <a:avLst/>
            <a:gdLst>
              <a:gd name="T0" fmla="*/ 0 w 5284"/>
              <a:gd name="T1" fmla="*/ 2147483647 h 673"/>
              <a:gd name="T2" fmla="*/ 0 w 5284"/>
              <a:gd name="T3" fmla="*/ 2147483647 h 673"/>
              <a:gd name="T4" fmla="*/ 2147483647 w 5284"/>
              <a:gd name="T5" fmla="*/ 2147483647 h 673"/>
              <a:gd name="T6" fmla="*/ 2147483647 w 5284"/>
              <a:gd name="T7" fmla="*/ 2147483647 h 673"/>
              <a:gd name="T8" fmla="*/ 2147483647 w 5284"/>
              <a:gd name="T9" fmla="*/ 2147483647 h 673"/>
              <a:gd name="T10" fmla="*/ 2147483647 w 5284"/>
              <a:gd name="T11" fmla="*/ 2147483647 h 673"/>
              <a:gd name="T12" fmla="*/ 2147483647 w 5284"/>
              <a:gd name="T13" fmla="*/ 2147483647 h 673"/>
              <a:gd name="T14" fmla="*/ 2147483647 w 5284"/>
              <a:gd name="T15" fmla="*/ 2147483647 h 673"/>
              <a:gd name="T16" fmla="*/ 2147483647 w 5284"/>
              <a:gd name="T17" fmla="*/ 2147483647 h 673"/>
              <a:gd name="T18" fmla="*/ 2147483647 w 5284"/>
              <a:gd name="T19" fmla="*/ 2147483647 h 673"/>
              <a:gd name="T20" fmla="*/ 2147483647 w 5284"/>
              <a:gd name="T21" fmla="*/ 2147483647 h 673"/>
              <a:gd name="T22" fmla="*/ 2147483647 w 5284"/>
              <a:gd name="T23" fmla="*/ 2147483647 h 673"/>
              <a:gd name="T24" fmla="*/ 2147483647 w 5284"/>
              <a:gd name="T25" fmla="*/ 2147483647 h 673"/>
              <a:gd name="T26" fmla="*/ 2147483647 w 5284"/>
              <a:gd name="T27" fmla="*/ 2147483647 h 673"/>
              <a:gd name="T28" fmla="*/ 2147483647 w 5284"/>
              <a:gd name="T29" fmla="*/ 2147483647 h 673"/>
              <a:gd name="T30" fmla="*/ 2147483647 w 5284"/>
              <a:gd name="T31" fmla="*/ 2147483647 h 673"/>
              <a:gd name="T32" fmla="*/ 2147483647 w 5284"/>
              <a:gd name="T33" fmla="*/ 2147483647 h 673"/>
              <a:gd name="T34" fmla="*/ 2147483647 w 5284"/>
              <a:gd name="T35" fmla="*/ 2147483647 h 673"/>
              <a:gd name="T36" fmla="*/ 2147483647 w 5284"/>
              <a:gd name="T37" fmla="*/ 2147483647 h 673"/>
              <a:gd name="T38" fmla="*/ 2147483647 w 5284"/>
              <a:gd name="T39" fmla="*/ 2147483647 h 673"/>
              <a:gd name="T40" fmla="*/ 2147483647 w 5284"/>
              <a:gd name="T41" fmla="*/ 2147483647 h 673"/>
              <a:gd name="T42" fmla="*/ 2147483647 w 5284"/>
              <a:gd name="T43" fmla="*/ 2147483647 h 673"/>
              <a:gd name="T44" fmla="*/ 2147483647 w 5284"/>
              <a:gd name="T45" fmla="*/ 2147483647 h 673"/>
              <a:gd name="T46" fmla="*/ 2147483647 w 5284"/>
              <a:gd name="T47" fmla="*/ 2147483647 h 673"/>
              <a:gd name="T48" fmla="*/ 2147483647 w 5284"/>
              <a:gd name="T49" fmla="*/ 2147483647 h 673"/>
              <a:gd name="T50" fmla="*/ 2147483647 w 5284"/>
              <a:gd name="T51" fmla="*/ 2147483647 h 673"/>
              <a:gd name="T52" fmla="*/ 2147483647 w 5284"/>
              <a:gd name="T53" fmla="*/ 0 h 673"/>
              <a:gd name="T54" fmla="*/ 2147483647 w 5284"/>
              <a:gd name="T55" fmla="*/ 0 h 673"/>
              <a:gd name="T56" fmla="*/ 2147483647 w 5284"/>
              <a:gd name="T57" fmla="*/ 2147483647 h 673"/>
              <a:gd name="T58" fmla="*/ 2147483647 w 5284"/>
              <a:gd name="T59" fmla="*/ 2147483647 h 673"/>
              <a:gd name="T60" fmla="*/ 2147483647 w 5284"/>
              <a:gd name="T61" fmla="*/ 2147483647 h 673"/>
              <a:gd name="T62" fmla="*/ 2147483647 w 5284"/>
              <a:gd name="T63" fmla="*/ 2147483647 h 673"/>
              <a:gd name="T64" fmla="*/ 2147483647 w 5284"/>
              <a:gd name="T65" fmla="*/ 2147483647 h 673"/>
              <a:gd name="T66" fmla="*/ 2147483647 w 5284"/>
              <a:gd name="T67" fmla="*/ 2147483647 h 673"/>
              <a:gd name="T68" fmla="*/ 2147483647 w 5284"/>
              <a:gd name="T69" fmla="*/ 2147483647 h 673"/>
              <a:gd name="T70" fmla="*/ 2147483647 w 5284"/>
              <a:gd name="T71" fmla="*/ 2147483647 h 673"/>
              <a:gd name="T72" fmla="*/ 2147483647 w 5284"/>
              <a:gd name="T73" fmla="*/ 2147483647 h 673"/>
              <a:gd name="T74" fmla="*/ 2147483647 w 5284"/>
              <a:gd name="T75" fmla="*/ 2147483647 h 673"/>
              <a:gd name="T76" fmla="*/ 2147483647 w 5284"/>
              <a:gd name="T77" fmla="*/ 2147483647 h 673"/>
              <a:gd name="T78" fmla="*/ 2147483647 w 5284"/>
              <a:gd name="T79" fmla="*/ 2147483647 h 673"/>
              <a:gd name="T80" fmla="*/ 2147483647 w 5284"/>
              <a:gd name="T81" fmla="*/ 2147483647 h 673"/>
              <a:gd name="T82" fmla="*/ 2147483647 w 5284"/>
              <a:gd name="T83" fmla="*/ 2147483647 h 673"/>
              <a:gd name="T84" fmla="*/ 2147483647 w 5284"/>
              <a:gd name="T85" fmla="*/ 2147483647 h 673"/>
              <a:gd name="T86" fmla="*/ 0 w 5284"/>
              <a:gd name="T87" fmla="*/ 2147483647 h 6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endParaRPr lang="en-US"/>
          </a:p>
        </p:txBody>
      </p:sp>
      <p:sp>
        <p:nvSpPr>
          <p:cNvPr id="1033" name="Freeform 1034"/>
          <p:cNvSpPr>
            <a:spLocks/>
          </p:cNvSpPr>
          <p:nvPr/>
        </p:nvSpPr>
        <p:spPr bwMode="white">
          <a:xfrm>
            <a:off x="0" y="-20638"/>
            <a:ext cx="4578350" cy="454026"/>
          </a:xfrm>
          <a:custGeom>
            <a:avLst/>
            <a:gdLst>
              <a:gd name="T0" fmla="*/ 0 w 2884"/>
              <a:gd name="T1" fmla="*/ 0 h 286"/>
              <a:gd name="T2" fmla="*/ 0 w 2884"/>
              <a:gd name="T3" fmla="*/ 2147483647 h 286"/>
              <a:gd name="T4" fmla="*/ 2147483647 w 2884"/>
              <a:gd name="T5" fmla="*/ 2147483647 h 286"/>
              <a:gd name="T6" fmla="*/ 2147483647 w 2884"/>
              <a:gd name="T7" fmla="*/ 2147483647 h 286"/>
              <a:gd name="T8" fmla="*/ 2147483647 w 2884"/>
              <a:gd name="T9" fmla="*/ 2147483647 h 286"/>
              <a:gd name="T10" fmla="*/ 2147483647 w 2884"/>
              <a:gd name="T11" fmla="*/ 2147483647 h 286"/>
              <a:gd name="T12" fmla="*/ 2147483647 w 2884"/>
              <a:gd name="T13" fmla="*/ 2147483647 h 286"/>
              <a:gd name="T14" fmla="*/ 2147483647 w 2884"/>
              <a:gd name="T15" fmla="*/ 2147483647 h 286"/>
              <a:gd name="T16" fmla="*/ 2147483647 w 2884"/>
              <a:gd name="T17" fmla="*/ 2147483647 h 286"/>
              <a:gd name="T18" fmla="*/ 2147483647 w 2884"/>
              <a:gd name="T19" fmla="*/ 2147483647 h 286"/>
              <a:gd name="T20" fmla="*/ 2147483647 w 2884"/>
              <a:gd name="T21" fmla="*/ 2147483647 h 286"/>
              <a:gd name="T22" fmla="*/ 2147483647 w 2884"/>
              <a:gd name="T23" fmla="*/ 2147483647 h 286"/>
              <a:gd name="T24" fmla="*/ 2147483647 w 2884"/>
              <a:gd name="T25" fmla="*/ 2147483647 h 286"/>
              <a:gd name="T26" fmla="*/ 2147483647 w 2884"/>
              <a:gd name="T27" fmla="*/ 2147483647 h 286"/>
              <a:gd name="T28" fmla="*/ 2147483647 w 2884"/>
              <a:gd name="T29" fmla="*/ 0 h 286"/>
              <a:gd name="T30" fmla="*/ 0 w 2884"/>
              <a:gd name="T31" fmla="*/ 0 h 2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endParaRPr lang="en-US"/>
          </a:p>
        </p:txBody>
      </p:sp>
      <p:sp>
        <p:nvSpPr>
          <p:cNvPr id="399371" name="Rectangle 1035"/>
          <p:cNvSpPr>
            <a:spLocks noGrp="1" noChangeArrowheads="1"/>
          </p:cNvSpPr>
          <p:nvPr>
            <p:ph type="title"/>
          </p:nvPr>
        </p:nvSpPr>
        <p:spPr bwMode="auto">
          <a:xfrm>
            <a:off x="182563" y="227013"/>
            <a:ext cx="8778875" cy="777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5" name="Rectangle 1036"/>
          <p:cNvSpPr>
            <a:spLocks noGrp="1" noChangeArrowheads="1"/>
          </p:cNvSpPr>
          <p:nvPr>
            <p:ph type="body" idx="1"/>
          </p:nvPr>
        </p:nvSpPr>
        <p:spPr bwMode="auto">
          <a:xfrm>
            <a:off x="457200" y="1096963"/>
            <a:ext cx="82296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36" name="Picture 1041"/>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6889750" y="6208713"/>
            <a:ext cx="2135188" cy="536575"/>
          </a:xfrm>
          <a:prstGeom prst="rect">
            <a:avLst/>
          </a:prstGeom>
          <a:noFill/>
          <a:ln w="9525">
            <a:noFill/>
            <a:miter lim="800000"/>
            <a:headEnd/>
            <a:tailEnd/>
          </a:ln>
        </p:spPr>
      </p:pic>
      <p:sp>
        <p:nvSpPr>
          <p:cNvPr id="1037" name="Line 1042"/>
          <p:cNvSpPr>
            <a:spLocks noChangeShapeType="1"/>
          </p:cNvSpPr>
          <p:nvPr/>
        </p:nvSpPr>
        <p:spPr bwMode="auto">
          <a:xfrm>
            <a:off x="457200" y="1006475"/>
            <a:ext cx="8229600" cy="0"/>
          </a:xfrm>
          <a:prstGeom prst="line">
            <a:avLst/>
          </a:prstGeom>
          <a:noFill/>
          <a:ln w="76200">
            <a:solidFill>
              <a:schemeClr val="folHlink"/>
            </a:solidFill>
            <a:round/>
            <a:headEnd/>
            <a:tailEnd/>
          </a:ln>
          <a:effectLst/>
        </p:spPr>
        <p:txBody>
          <a:bodyPr wrap="none" anchor="ctr"/>
          <a:lstStyle/>
          <a:p>
            <a:endParaRPr lang="en-US"/>
          </a:p>
        </p:txBody>
      </p:sp>
    </p:spTree>
  </p:cSld>
  <p:clrMap bg1="dk2" tx1="lt1" bg2="dk1" tx2="lt2" accent1="accent1" accent2="accent2" accent3="accent3" accent4="accent4" accent5="accent5" accent6="accent6" hlink="hlink" folHlink="folHlink"/>
  <p:sldLayoutIdLst>
    <p:sldLayoutId id="2147483720"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algn="ctr" rtl="0" eaLnBrk="0" fontAlgn="base" hangingPunct="0">
        <a:spcBef>
          <a:spcPct val="0"/>
        </a:spcBef>
        <a:spcAft>
          <a:spcPct val="0"/>
        </a:spcAft>
        <a:defRPr sz="4800" b="1">
          <a:solidFill>
            <a:schemeClr val="fo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800" b="1">
          <a:solidFill>
            <a:schemeClr val="fo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800" b="1">
          <a:solidFill>
            <a:schemeClr val="fo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800" b="1">
          <a:solidFill>
            <a:schemeClr val="fo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800" b="1">
          <a:solidFill>
            <a:schemeClr val="folHlink"/>
          </a:solidFill>
          <a:effectLst>
            <a:outerShdw blurRad="38100" dist="38100" dir="2700000" algn="tl">
              <a:srgbClr val="000000"/>
            </a:outerShdw>
          </a:effectLst>
          <a:latin typeface="Arial" charset="0"/>
        </a:defRPr>
      </a:lvl5pPr>
      <a:lvl6pPr marL="457200" algn="ctr" rtl="0" eaLnBrk="0" fontAlgn="base" hangingPunct="0">
        <a:spcBef>
          <a:spcPct val="0"/>
        </a:spcBef>
        <a:spcAft>
          <a:spcPct val="0"/>
        </a:spcAft>
        <a:defRPr sz="4800" b="1">
          <a:solidFill>
            <a:schemeClr val="folHlink"/>
          </a:solidFill>
          <a:effectLst>
            <a:outerShdw blurRad="38100" dist="38100" dir="2700000" algn="tl">
              <a:srgbClr val="000000"/>
            </a:outerShdw>
          </a:effectLst>
          <a:latin typeface="Arial" charset="0"/>
        </a:defRPr>
      </a:lvl6pPr>
      <a:lvl7pPr marL="914400" algn="ctr" rtl="0" eaLnBrk="0" fontAlgn="base" hangingPunct="0">
        <a:spcBef>
          <a:spcPct val="0"/>
        </a:spcBef>
        <a:spcAft>
          <a:spcPct val="0"/>
        </a:spcAft>
        <a:defRPr sz="4800" b="1">
          <a:solidFill>
            <a:schemeClr val="folHlink"/>
          </a:solidFill>
          <a:effectLst>
            <a:outerShdw blurRad="38100" dist="38100" dir="2700000" algn="tl">
              <a:srgbClr val="000000"/>
            </a:outerShdw>
          </a:effectLst>
          <a:latin typeface="Arial" charset="0"/>
        </a:defRPr>
      </a:lvl7pPr>
      <a:lvl8pPr marL="1371600" algn="ctr" rtl="0" eaLnBrk="0" fontAlgn="base" hangingPunct="0">
        <a:spcBef>
          <a:spcPct val="0"/>
        </a:spcBef>
        <a:spcAft>
          <a:spcPct val="0"/>
        </a:spcAft>
        <a:defRPr sz="4800" b="1">
          <a:solidFill>
            <a:schemeClr val="folHlink"/>
          </a:solidFill>
          <a:effectLst>
            <a:outerShdw blurRad="38100" dist="38100" dir="2700000" algn="tl">
              <a:srgbClr val="000000"/>
            </a:outerShdw>
          </a:effectLst>
          <a:latin typeface="Arial" charset="0"/>
        </a:defRPr>
      </a:lvl8pPr>
      <a:lvl9pPr marL="1828800" algn="ctr" rtl="0" eaLnBrk="0" fontAlgn="base" hangingPunct="0">
        <a:spcBef>
          <a:spcPct val="0"/>
        </a:spcBef>
        <a:spcAft>
          <a:spcPct val="0"/>
        </a:spcAft>
        <a:defRPr sz="4800" b="1">
          <a:solidFill>
            <a:schemeClr val="folHlink"/>
          </a:solidFill>
          <a:effectLst>
            <a:outerShdw blurRad="38100" dist="38100" dir="2700000" algn="tl">
              <a:srgbClr val="000000"/>
            </a:outerShdw>
          </a:effectLst>
          <a:latin typeface="Arial" charset="0"/>
        </a:defRPr>
      </a:lvl9pPr>
    </p:titleStyle>
    <p:bodyStyle>
      <a:lvl1pPr marL="411163" indent="-411163" algn="l" rtl="0" eaLnBrk="0" fontAlgn="base" hangingPunct="0">
        <a:spcBef>
          <a:spcPct val="20000"/>
        </a:spcBef>
        <a:spcAft>
          <a:spcPct val="0"/>
        </a:spcAft>
        <a:buClr>
          <a:srgbClr val="FF0000"/>
        </a:buClr>
        <a:buSzPct val="105000"/>
        <a:buFont typeface="Wingdings" pitchFamily="2" charset="2"/>
        <a:buChar char="Ø"/>
        <a:defRPr sz="3200" b="1">
          <a:solidFill>
            <a:schemeClr val="tx1"/>
          </a:solidFill>
          <a:latin typeface="+mn-lt"/>
          <a:ea typeface="+mn-ea"/>
          <a:cs typeface="+mn-cs"/>
        </a:defRPr>
      </a:lvl1pPr>
      <a:lvl2pPr marL="639763" indent="-411163" algn="l" rtl="0" eaLnBrk="0" fontAlgn="base" hangingPunct="0">
        <a:spcBef>
          <a:spcPct val="20000"/>
        </a:spcBef>
        <a:spcAft>
          <a:spcPct val="0"/>
        </a:spcAft>
        <a:buClr>
          <a:schemeClr val="folHlink"/>
        </a:buClr>
        <a:buSzPct val="95000"/>
        <a:buFont typeface="Arial" charset="0"/>
        <a:buChar char="►"/>
        <a:defRPr sz="2800" b="1">
          <a:solidFill>
            <a:schemeClr val="tx1"/>
          </a:solidFill>
          <a:latin typeface="+mn-lt"/>
        </a:defRPr>
      </a:lvl2pPr>
      <a:lvl3pPr marL="776288" indent="-319088" algn="l" rtl="0" eaLnBrk="0" fontAlgn="base" hangingPunct="0">
        <a:spcBef>
          <a:spcPct val="20000"/>
        </a:spcBef>
        <a:spcAft>
          <a:spcPct val="0"/>
        </a:spcAft>
        <a:buClr>
          <a:schemeClr val="folHlink"/>
        </a:buClr>
        <a:buSzPct val="125000"/>
        <a:buFont typeface="Arial" charset="0"/>
        <a:buChar char="■"/>
        <a:defRPr sz="2400" b="1">
          <a:solidFill>
            <a:schemeClr val="tx1"/>
          </a:solidFill>
          <a:latin typeface="+mn-lt"/>
        </a:defRPr>
      </a:lvl3pPr>
      <a:lvl4pPr marL="958850" indent="-319088" algn="l" rtl="0" eaLnBrk="0" fontAlgn="base" hangingPunct="0">
        <a:spcBef>
          <a:spcPct val="20000"/>
        </a:spcBef>
        <a:spcAft>
          <a:spcPct val="0"/>
        </a:spcAft>
        <a:buClr>
          <a:schemeClr val="folHlink"/>
        </a:buClr>
        <a:buSzPct val="90000"/>
        <a:buFont typeface="Wingdings" pitchFamily="2" charset="2"/>
        <a:buChar char="u"/>
        <a:defRPr sz="2000" b="1">
          <a:solidFill>
            <a:schemeClr val="tx1"/>
          </a:solidFill>
          <a:latin typeface="+mn-lt"/>
        </a:defRPr>
      </a:lvl4pPr>
      <a:lvl5pPr marL="1096963" indent="-228600" algn="l" rtl="0" eaLnBrk="0" fontAlgn="base" hangingPunct="0">
        <a:spcBef>
          <a:spcPct val="20000"/>
        </a:spcBef>
        <a:spcAft>
          <a:spcPct val="0"/>
        </a:spcAft>
        <a:buClr>
          <a:schemeClr val="folHlink"/>
        </a:buClr>
        <a:buSzPct val="125000"/>
        <a:buFont typeface="Arial Black" pitchFamily="34" charset="0"/>
        <a:buChar char="•"/>
        <a:defRPr sz="2000" b="1">
          <a:solidFill>
            <a:schemeClr val="tx1"/>
          </a:solidFill>
          <a:latin typeface="+mn-lt"/>
        </a:defRPr>
      </a:lvl5pPr>
      <a:lvl6pPr marL="2855913" indent="-336550" algn="l" rtl="0" eaLnBrk="0" fontAlgn="base" hangingPunct="0">
        <a:spcBef>
          <a:spcPct val="20000"/>
        </a:spcBef>
        <a:spcAft>
          <a:spcPct val="0"/>
        </a:spcAft>
        <a:buClr>
          <a:schemeClr val="folHlink"/>
        </a:buClr>
        <a:buSzPct val="125000"/>
        <a:buFont typeface="Times New Roman" pitchFamily="18" charset="0"/>
        <a:buChar char="»"/>
        <a:defRPr sz="2000" b="1">
          <a:solidFill>
            <a:schemeClr val="tx1"/>
          </a:solidFill>
          <a:latin typeface="+mn-lt"/>
        </a:defRPr>
      </a:lvl6pPr>
      <a:lvl7pPr marL="3313113" indent="-336550" algn="l" rtl="0" eaLnBrk="0" fontAlgn="base" hangingPunct="0">
        <a:spcBef>
          <a:spcPct val="20000"/>
        </a:spcBef>
        <a:spcAft>
          <a:spcPct val="0"/>
        </a:spcAft>
        <a:buClr>
          <a:schemeClr val="folHlink"/>
        </a:buClr>
        <a:buSzPct val="125000"/>
        <a:buFont typeface="Times New Roman" pitchFamily="18" charset="0"/>
        <a:buChar char="»"/>
        <a:defRPr sz="2000" b="1">
          <a:solidFill>
            <a:schemeClr val="tx1"/>
          </a:solidFill>
          <a:latin typeface="+mn-lt"/>
        </a:defRPr>
      </a:lvl7pPr>
      <a:lvl8pPr marL="3770313" indent="-336550" algn="l" rtl="0" eaLnBrk="0" fontAlgn="base" hangingPunct="0">
        <a:spcBef>
          <a:spcPct val="20000"/>
        </a:spcBef>
        <a:spcAft>
          <a:spcPct val="0"/>
        </a:spcAft>
        <a:buClr>
          <a:schemeClr val="folHlink"/>
        </a:buClr>
        <a:buSzPct val="125000"/>
        <a:buFont typeface="Times New Roman" pitchFamily="18" charset="0"/>
        <a:buChar char="»"/>
        <a:defRPr sz="2000" b="1">
          <a:solidFill>
            <a:schemeClr val="tx1"/>
          </a:solidFill>
          <a:latin typeface="+mn-lt"/>
        </a:defRPr>
      </a:lvl8pPr>
      <a:lvl9pPr marL="4227513" indent="-336550" algn="l" rtl="0" eaLnBrk="0" fontAlgn="base" hangingPunct="0">
        <a:spcBef>
          <a:spcPct val="20000"/>
        </a:spcBef>
        <a:spcAft>
          <a:spcPct val="0"/>
        </a:spcAft>
        <a:buClr>
          <a:schemeClr val="folHlink"/>
        </a:buClr>
        <a:buSzPct val="125000"/>
        <a:buFont typeface="Times New Roman" pitchFamily="18" charset="0"/>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Microsoft_Office_Excel_Chart2.xls"/></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40" name="Rectangle 4"/>
          <p:cNvSpPr>
            <a:spLocks noGrp="1" noChangeArrowheads="1"/>
          </p:cNvSpPr>
          <p:nvPr>
            <p:ph type="ctrTitle"/>
          </p:nvPr>
        </p:nvSpPr>
        <p:spPr>
          <a:xfrm>
            <a:off x="455613" y="455613"/>
            <a:ext cx="8226425" cy="3427412"/>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defRPr/>
            </a:pPr>
            <a:r>
              <a:rPr lang="en-US" dirty="0"/>
              <a:t>Frequency Deviation Reliability Risk </a:t>
            </a:r>
            <a:r>
              <a:rPr lang="en-US" dirty="0" smtClean="0"/>
              <a:t>Management</a:t>
            </a:r>
            <a:endParaRPr lang="en-US" dirty="0"/>
          </a:p>
        </p:txBody>
      </p:sp>
      <p:sp>
        <p:nvSpPr>
          <p:cNvPr id="3075" name="Rectangle 5"/>
          <p:cNvSpPr>
            <a:spLocks noGrp="1" noChangeArrowheads="1"/>
          </p:cNvSpPr>
          <p:nvPr>
            <p:ph type="subTitle" idx="1"/>
          </p:nvPr>
        </p:nvSpPr>
        <p:spPr>
          <a:xfrm>
            <a:off x="685800" y="4341813"/>
            <a:ext cx="7772400" cy="1752600"/>
          </a:xfrm>
        </p:spPr>
        <p:txBody>
          <a:bodyPr/>
          <a:lstStyle/>
          <a:p>
            <a:r>
              <a:rPr lang="en-US" smtClean="0"/>
              <a:t>Howard F. Illian, President</a:t>
            </a:r>
          </a:p>
          <a:p>
            <a:r>
              <a:rPr lang="en-US" smtClean="0"/>
              <a:t>Energy Mark, Inc.</a:t>
            </a:r>
          </a:p>
          <a:p>
            <a:r>
              <a:rPr lang="en-US" smtClean="0"/>
              <a:t>January 3, 2011  rev.  January 14,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182563" y="227013"/>
            <a:ext cx="8778875" cy="731837"/>
          </a:xfrm>
        </p:spPr>
        <p:txBody>
          <a:bodyPr/>
          <a:lstStyle/>
          <a:p>
            <a:pPr>
              <a:defRPr/>
            </a:pPr>
            <a:r>
              <a:rPr lang="en-US" dirty="0" smtClean="0"/>
              <a:t>PFC for Reliability</a:t>
            </a:r>
            <a:endParaRPr lang="en-US" dirty="0"/>
          </a:p>
        </p:txBody>
      </p:sp>
      <p:sp>
        <p:nvSpPr>
          <p:cNvPr id="12291" name="Rectangle 3"/>
          <p:cNvSpPr>
            <a:spLocks noGrp="1" noChangeArrowheads="1"/>
          </p:cNvSpPr>
          <p:nvPr>
            <p:ph idx="1"/>
          </p:nvPr>
        </p:nvSpPr>
        <p:spPr/>
        <p:txBody>
          <a:bodyPr/>
          <a:lstStyle/>
          <a:p>
            <a:r>
              <a:rPr lang="en-US" smtClean="0"/>
              <a:t>Values of Interest for Reliability</a:t>
            </a:r>
          </a:p>
          <a:p>
            <a:pPr lvl="2" indent="-365125"/>
            <a:r>
              <a:rPr lang="en-US" smtClean="0"/>
              <a:t>Settling Frequency – Settled Response – </a:t>
            </a:r>
            <a:r>
              <a:rPr lang="en-US" smtClean="0">
                <a:latin typeface="Symbol" pitchFamily="18" charset="2"/>
              </a:rPr>
              <a:t>b</a:t>
            </a:r>
            <a:r>
              <a:rPr lang="en-US" smtClean="0"/>
              <a:t> &amp; Bias</a:t>
            </a:r>
          </a:p>
          <a:p>
            <a:pPr lvl="2" indent="-365125"/>
            <a:r>
              <a:rPr lang="en-US" smtClean="0"/>
              <a:t>Min./Max. Frequency – Arrested Response</a:t>
            </a:r>
          </a:p>
          <a:p>
            <a:r>
              <a:rPr lang="en-US" smtClean="0"/>
              <a:t>Settled Response – Scan Rate Data</a:t>
            </a:r>
          </a:p>
          <a:p>
            <a:r>
              <a:rPr lang="en-US" smtClean="0"/>
              <a:t>Min./Max. Response – High Res. Data</a:t>
            </a:r>
          </a:p>
          <a:p>
            <a:r>
              <a:rPr lang="en-US" smtClean="0"/>
              <a:t>Two Step Limit Setting Process ?</a:t>
            </a:r>
          </a:p>
          <a:p>
            <a:pPr lvl="2" indent="-365125"/>
            <a:r>
              <a:rPr lang="en-US" smtClean="0"/>
              <a:t>Arrested &amp; Settled Response from High Res. Data </a:t>
            </a:r>
          </a:p>
          <a:p>
            <a:pPr lvl="2" indent="-365125"/>
            <a:r>
              <a:rPr lang="en-US" smtClean="0"/>
              <a:t>Ratio Arrested to Settled Response</a:t>
            </a:r>
          </a:p>
          <a:p>
            <a:pPr lvl="2" indent="-365125"/>
            <a:r>
              <a:rPr lang="en-US" smtClean="0"/>
              <a:t>Calculate Settled Response from Scan Rate Data</a:t>
            </a:r>
          </a:p>
          <a:p>
            <a:pPr lvl="2" indent="-365125"/>
            <a:r>
              <a:rPr lang="en-US" smtClean="0"/>
              <a:t>Ratio Sets Minimum Arrested &amp; Settled Response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182563" y="227013"/>
            <a:ext cx="8778875" cy="731837"/>
          </a:xfrm>
        </p:spPr>
        <p:txBody>
          <a:bodyPr/>
          <a:lstStyle/>
          <a:p>
            <a:pPr>
              <a:defRPr/>
            </a:pPr>
            <a:r>
              <a:rPr lang="en-US" dirty="0" smtClean="0"/>
              <a:t>Load/Generation Ratio Share</a:t>
            </a:r>
            <a:endParaRPr lang="en-US" dirty="0"/>
          </a:p>
        </p:txBody>
      </p:sp>
      <p:sp>
        <p:nvSpPr>
          <p:cNvPr id="738307" name="Rectangle 3"/>
          <p:cNvSpPr>
            <a:spLocks noGrp="1" noChangeArrowheads="1"/>
          </p:cNvSpPr>
          <p:nvPr>
            <p:ph idx="1"/>
          </p:nvPr>
        </p:nvSpPr>
        <p:spPr/>
        <p:txBody>
          <a:bodyPr/>
          <a:lstStyle/>
          <a:p>
            <a:pPr marL="411480" indent="-411480">
              <a:defRPr/>
            </a:pPr>
            <a:r>
              <a:rPr lang="en-US" dirty="0" smtClean="0"/>
              <a:t>Assume Initial Frequency</a:t>
            </a:r>
            <a:endParaRPr lang="en-US" dirty="0"/>
          </a:p>
          <a:p>
            <a:pPr marL="777240" lvl="2" indent="-365760">
              <a:buFont typeface="Arial" pitchFamily="34" charset="0"/>
              <a:buChar char="■"/>
              <a:defRPr/>
            </a:pPr>
            <a:r>
              <a:rPr lang="en-US" dirty="0" smtClean="0"/>
              <a:t>Starting Frequency - 60 Hz minus safety margin?</a:t>
            </a:r>
            <a:endParaRPr lang="en-US" dirty="0"/>
          </a:p>
          <a:p>
            <a:pPr marL="411480" indent="-411480">
              <a:defRPr/>
            </a:pPr>
            <a:r>
              <a:rPr lang="en-US" dirty="0" smtClean="0"/>
              <a:t>Determine Largest Credible Event (MW)</a:t>
            </a:r>
          </a:p>
          <a:p>
            <a:pPr marL="411480" indent="-411480">
              <a:defRPr/>
            </a:pPr>
            <a:r>
              <a:rPr lang="en-US" dirty="0" smtClean="0"/>
              <a:t>Set Min./Max</a:t>
            </a:r>
            <a:r>
              <a:rPr lang="en-US" dirty="0"/>
              <a:t>. </a:t>
            </a:r>
            <a:r>
              <a:rPr lang="en-US" dirty="0" smtClean="0"/>
              <a:t>Interconnect Response</a:t>
            </a:r>
          </a:p>
          <a:p>
            <a:pPr marL="411480" indent="-411480">
              <a:defRPr/>
            </a:pPr>
            <a:r>
              <a:rPr lang="en-US" dirty="0" smtClean="0"/>
              <a:t>Allocate Response among BAs on a fixed basis</a:t>
            </a:r>
          </a:p>
          <a:p>
            <a:pPr marL="777240" lvl="2" indent="-365760">
              <a:buFont typeface="Arial" pitchFamily="34" charset="0"/>
              <a:buChar char="■"/>
              <a:defRPr/>
            </a:pPr>
            <a:r>
              <a:rPr lang="en-US" dirty="0" smtClean="0"/>
              <a:t>Use Peak Load Ratio Share ? </a:t>
            </a:r>
          </a:p>
          <a:p>
            <a:pPr marL="777240" lvl="2" indent="-365760">
              <a:buFont typeface="Arial" pitchFamily="34" charset="0"/>
              <a:buChar char="■"/>
              <a:defRPr/>
            </a:pPr>
            <a:r>
              <a:rPr lang="en-US" dirty="0" smtClean="0"/>
              <a:t>Use Generation Ratio Share ?</a:t>
            </a:r>
          </a:p>
          <a:p>
            <a:pPr marL="777240" lvl="2" indent="-365760">
              <a:buFont typeface="Arial" pitchFamily="34" charset="0"/>
              <a:buChar char="■"/>
              <a:defRPr/>
            </a:pPr>
            <a:r>
              <a:rPr lang="en-US" dirty="0" smtClean="0"/>
              <a:t>Use Peak Load / Generation Ratio Share ?</a:t>
            </a:r>
          </a:p>
          <a:p>
            <a:pPr marL="411480" indent="-365760">
              <a:defRPr/>
            </a:pPr>
            <a:r>
              <a:rPr lang="en-US" dirty="0" smtClean="0"/>
              <a:t>Measure BA Performance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182563" y="227013"/>
            <a:ext cx="8778875" cy="731837"/>
          </a:xfrm>
        </p:spPr>
        <p:txBody>
          <a:bodyPr/>
          <a:lstStyle/>
          <a:p>
            <a:pPr>
              <a:defRPr/>
            </a:pPr>
            <a:r>
              <a:rPr lang="en-US" dirty="0" smtClean="0"/>
              <a:t>PFC for Reliability Limits</a:t>
            </a:r>
            <a:endParaRPr lang="en-US" dirty="0"/>
          </a:p>
        </p:txBody>
      </p:sp>
      <p:sp>
        <p:nvSpPr>
          <p:cNvPr id="14339" name="Rectangle 3"/>
          <p:cNvSpPr>
            <a:spLocks noGrp="1" noChangeArrowheads="1"/>
          </p:cNvSpPr>
          <p:nvPr>
            <p:ph idx="1"/>
          </p:nvPr>
        </p:nvSpPr>
        <p:spPr/>
        <p:txBody>
          <a:bodyPr/>
          <a:lstStyle/>
          <a:p>
            <a:r>
              <a:rPr lang="en-US" smtClean="0"/>
              <a:t>The Remaining Problem</a:t>
            </a:r>
          </a:p>
          <a:p>
            <a:pPr lvl="2"/>
            <a:r>
              <a:rPr lang="en-US" smtClean="0"/>
              <a:t>A previous slide described how to set Min./Max. PFC Response for Reliability assuming that the maximum allowed frequency deviation is known.</a:t>
            </a:r>
          </a:p>
          <a:p>
            <a:pPr lvl="2"/>
            <a:r>
              <a:rPr lang="en-US" smtClean="0"/>
              <a:t>What limit should be set for the maximum frequency deviation ?</a:t>
            </a:r>
          </a:p>
          <a:p>
            <a:pPr lvl="2"/>
            <a:r>
              <a:rPr lang="en-US" smtClean="0"/>
              <a:t>The interconnection relay limit defines the end point for the maximum allowed frequency deviation.  What determines the starting point for the maximum allowed frequency deviation ?</a:t>
            </a:r>
          </a:p>
          <a:p>
            <a:r>
              <a:rPr lang="en-US" smtClean="0"/>
              <a:t>Secondary Frequency Control provides the answer.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182563" y="227013"/>
            <a:ext cx="8778875" cy="731837"/>
          </a:xfrm>
        </p:spPr>
        <p:txBody>
          <a:bodyPr/>
          <a:lstStyle/>
          <a:p>
            <a:pPr>
              <a:defRPr/>
            </a:pPr>
            <a:r>
              <a:rPr lang="en-US" sz="4700" dirty="0" smtClean="0"/>
              <a:t>Secondary Frequency Control</a:t>
            </a:r>
            <a:endParaRPr lang="en-US" sz="4700" dirty="0"/>
          </a:p>
        </p:txBody>
      </p:sp>
      <p:sp>
        <p:nvSpPr>
          <p:cNvPr id="15363" name="Rectangle 3"/>
          <p:cNvSpPr>
            <a:spLocks noGrp="1" noChangeArrowheads="1"/>
          </p:cNvSpPr>
          <p:nvPr>
            <p:ph idx="1"/>
          </p:nvPr>
        </p:nvSpPr>
        <p:spPr/>
        <p:txBody>
          <a:bodyPr/>
          <a:lstStyle/>
          <a:p>
            <a:r>
              <a:rPr lang="en-US" smtClean="0"/>
              <a:t>Based on Tie-line Bias Control (ACE)</a:t>
            </a:r>
          </a:p>
          <a:p>
            <a:pPr lvl="1"/>
            <a:r>
              <a:rPr lang="en-US" smtClean="0"/>
              <a:t>Includes:</a:t>
            </a:r>
          </a:p>
          <a:p>
            <a:pPr lvl="2"/>
            <a:r>
              <a:rPr lang="en-US" smtClean="0"/>
              <a:t>Manual dispatch to correct frequency error</a:t>
            </a:r>
          </a:p>
          <a:p>
            <a:pPr lvl="2"/>
            <a:r>
              <a:rPr lang="en-US" smtClean="0"/>
              <a:t>Manual dispatch to move ACE toward zero</a:t>
            </a:r>
          </a:p>
          <a:p>
            <a:pPr lvl="2"/>
            <a:r>
              <a:rPr lang="en-US" smtClean="0"/>
              <a:t>AGC based on ACE or anticipated ACE</a:t>
            </a:r>
          </a:p>
          <a:p>
            <a:r>
              <a:rPr lang="en-US" smtClean="0"/>
              <a:t>Continuous ACE control results in a Gaussian (Normal) frequency error distribution</a:t>
            </a:r>
          </a:p>
          <a:p>
            <a:r>
              <a:rPr lang="en-US" smtClean="0"/>
              <a:t>Tie-line Bias Control is affected by the Frequency Bias Setting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0" name="Rectangle 2"/>
          <p:cNvSpPr>
            <a:spLocks noGrp="1" noChangeArrowheads="1"/>
          </p:cNvSpPr>
          <p:nvPr>
            <p:ph type="title"/>
          </p:nvPr>
        </p:nvSpPr>
        <p:spPr>
          <a:xfrm>
            <a:off x="182563" y="227013"/>
            <a:ext cx="8778875" cy="731837"/>
          </a:xfrm>
        </p:spPr>
        <p:txBody>
          <a:bodyPr/>
          <a:lstStyle/>
          <a:p>
            <a:pPr>
              <a:defRPr/>
            </a:pPr>
            <a:r>
              <a:rPr lang="en-US" dirty="0" smtClean="0"/>
              <a:t>Frequency Bias Setting</a:t>
            </a:r>
            <a:endParaRPr lang="en-US" dirty="0"/>
          </a:p>
        </p:txBody>
      </p:sp>
      <p:sp>
        <p:nvSpPr>
          <p:cNvPr id="16387" name="Rectangle 3"/>
          <p:cNvSpPr>
            <a:spLocks noGrp="1" noChangeArrowheads="1"/>
          </p:cNvSpPr>
          <p:nvPr>
            <p:ph type="body" idx="1"/>
          </p:nvPr>
        </p:nvSpPr>
        <p:spPr/>
        <p:txBody>
          <a:bodyPr/>
          <a:lstStyle/>
          <a:p>
            <a:r>
              <a:rPr lang="en-US" smtClean="0"/>
              <a:t>Key Parameter in Tie-line Bias Control </a:t>
            </a:r>
          </a:p>
          <a:p>
            <a:pPr lvl="1"/>
            <a:r>
              <a:rPr lang="en-US" smtClean="0"/>
              <a:t>When Frequency Bias Setting is equal to the Frequency Response of the BA, ACE indicates only imbalance internal to the BA</a:t>
            </a:r>
          </a:p>
          <a:p>
            <a:pPr lvl="1"/>
            <a:r>
              <a:rPr lang="en-US" smtClean="0"/>
              <a:t>Most Eastern and Western Interconnection BAs provide Frequency Response much less than their Frequency Bias Settings</a:t>
            </a:r>
          </a:p>
          <a:p>
            <a:pPr lvl="1"/>
            <a:r>
              <a:rPr lang="en-US" smtClean="0"/>
              <a:t>As a result, ACE incorrectly causes control response to imbalances external as well as internal to the BA</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0" name="Rectangle 2"/>
          <p:cNvSpPr>
            <a:spLocks noGrp="1" noChangeArrowheads="1"/>
          </p:cNvSpPr>
          <p:nvPr>
            <p:ph type="title"/>
          </p:nvPr>
        </p:nvSpPr>
        <p:spPr>
          <a:xfrm>
            <a:off x="182563" y="227013"/>
            <a:ext cx="8778875" cy="731837"/>
          </a:xfrm>
        </p:spPr>
        <p:txBody>
          <a:bodyPr/>
          <a:lstStyle/>
          <a:p>
            <a:pPr>
              <a:defRPr/>
            </a:pPr>
            <a:r>
              <a:rPr lang="en-US" dirty="0" smtClean="0"/>
              <a:t>Min. Frequency Bias Setting</a:t>
            </a:r>
            <a:endParaRPr lang="en-US" dirty="0"/>
          </a:p>
        </p:txBody>
      </p:sp>
      <p:sp>
        <p:nvSpPr>
          <p:cNvPr id="17411" name="Rectangle 3"/>
          <p:cNvSpPr>
            <a:spLocks noGrp="1" noChangeArrowheads="1"/>
          </p:cNvSpPr>
          <p:nvPr>
            <p:ph type="body" idx="1"/>
          </p:nvPr>
        </p:nvSpPr>
        <p:spPr/>
        <p:txBody>
          <a:bodyPr/>
          <a:lstStyle/>
          <a:p>
            <a:r>
              <a:rPr lang="en-US" smtClean="0"/>
              <a:t>A 1% minimum Frequency Bias Setting has been included in Operating Policy or Standards since 1964</a:t>
            </a:r>
          </a:p>
          <a:p>
            <a:r>
              <a:rPr lang="en-US" smtClean="0"/>
              <a:t>In 1964, the Frequency Response of most BAs was in excess of 1.5% of peak load</a:t>
            </a:r>
          </a:p>
          <a:p>
            <a:r>
              <a:rPr lang="en-US" smtClean="0"/>
              <a:t>Today average Frequency Response of most BAs is less than 0.5% of peak load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Placeholder 13"/>
          <p:cNvSpPr txBox="1">
            <a:spLocks/>
          </p:cNvSpPr>
          <p:nvPr/>
        </p:nvSpPr>
        <p:spPr bwMode="auto">
          <a:xfrm>
            <a:off x="457200" y="2286000"/>
            <a:ext cx="4206875" cy="3840163"/>
          </a:xfrm>
          <a:prstGeom prst="rect">
            <a:avLst/>
          </a:prstGeom>
          <a:noFill/>
          <a:ln w="9525">
            <a:noFill/>
            <a:miter lim="800000"/>
            <a:headEnd/>
            <a:tailEnd/>
          </a:ln>
          <a:effectLst/>
        </p:spPr>
        <p:txBody>
          <a:bodyPr/>
          <a:lstStyle/>
          <a:p>
            <a:pPr marL="639763" lvl="1" indent="-411163" eaLnBrk="0" hangingPunct="0">
              <a:spcBef>
                <a:spcPct val="20000"/>
              </a:spcBef>
              <a:buClr>
                <a:schemeClr val="folHlink"/>
              </a:buClr>
              <a:buSzPct val="95000"/>
              <a:buFont typeface="Arial" charset="0"/>
              <a:buChar char="►"/>
            </a:pPr>
            <a:r>
              <a:rPr lang="en-US" sz="2800"/>
              <a:t>ACE Measures</a:t>
            </a:r>
          </a:p>
          <a:p>
            <a:pPr marL="958850" lvl="3" indent="-319088" eaLnBrk="0" hangingPunct="0">
              <a:spcBef>
                <a:spcPct val="20000"/>
              </a:spcBef>
              <a:buClr>
                <a:schemeClr val="folHlink"/>
              </a:buClr>
              <a:buSzPct val="90000"/>
              <a:buFont typeface="Wingdings" pitchFamily="2" charset="2"/>
              <a:buChar char="u"/>
            </a:pPr>
            <a:r>
              <a:rPr lang="en-US" sz="2000"/>
              <a:t>CPS1</a:t>
            </a:r>
          </a:p>
          <a:p>
            <a:pPr marL="958850" lvl="3" indent="-319088" eaLnBrk="0" hangingPunct="0">
              <a:spcBef>
                <a:spcPct val="20000"/>
              </a:spcBef>
              <a:buClr>
                <a:schemeClr val="folHlink"/>
              </a:buClr>
              <a:buSzPct val="90000"/>
              <a:buFont typeface="Wingdings" pitchFamily="2" charset="2"/>
              <a:buChar char="u"/>
            </a:pPr>
            <a:r>
              <a:rPr lang="en-US" sz="2000"/>
              <a:t>CPS2</a:t>
            </a:r>
          </a:p>
          <a:p>
            <a:pPr marL="958850" lvl="3" indent="-319088" eaLnBrk="0" hangingPunct="0">
              <a:spcBef>
                <a:spcPct val="20000"/>
              </a:spcBef>
              <a:buClr>
                <a:schemeClr val="folHlink"/>
              </a:buClr>
              <a:buSzPct val="90000"/>
              <a:buFont typeface="Wingdings" pitchFamily="2" charset="2"/>
              <a:buChar char="u"/>
            </a:pPr>
            <a:r>
              <a:rPr lang="en-US" sz="2000"/>
              <a:t>DCS</a:t>
            </a:r>
          </a:p>
          <a:p>
            <a:pPr marL="958850" lvl="3" indent="-319088" eaLnBrk="0" hangingPunct="0">
              <a:spcBef>
                <a:spcPct val="20000"/>
              </a:spcBef>
              <a:buClr>
                <a:schemeClr val="folHlink"/>
              </a:buClr>
              <a:buSzPct val="90000"/>
              <a:buFont typeface="Wingdings" pitchFamily="2" charset="2"/>
              <a:buChar char="u"/>
            </a:pPr>
            <a:r>
              <a:rPr lang="en-US" sz="2000"/>
              <a:t>BAAL</a:t>
            </a:r>
          </a:p>
          <a:p>
            <a:pPr marL="958850" lvl="3" indent="-319088" eaLnBrk="0" hangingPunct="0">
              <a:spcBef>
                <a:spcPct val="20000"/>
              </a:spcBef>
              <a:buClr>
                <a:schemeClr val="folHlink"/>
              </a:buClr>
              <a:buSzPct val="90000"/>
              <a:buFont typeface="Wingdings" pitchFamily="2" charset="2"/>
              <a:buChar char="u"/>
            </a:pPr>
            <a:r>
              <a:rPr lang="en-US" sz="2000"/>
              <a:t>ACE Distribution Factors</a:t>
            </a:r>
          </a:p>
        </p:txBody>
      </p:sp>
      <p:sp>
        <p:nvSpPr>
          <p:cNvPr id="744450" name="Rectangle 2"/>
          <p:cNvSpPr>
            <a:spLocks noGrp="1" noChangeArrowheads="1"/>
          </p:cNvSpPr>
          <p:nvPr>
            <p:ph type="title"/>
          </p:nvPr>
        </p:nvSpPr>
        <p:spPr>
          <a:xfrm>
            <a:off x="182563" y="227013"/>
            <a:ext cx="8778875" cy="731837"/>
          </a:xfrm>
        </p:spPr>
        <p:txBody>
          <a:bodyPr/>
          <a:lstStyle/>
          <a:p>
            <a:pPr>
              <a:defRPr/>
            </a:pPr>
            <a:r>
              <a:rPr lang="en-US" dirty="0" smtClean="0"/>
              <a:t>Modify Frequency Bias Rules</a:t>
            </a:r>
            <a:endParaRPr lang="en-US" dirty="0"/>
          </a:p>
        </p:txBody>
      </p:sp>
      <p:sp>
        <p:nvSpPr>
          <p:cNvPr id="18436" name="Rectangle 3"/>
          <p:cNvSpPr>
            <a:spLocks noGrp="1" noChangeArrowheads="1"/>
          </p:cNvSpPr>
          <p:nvPr>
            <p:ph type="body" idx="1"/>
          </p:nvPr>
        </p:nvSpPr>
        <p:spPr>
          <a:xfrm>
            <a:off x="457200" y="1096963"/>
            <a:ext cx="8229600" cy="1189037"/>
          </a:xfrm>
        </p:spPr>
        <p:txBody>
          <a:bodyPr/>
          <a:lstStyle/>
          <a:p>
            <a:r>
              <a:rPr lang="en-US" smtClean="0"/>
              <a:t>Eliminate Minimum Frequency Bias</a:t>
            </a:r>
          </a:p>
          <a:p>
            <a:r>
              <a:rPr lang="en-US" smtClean="0"/>
              <a:t>Improve Systems and Measures</a:t>
            </a:r>
          </a:p>
        </p:txBody>
      </p:sp>
      <p:sp>
        <p:nvSpPr>
          <p:cNvPr id="18437" name="Text Placeholder 14"/>
          <p:cNvSpPr txBox="1">
            <a:spLocks/>
          </p:cNvSpPr>
          <p:nvPr/>
        </p:nvSpPr>
        <p:spPr bwMode="auto">
          <a:xfrm>
            <a:off x="4645025" y="1736725"/>
            <a:ext cx="4041775" cy="4387850"/>
          </a:xfrm>
          <a:prstGeom prst="rect">
            <a:avLst/>
          </a:prstGeom>
          <a:noFill/>
          <a:ln w="9525">
            <a:noFill/>
            <a:miter lim="800000"/>
            <a:headEnd/>
            <a:tailEnd/>
          </a:ln>
        </p:spPr>
        <p:txBody>
          <a:bodyPr/>
          <a:lstStyle/>
          <a:p>
            <a:pPr algn="ctr" eaLnBrk="0" hangingPunct="0">
              <a:spcBef>
                <a:spcPct val="20000"/>
              </a:spcBef>
              <a:buClr>
                <a:srgbClr val="FF0000"/>
              </a:buClr>
              <a:buSzPct val="105000"/>
              <a:buFont typeface="Wingdings" pitchFamily="2" charset="2"/>
              <a:buNone/>
            </a:pPr>
            <a:endParaRPr lang="en-US" sz="3200">
              <a:solidFill>
                <a:srgbClr val="FFFF00"/>
              </a:solidFill>
            </a:endParaRPr>
          </a:p>
        </p:txBody>
      </p:sp>
      <p:sp>
        <p:nvSpPr>
          <p:cNvPr id="18438" name="Text Placeholder 13"/>
          <p:cNvSpPr txBox="1">
            <a:spLocks/>
          </p:cNvSpPr>
          <p:nvPr/>
        </p:nvSpPr>
        <p:spPr bwMode="auto">
          <a:xfrm>
            <a:off x="4664075" y="2286000"/>
            <a:ext cx="4022725" cy="3840163"/>
          </a:xfrm>
          <a:prstGeom prst="rect">
            <a:avLst/>
          </a:prstGeom>
          <a:noFill/>
          <a:ln w="9525">
            <a:noFill/>
            <a:miter lim="800000"/>
            <a:headEnd/>
            <a:tailEnd/>
          </a:ln>
          <a:effectLst/>
        </p:spPr>
        <p:txBody>
          <a:bodyPr/>
          <a:lstStyle/>
          <a:p>
            <a:pPr marL="639763" lvl="1" indent="-411163" eaLnBrk="0" hangingPunct="0">
              <a:spcBef>
                <a:spcPct val="20000"/>
              </a:spcBef>
              <a:buClr>
                <a:schemeClr val="folHlink"/>
              </a:buClr>
              <a:buSzPct val="95000"/>
              <a:buFont typeface="Arial" charset="0"/>
              <a:buChar char="►"/>
            </a:pPr>
            <a:r>
              <a:rPr lang="en-US" sz="2800"/>
              <a:t>ACE Systems</a:t>
            </a:r>
          </a:p>
          <a:p>
            <a:pPr marL="958850" lvl="3" indent="-319088" eaLnBrk="0" hangingPunct="0">
              <a:spcBef>
                <a:spcPct val="20000"/>
              </a:spcBef>
              <a:buClr>
                <a:schemeClr val="folHlink"/>
              </a:buClr>
              <a:buSzPct val="90000"/>
              <a:buFont typeface="Wingdings" pitchFamily="2" charset="2"/>
              <a:buChar char="u"/>
            </a:pPr>
            <a:r>
              <a:rPr lang="en-US" sz="2000"/>
              <a:t>ADI Systems</a:t>
            </a:r>
          </a:p>
          <a:p>
            <a:pPr marL="958850" lvl="3" indent="-319088" eaLnBrk="0" hangingPunct="0">
              <a:spcBef>
                <a:spcPct val="20000"/>
              </a:spcBef>
              <a:buClr>
                <a:schemeClr val="folHlink"/>
              </a:buClr>
              <a:buSzPct val="90000"/>
              <a:buFont typeface="Wingdings" pitchFamily="2" charset="2"/>
              <a:buChar char="u"/>
            </a:pPr>
            <a:r>
              <a:rPr lang="en-US" sz="2000"/>
              <a:t>AGC Systems</a:t>
            </a:r>
          </a:p>
          <a:p>
            <a:pPr marL="639763" lvl="1" indent="-411163" eaLnBrk="0" hangingPunct="0">
              <a:spcBef>
                <a:spcPct val="20000"/>
              </a:spcBef>
              <a:buClr>
                <a:schemeClr val="folHlink"/>
              </a:buClr>
              <a:buSzPct val="95000"/>
              <a:buFont typeface="Arial" charset="0"/>
              <a:buChar char="►"/>
            </a:pPr>
            <a:r>
              <a:rPr lang="en-US" sz="2800"/>
              <a:t>CERTS Systems</a:t>
            </a:r>
          </a:p>
          <a:p>
            <a:pPr marL="958850" lvl="3" indent="-319088" eaLnBrk="0" hangingPunct="0">
              <a:spcBef>
                <a:spcPct val="20000"/>
              </a:spcBef>
              <a:buClr>
                <a:schemeClr val="folHlink"/>
              </a:buClr>
              <a:buSzPct val="90000"/>
              <a:buFont typeface="Wingdings" pitchFamily="2" charset="2"/>
              <a:buChar char="u"/>
            </a:pPr>
            <a:r>
              <a:rPr lang="en-US" sz="2000"/>
              <a:t>CERTS Automatic Frequency Events Identification</a:t>
            </a:r>
          </a:p>
          <a:p>
            <a:pPr marL="958850" lvl="3" indent="-319088" eaLnBrk="0" hangingPunct="0">
              <a:spcBef>
                <a:spcPct val="20000"/>
              </a:spcBef>
              <a:buClr>
                <a:schemeClr val="folHlink"/>
              </a:buClr>
              <a:buSzPct val="90000"/>
              <a:buFont typeface="Wingdings" pitchFamily="2" charset="2"/>
              <a:buChar char="u"/>
            </a:pPr>
            <a:r>
              <a:rPr lang="en-US" sz="2000"/>
              <a:t>CERTS Frequency Response Evaluation System</a:t>
            </a:r>
          </a:p>
          <a:p>
            <a:pPr marL="639763" lvl="1" indent="-411163" eaLnBrk="0" hangingPunct="0">
              <a:spcBef>
                <a:spcPct val="20000"/>
              </a:spcBef>
              <a:buClr>
                <a:schemeClr val="folHlink"/>
              </a:buClr>
              <a:buSzPct val="95000"/>
              <a:buFont typeface="Arial" charset="0"/>
              <a:buChar char="►"/>
            </a:pPr>
            <a:endParaRPr lang="en-US" sz="28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227013"/>
            <a:ext cx="8778875" cy="731837"/>
          </a:xfrm>
        </p:spPr>
        <p:txBody>
          <a:bodyPr/>
          <a:lstStyle/>
          <a:p>
            <a:pPr>
              <a:defRPr/>
            </a:pPr>
            <a:r>
              <a:rPr lang="en-US" dirty="0" smtClean="0"/>
              <a:t>CPS1 Measure</a:t>
            </a:r>
            <a:endParaRPr lang="en-US" dirty="0"/>
          </a:p>
        </p:txBody>
      </p:sp>
      <p:sp>
        <p:nvSpPr>
          <p:cNvPr id="19459" name="Content Placeholder 2"/>
          <p:cNvSpPr>
            <a:spLocks noGrp="1"/>
          </p:cNvSpPr>
          <p:nvPr>
            <p:ph idx="1"/>
          </p:nvPr>
        </p:nvSpPr>
        <p:spPr/>
        <p:txBody>
          <a:bodyPr/>
          <a:lstStyle/>
          <a:p>
            <a:r>
              <a:rPr lang="en-US" smtClean="0"/>
              <a:t>CPS1 Bounds the Standard Deviation of the Frequency Error</a:t>
            </a:r>
          </a:p>
          <a:p>
            <a:pPr lvl="1"/>
            <a:r>
              <a:rPr lang="en-US" smtClean="0"/>
              <a:t>Measures the error in net control (demand less supply) using the ACE Equation</a:t>
            </a:r>
          </a:p>
          <a:p>
            <a:pPr lvl="1"/>
            <a:r>
              <a:rPr lang="en-US" smtClean="0"/>
              <a:t>Measures Control Error valuing both</a:t>
            </a:r>
          </a:p>
          <a:p>
            <a:pPr lvl="2"/>
            <a:r>
              <a:rPr lang="en-US" smtClean="0"/>
              <a:t>Demand for control that causes frequency error</a:t>
            </a:r>
          </a:p>
          <a:p>
            <a:pPr lvl="2"/>
            <a:r>
              <a:rPr lang="en-US" smtClean="0"/>
              <a:t>Supply of control to offset frequency error</a:t>
            </a:r>
          </a:p>
          <a:p>
            <a:pPr lvl="1"/>
            <a:r>
              <a:rPr lang="en-US" smtClean="0"/>
              <a:t>Does not tell the BA how to improve control</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a:xfrm>
            <a:off x="182563" y="227013"/>
            <a:ext cx="8778875" cy="731837"/>
          </a:xfrm>
        </p:spPr>
        <p:txBody>
          <a:bodyPr/>
          <a:lstStyle/>
          <a:p>
            <a:pPr>
              <a:defRPr/>
            </a:pPr>
            <a:r>
              <a:rPr lang="en-US" dirty="0" smtClean="0"/>
              <a:t>Frequency Error Distribution</a:t>
            </a:r>
          </a:p>
        </p:txBody>
      </p:sp>
      <p:pic>
        <p:nvPicPr>
          <p:cNvPr id="20483" name="Picture 4"/>
          <p:cNvPicPr>
            <a:picLocks noChangeAspect="1" noChangeArrowheads="1"/>
          </p:cNvPicPr>
          <p:nvPr/>
        </p:nvPicPr>
        <p:blipFill>
          <a:blip r:embed="rId3" cstate="print"/>
          <a:srcRect b="4683"/>
          <a:stretch>
            <a:fillRect/>
          </a:stretch>
        </p:blipFill>
        <p:spPr bwMode="auto">
          <a:xfrm>
            <a:off x="685800" y="1096963"/>
            <a:ext cx="7772400" cy="5041900"/>
          </a:xfrm>
          <a:prstGeom prst="rect">
            <a:avLst/>
          </a:prstGeom>
          <a:solidFill>
            <a:schemeClr val="tx1"/>
          </a:solid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a:xfrm>
            <a:off x="182563" y="227013"/>
            <a:ext cx="8778875" cy="731837"/>
          </a:xfrm>
        </p:spPr>
        <p:txBody>
          <a:bodyPr/>
          <a:lstStyle/>
          <a:p>
            <a:pPr>
              <a:defRPr/>
            </a:pPr>
            <a:r>
              <a:rPr lang="en-US" dirty="0" smtClean="0"/>
              <a:t>Frequency Error Tails</a:t>
            </a:r>
          </a:p>
        </p:txBody>
      </p:sp>
      <p:pic>
        <p:nvPicPr>
          <p:cNvPr id="21507" name="Picture 2"/>
          <p:cNvPicPr>
            <a:picLocks noChangeAspect="1" noChangeArrowheads="1"/>
          </p:cNvPicPr>
          <p:nvPr/>
        </p:nvPicPr>
        <p:blipFill>
          <a:blip r:embed="rId3" cstate="print"/>
          <a:srcRect l="-220" r="-220" b="3333"/>
          <a:stretch>
            <a:fillRect/>
          </a:stretch>
        </p:blipFill>
        <p:spPr bwMode="auto">
          <a:xfrm>
            <a:off x="731838" y="1096963"/>
            <a:ext cx="7680325" cy="5040312"/>
          </a:xfrm>
          <a:prstGeom prst="rect">
            <a:avLst/>
          </a:prstGeom>
          <a:solidFill>
            <a:schemeClr val="tx1"/>
          </a:solid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227013"/>
            <a:ext cx="8778875" cy="731837"/>
          </a:xfrm>
        </p:spPr>
        <p:txBody>
          <a:bodyPr/>
          <a:lstStyle/>
          <a:p>
            <a:pPr>
              <a:defRPr/>
            </a:pPr>
            <a:r>
              <a:rPr lang="en-US" dirty="0" smtClean="0"/>
              <a:t>Overview</a:t>
            </a:r>
            <a:endParaRPr lang="en-US" dirty="0"/>
          </a:p>
        </p:txBody>
      </p:sp>
      <p:sp>
        <p:nvSpPr>
          <p:cNvPr id="4099" name="Content Placeholder 2"/>
          <p:cNvSpPr>
            <a:spLocks noGrp="1"/>
          </p:cNvSpPr>
          <p:nvPr>
            <p:ph idx="1"/>
          </p:nvPr>
        </p:nvSpPr>
        <p:spPr/>
        <p:txBody>
          <a:bodyPr/>
          <a:lstStyle/>
          <a:p>
            <a:r>
              <a:rPr lang="en-US" smtClean="0"/>
              <a:t>Control Types</a:t>
            </a:r>
          </a:p>
          <a:p>
            <a:r>
              <a:rPr lang="en-US" smtClean="0"/>
              <a:t>Primary Frequency Control (PFC)</a:t>
            </a:r>
          </a:p>
          <a:p>
            <a:pPr lvl="2"/>
            <a:r>
              <a:rPr lang="en-US" smtClean="0"/>
              <a:t>Standard Measure of PFC for Reliability</a:t>
            </a:r>
          </a:p>
          <a:p>
            <a:r>
              <a:rPr lang="en-US" smtClean="0"/>
              <a:t>Secondary Control &amp; Characteristics</a:t>
            </a:r>
          </a:p>
          <a:p>
            <a:pPr lvl="2"/>
            <a:r>
              <a:rPr lang="en-US" smtClean="0"/>
              <a:t>Average Measure - CPS1</a:t>
            </a:r>
          </a:p>
          <a:p>
            <a:pPr lvl="2"/>
            <a:r>
              <a:rPr lang="en-US" smtClean="0"/>
              <a:t>Real Time Measure - DCS &amp; BAAL</a:t>
            </a:r>
          </a:p>
          <a:p>
            <a:pPr lvl="3"/>
            <a:r>
              <a:rPr lang="en-US" smtClean="0"/>
              <a:t>Excursion / Disturbance Precursors – DCS vs. BAAL</a:t>
            </a:r>
          </a:p>
          <a:p>
            <a:r>
              <a:rPr lang="en-US" smtClean="0"/>
              <a:t>Relating Primary &amp; Secondary Control</a:t>
            </a:r>
          </a:p>
          <a:p>
            <a:r>
              <a:rPr lang="en-US" smtClean="0"/>
              <a:t>Selecting a Primary Control Measure</a:t>
            </a:r>
          </a:p>
          <a:p>
            <a:r>
              <a:rPr lang="en-US" smtClean="0"/>
              <a:t>Future Work</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182563" y="227013"/>
            <a:ext cx="8778875" cy="731837"/>
          </a:xfrm>
        </p:spPr>
        <p:txBody>
          <a:bodyPr/>
          <a:lstStyle/>
          <a:p>
            <a:pPr>
              <a:defRPr/>
            </a:pPr>
            <a:r>
              <a:rPr lang="en-US" sz="4700" dirty="0" smtClean="0"/>
              <a:t>DCS Control of Tails</a:t>
            </a:r>
            <a:endParaRPr lang="en-US" sz="4700" dirty="0"/>
          </a:p>
        </p:txBody>
      </p:sp>
      <p:sp>
        <p:nvSpPr>
          <p:cNvPr id="22531" name="Rectangle 3"/>
          <p:cNvSpPr>
            <a:spLocks noGrp="1" noChangeArrowheads="1"/>
          </p:cNvSpPr>
          <p:nvPr>
            <p:ph idx="1"/>
          </p:nvPr>
        </p:nvSpPr>
        <p:spPr/>
        <p:txBody>
          <a:bodyPr/>
          <a:lstStyle/>
          <a:p>
            <a:endParaRPr lang="en-US" smtClean="0"/>
          </a:p>
          <a:p>
            <a:r>
              <a:rPr lang="en-US" smtClean="0"/>
              <a:t>Disturbance Control Standard</a:t>
            </a:r>
          </a:p>
          <a:p>
            <a:pPr lvl="1"/>
            <a:r>
              <a:rPr lang="en-US" smtClean="0"/>
              <a:t>Assumes coincidence between disturbances and tails</a:t>
            </a:r>
          </a:p>
          <a:p>
            <a:pPr lvl="1"/>
            <a:r>
              <a:rPr lang="en-US" smtClean="0"/>
              <a:t>Limits the duration of disturbances</a:t>
            </a:r>
          </a:p>
          <a:p>
            <a:pPr lvl="1"/>
            <a:r>
              <a:rPr lang="en-US" smtClean="0"/>
              <a:t>Only requires Secondary Control</a:t>
            </a:r>
          </a:p>
          <a:p>
            <a:pPr lvl="1"/>
            <a:r>
              <a:rPr lang="en-US" smtClean="0"/>
              <a:t>Only measures supply side disturbances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182563" y="227013"/>
            <a:ext cx="8778875" cy="731837"/>
          </a:xfrm>
        </p:spPr>
        <p:txBody>
          <a:bodyPr/>
          <a:lstStyle/>
          <a:p>
            <a:pPr>
              <a:defRPr/>
            </a:pPr>
            <a:r>
              <a:rPr lang="en-US" sz="4700" dirty="0" smtClean="0"/>
              <a:t>BAAL Control of Tails</a:t>
            </a:r>
            <a:endParaRPr lang="en-US" sz="4700" dirty="0"/>
          </a:p>
        </p:txBody>
      </p:sp>
      <p:sp>
        <p:nvSpPr>
          <p:cNvPr id="23555" name="Rectangle 3"/>
          <p:cNvSpPr>
            <a:spLocks noGrp="1" noChangeArrowheads="1"/>
          </p:cNvSpPr>
          <p:nvPr>
            <p:ph idx="1"/>
          </p:nvPr>
        </p:nvSpPr>
        <p:spPr/>
        <p:txBody>
          <a:bodyPr/>
          <a:lstStyle/>
          <a:p>
            <a:r>
              <a:rPr lang="en-US" smtClean="0"/>
              <a:t>BRD SDT recommended measures to address frequency errors in the tails</a:t>
            </a:r>
          </a:p>
          <a:p>
            <a:pPr lvl="2"/>
            <a:r>
              <a:rPr lang="en-US" smtClean="0"/>
              <a:t>Discrete Event Measure Limited Demand Events</a:t>
            </a:r>
          </a:p>
          <a:p>
            <a:pPr lvl="2"/>
            <a:r>
              <a:rPr lang="en-US" smtClean="0"/>
              <a:t>BAAL Limited Large Frequency Error Duration</a:t>
            </a:r>
          </a:p>
          <a:p>
            <a:pPr lvl="1"/>
            <a:r>
              <a:rPr lang="en-US" smtClean="0"/>
              <a:t>These two measures were consolidated into the BAAL currently under field trial</a:t>
            </a:r>
          </a:p>
          <a:p>
            <a:pPr lvl="2"/>
            <a:r>
              <a:rPr lang="en-US" smtClean="0"/>
              <a:t>BAAL under field trial limits demand for frequency error, but only requires Secondary Control action to limit its duration</a:t>
            </a:r>
          </a:p>
          <a:p>
            <a:pPr lvl="2"/>
            <a:r>
              <a:rPr lang="en-US" smtClean="0"/>
              <a:t>BAAL does not limit the events or require additional Primary Control to limit their effect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1" name="Rectangle 3"/>
          <p:cNvSpPr>
            <a:spLocks noGrp="1" noChangeArrowheads="1"/>
          </p:cNvSpPr>
          <p:nvPr>
            <p:ph type="title"/>
          </p:nvPr>
        </p:nvSpPr>
        <p:spPr>
          <a:xfrm>
            <a:off x="182563" y="227013"/>
            <a:ext cx="8778875" cy="731837"/>
          </a:xfrm>
        </p:spPr>
        <p:txBody>
          <a:bodyPr/>
          <a:lstStyle/>
          <a:p>
            <a:pPr>
              <a:defRPr/>
            </a:pPr>
            <a:r>
              <a:rPr lang="en-US" dirty="0" smtClean="0"/>
              <a:t>ACE versus Frequency</a:t>
            </a:r>
            <a:endParaRPr lang="en-US" dirty="0"/>
          </a:p>
        </p:txBody>
      </p:sp>
      <p:sp>
        <p:nvSpPr>
          <p:cNvPr id="24579" name="Rectangle 1069"/>
          <p:cNvSpPr>
            <a:spLocks noChangeArrowheads="1"/>
          </p:cNvSpPr>
          <p:nvPr/>
        </p:nvSpPr>
        <p:spPr bwMode="auto">
          <a:xfrm>
            <a:off x="0" y="6897688"/>
            <a:ext cx="9144000" cy="0"/>
          </a:xfrm>
          <a:prstGeom prst="rect">
            <a:avLst/>
          </a:prstGeom>
          <a:noFill/>
          <a:ln w="9525" algn="ctr">
            <a:noFill/>
            <a:miter lim="800000"/>
            <a:headEnd/>
            <a:tailEnd/>
          </a:ln>
          <a:effectLst/>
        </p:spPr>
        <p:txBody>
          <a:bodyPr wrap="none" anchor="ctr">
            <a:spAutoFit/>
          </a:bodyPr>
          <a:lstStyle/>
          <a:p>
            <a:pPr eaLnBrk="0" hangingPunct="0"/>
            <a:endParaRPr lang="en-US" sz="2400" b="0">
              <a:latin typeface="Times New Roman" pitchFamily="18" charset="0"/>
            </a:endParaRPr>
          </a:p>
        </p:txBody>
      </p:sp>
      <p:sp>
        <p:nvSpPr>
          <p:cNvPr id="24580" name="Rectangle 1213"/>
          <p:cNvSpPr>
            <a:spLocks noChangeArrowheads="1"/>
          </p:cNvSpPr>
          <p:nvPr/>
        </p:nvSpPr>
        <p:spPr bwMode="auto">
          <a:xfrm>
            <a:off x="0" y="4265613"/>
            <a:ext cx="9144000" cy="0"/>
          </a:xfrm>
          <a:prstGeom prst="rect">
            <a:avLst/>
          </a:prstGeom>
          <a:noFill/>
          <a:ln w="9525" algn="ctr">
            <a:noFill/>
            <a:miter lim="800000"/>
            <a:headEnd/>
            <a:tailEnd/>
          </a:ln>
          <a:effectLst/>
        </p:spPr>
        <p:txBody>
          <a:bodyPr wrap="none" anchor="ctr">
            <a:spAutoFit/>
          </a:bodyPr>
          <a:lstStyle/>
          <a:p>
            <a:pPr eaLnBrk="0" hangingPunct="0"/>
            <a:endParaRPr lang="en-US" sz="2400" b="0">
              <a:latin typeface="Times New Roman" pitchFamily="18" charset="0"/>
            </a:endParaRPr>
          </a:p>
        </p:txBody>
      </p:sp>
      <p:pic>
        <p:nvPicPr>
          <p:cNvPr id="24581" name="Picture 2"/>
          <p:cNvPicPr>
            <a:picLocks noChangeAspect="1" noChangeArrowheads="1"/>
          </p:cNvPicPr>
          <p:nvPr/>
        </p:nvPicPr>
        <p:blipFill>
          <a:blip r:embed="rId3" cstate="print"/>
          <a:srcRect/>
          <a:stretch>
            <a:fillRect/>
          </a:stretch>
        </p:blipFill>
        <p:spPr bwMode="auto">
          <a:xfrm>
            <a:off x="1279525" y="1096963"/>
            <a:ext cx="6584950" cy="5018087"/>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1" name="Rectangle 3"/>
          <p:cNvSpPr>
            <a:spLocks noGrp="1" noChangeArrowheads="1"/>
          </p:cNvSpPr>
          <p:nvPr>
            <p:ph type="title"/>
          </p:nvPr>
        </p:nvSpPr>
        <p:spPr>
          <a:xfrm>
            <a:off x="182563" y="227013"/>
            <a:ext cx="8778875" cy="731837"/>
          </a:xfrm>
        </p:spPr>
        <p:txBody>
          <a:bodyPr/>
          <a:lstStyle/>
          <a:p>
            <a:pPr>
              <a:defRPr/>
            </a:pPr>
            <a:r>
              <a:rPr lang="en-US" dirty="0" smtClean="0"/>
              <a:t>Disturbances / Excursions</a:t>
            </a:r>
            <a:endParaRPr lang="en-US" dirty="0"/>
          </a:p>
        </p:txBody>
      </p:sp>
      <p:sp>
        <p:nvSpPr>
          <p:cNvPr id="25603" name="Rectangle 2"/>
          <p:cNvSpPr>
            <a:spLocks noChangeAspect="1" noChangeArrowheads="1"/>
          </p:cNvSpPr>
          <p:nvPr/>
        </p:nvSpPr>
        <p:spPr bwMode="auto">
          <a:xfrm>
            <a:off x="593725" y="1096963"/>
            <a:ext cx="7956550" cy="5051425"/>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sp>
        <p:nvSpPr>
          <p:cNvPr id="25604" name="Rectangle 1069"/>
          <p:cNvSpPr>
            <a:spLocks noChangeArrowheads="1"/>
          </p:cNvSpPr>
          <p:nvPr/>
        </p:nvSpPr>
        <p:spPr bwMode="auto">
          <a:xfrm>
            <a:off x="0" y="6897688"/>
            <a:ext cx="9144000" cy="0"/>
          </a:xfrm>
          <a:prstGeom prst="rect">
            <a:avLst/>
          </a:prstGeom>
          <a:noFill/>
          <a:ln w="9525" algn="ctr">
            <a:noFill/>
            <a:miter lim="800000"/>
            <a:headEnd/>
            <a:tailEnd/>
          </a:ln>
          <a:effectLst/>
        </p:spPr>
        <p:txBody>
          <a:bodyPr wrap="none" anchor="ctr">
            <a:spAutoFit/>
          </a:bodyPr>
          <a:lstStyle/>
          <a:p>
            <a:pPr eaLnBrk="0" hangingPunct="0"/>
            <a:endParaRPr lang="en-US" sz="2400" b="0">
              <a:latin typeface="Times New Roman" pitchFamily="18" charset="0"/>
            </a:endParaRPr>
          </a:p>
        </p:txBody>
      </p:sp>
      <p:sp>
        <p:nvSpPr>
          <p:cNvPr id="25605" name="Rectangle 1080"/>
          <p:cNvSpPr>
            <a:spLocks noChangeArrowheads="1"/>
          </p:cNvSpPr>
          <p:nvPr/>
        </p:nvSpPr>
        <p:spPr bwMode="auto">
          <a:xfrm>
            <a:off x="4119563" y="3276600"/>
            <a:ext cx="904875" cy="304800"/>
          </a:xfrm>
          <a:prstGeom prst="rect">
            <a:avLst/>
          </a:prstGeom>
          <a:noFill/>
          <a:ln w="9525" algn="ctr">
            <a:noFill/>
            <a:miter lim="800000"/>
            <a:headEnd/>
            <a:tailEnd/>
          </a:ln>
          <a:effectLst/>
        </p:spPr>
        <p:txBody>
          <a:bodyPr wrap="none" anchor="ctr">
            <a:spAutoFit/>
          </a:bodyPr>
          <a:lstStyle/>
          <a:p>
            <a:pPr eaLnBrk="0" hangingPunct="0"/>
            <a:r>
              <a:rPr lang="en-US" b="0"/>
              <a:t>explicitly</a:t>
            </a:r>
            <a:r>
              <a:rPr lang="en-US"/>
              <a:t> </a:t>
            </a:r>
          </a:p>
        </p:txBody>
      </p:sp>
      <p:sp>
        <p:nvSpPr>
          <p:cNvPr id="25606" name="Rectangle 1083"/>
          <p:cNvSpPr>
            <a:spLocks noChangeAspect="1" noChangeArrowheads="1"/>
          </p:cNvSpPr>
          <p:nvPr/>
        </p:nvSpPr>
        <p:spPr bwMode="auto">
          <a:xfrm>
            <a:off x="682625" y="1363663"/>
            <a:ext cx="7778750" cy="523875"/>
          </a:xfrm>
          <a:prstGeom prst="rect">
            <a:avLst/>
          </a:prstGeom>
          <a:noFill/>
          <a:ln w="9525" algn="ctr">
            <a:noFill/>
            <a:miter lim="800000"/>
            <a:headEnd/>
            <a:tailEnd/>
          </a:ln>
          <a:effectLst/>
        </p:spPr>
        <p:txBody>
          <a:bodyPr wrap="none" lIns="0" rIns="0" anchor="ctr">
            <a:spAutoFit/>
          </a:bodyPr>
          <a:lstStyle/>
          <a:p>
            <a:pPr algn="ctr" eaLnBrk="0" hangingPunct="0"/>
            <a:r>
              <a:rPr lang="en-US" sz="2800">
                <a:solidFill>
                  <a:schemeClr val="bg1"/>
                </a:solidFill>
                <a:latin typeface="Times New Roman" pitchFamily="18" charset="0"/>
                <a:cs typeface="Times New Roman" pitchFamily="18" charset="0"/>
              </a:rPr>
              <a:t>Table I – Correlating Disturbances and Excursions</a:t>
            </a:r>
            <a:endParaRPr lang="en-US" sz="2800">
              <a:solidFill>
                <a:schemeClr val="bg1"/>
              </a:solidFill>
              <a:latin typeface="Times New Roman" pitchFamily="18" charset="0"/>
            </a:endParaRPr>
          </a:p>
        </p:txBody>
      </p:sp>
      <p:graphicFrame>
        <p:nvGraphicFramePr>
          <p:cNvPr id="731328" name="Group 1216"/>
          <p:cNvGraphicFramePr>
            <a:graphicFrameLocks noGrp="1"/>
          </p:cNvGraphicFramePr>
          <p:nvPr/>
        </p:nvGraphicFramePr>
        <p:xfrm>
          <a:off x="746125" y="2270125"/>
          <a:ext cx="7656513" cy="2751138"/>
        </p:xfrm>
        <a:graphic>
          <a:graphicData uri="http://schemas.openxmlformats.org/drawingml/2006/table">
            <a:tbl>
              <a:tblPr/>
              <a:tblGrid>
                <a:gridCol w="2247900"/>
                <a:gridCol w="1801813"/>
                <a:gridCol w="1804987"/>
                <a:gridCol w="1801813"/>
              </a:tblGrid>
              <a:tr h="70120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Interconnection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(Events)</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Eastern</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Western</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Texas</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5128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Initial            (50)</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11 %</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51 %</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59 %</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129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Secondary    (10)</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17 %</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70 %</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64 %</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28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Final               (1)</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60 %</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67 %</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100 %</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28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Change       (mHz)</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&lt;10 mHz</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&lt;10 mHz</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&lt;40 mHz</a:t>
                      </a:r>
                      <a:endParaRPr kumimoji="0" lang="en-US" sz="2000" b="0" i="0" u="none" strike="noStrike" cap="none" normalizeH="0" baseline="0" dirty="0" smtClean="0">
                        <a:ln>
                          <a:noFill/>
                        </a:ln>
                        <a:solidFill>
                          <a:schemeClr val="bg1"/>
                        </a:solidFill>
                        <a:effectLst/>
                        <a:latin typeface="Times New Roman" pitchFamily="18" charset="0"/>
                      </a:endParaRPr>
                    </a:p>
                  </a:txBody>
                  <a:tcPr marT="45731" marB="45731"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5639" name="Rectangle 1213"/>
          <p:cNvSpPr>
            <a:spLocks noChangeArrowheads="1"/>
          </p:cNvSpPr>
          <p:nvPr/>
        </p:nvSpPr>
        <p:spPr bwMode="auto">
          <a:xfrm>
            <a:off x="0" y="4265613"/>
            <a:ext cx="9144000" cy="0"/>
          </a:xfrm>
          <a:prstGeom prst="rect">
            <a:avLst/>
          </a:prstGeom>
          <a:noFill/>
          <a:ln w="9525" algn="ctr">
            <a:noFill/>
            <a:miter lim="800000"/>
            <a:headEnd/>
            <a:tailEnd/>
          </a:ln>
          <a:effectLst/>
        </p:spPr>
        <p:txBody>
          <a:bodyPr wrap="none" anchor="ctr">
            <a:spAutoFit/>
          </a:bodyPr>
          <a:lstStyle/>
          <a:p>
            <a:pPr eaLnBrk="0" hangingPunct="0"/>
            <a:endParaRPr lang="en-US" sz="2400" b="0">
              <a:latin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182563" y="228600"/>
            <a:ext cx="8778875" cy="731838"/>
          </a:xfrm>
        </p:spPr>
        <p:txBody>
          <a:bodyPr/>
          <a:lstStyle/>
          <a:p>
            <a:pPr>
              <a:defRPr/>
            </a:pPr>
            <a:r>
              <a:rPr lang="en-US" dirty="0" smtClean="0"/>
              <a:t>DCS versus BAAL</a:t>
            </a:r>
            <a:endParaRPr lang="en-US" dirty="0"/>
          </a:p>
        </p:txBody>
      </p:sp>
      <p:sp>
        <p:nvSpPr>
          <p:cNvPr id="26627" name="Text Placeholder 13"/>
          <p:cNvSpPr>
            <a:spLocks noGrp="1"/>
          </p:cNvSpPr>
          <p:nvPr>
            <p:ph type="body" idx="1"/>
          </p:nvPr>
        </p:nvSpPr>
        <p:spPr>
          <a:xfrm>
            <a:off x="457200" y="1371600"/>
            <a:ext cx="4040188" cy="639763"/>
          </a:xfrm>
        </p:spPr>
        <p:txBody>
          <a:bodyPr/>
          <a:lstStyle/>
          <a:p>
            <a:pPr algn="ctr"/>
            <a:r>
              <a:rPr lang="en-US" sz="4400" smtClean="0">
                <a:solidFill>
                  <a:srgbClr val="FFFF00"/>
                </a:solidFill>
              </a:rPr>
              <a:t>DCS</a:t>
            </a:r>
          </a:p>
        </p:txBody>
      </p:sp>
      <p:sp>
        <p:nvSpPr>
          <p:cNvPr id="26628" name="Rectangle 3"/>
          <p:cNvSpPr>
            <a:spLocks noGrp="1" noChangeArrowheads="1"/>
          </p:cNvSpPr>
          <p:nvPr>
            <p:ph sz="half" idx="2"/>
          </p:nvPr>
        </p:nvSpPr>
        <p:spPr/>
        <p:txBody>
          <a:bodyPr/>
          <a:lstStyle/>
          <a:p>
            <a:pPr marL="0" indent="0" algn="ctr">
              <a:buFont typeface="Wingdings" pitchFamily="2" charset="2"/>
              <a:buNone/>
            </a:pPr>
            <a:r>
              <a:rPr lang="en-US" smtClean="0"/>
              <a:t>Only Secondary Control</a:t>
            </a:r>
          </a:p>
          <a:p>
            <a:pPr marL="0" indent="0" algn="ctr">
              <a:buFont typeface="Wingdings" pitchFamily="2" charset="2"/>
              <a:buNone/>
            </a:pPr>
            <a:r>
              <a:rPr lang="en-US" smtClean="0"/>
              <a:t>No Demand Side Measure</a:t>
            </a:r>
          </a:p>
          <a:p>
            <a:pPr marL="0" indent="0" algn="ctr">
              <a:buFont typeface="Wingdings" pitchFamily="2" charset="2"/>
              <a:buNone/>
            </a:pPr>
            <a:r>
              <a:rPr lang="en-US" smtClean="0"/>
              <a:t>Limits Duration – 15 min.</a:t>
            </a:r>
          </a:p>
          <a:p>
            <a:pPr marL="0" indent="0" algn="ctr">
              <a:buFont typeface="Wingdings" pitchFamily="2" charset="2"/>
              <a:buNone/>
            </a:pPr>
            <a:r>
              <a:rPr lang="en-US" smtClean="0"/>
              <a:t>Restores Continuous Op.</a:t>
            </a:r>
          </a:p>
          <a:p>
            <a:pPr marL="0" indent="0" algn="ctr">
              <a:buFont typeface="Wingdings" pitchFamily="2" charset="2"/>
              <a:buNone/>
            </a:pPr>
            <a:r>
              <a:rPr lang="en-US" smtClean="0"/>
              <a:t>One Dimension View</a:t>
            </a:r>
          </a:p>
          <a:p>
            <a:pPr marL="0" indent="0" algn="ctr">
              <a:buFont typeface="Wingdings" pitchFamily="2" charset="2"/>
              <a:buNone/>
            </a:pPr>
            <a:r>
              <a:rPr lang="en-US" smtClean="0"/>
              <a:t>Assumes Coincidence</a:t>
            </a:r>
          </a:p>
          <a:p>
            <a:pPr marL="0" indent="0" algn="ctr">
              <a:buFont typeface="Wingdings" pitchFamily="2" charset="2"/>
              <a:buNone/>
            </a:pPr>
            <a:r>
              <a:rPr lang="en-US" smtClean="0"/>
              <a:t>Assumes Transmission -OK at ACE = 0</a:t>
            </a:r>
          </a:p>
        </p:txBody>
      </p:sp>
      <p:sp>
        <p:nvSpPr>
          <p:cNvPr id="26629" name="Text Placeholder 14"/>
          <p:cNvSpPr>
            <a:spLocks noGrp="1"/>
          </p:cNvSpPr>
          <p:nvPr>
            <p:ph type="body" sz="quarter" idx="3"/>
          </p:nvPr>
        </p:nvSpPr>
        <p:spPr>
          <a:xfrm>
            <a:off x="4645025" y="1371600"/>
            <a:ext cx="4041775" cy="639763"/>
          </a:xfrm>
        </p:spPr>
        <p:txBody>
          <a:bodyPr/>
          <a:lstStyle/>
          <a:p>
            <a:pPr algn="ctr"/>
            <a:r>
              <a:rPr lang="en-US" sz="4400" smtClean="0">
                <a:solidFill>
                  <a:srgbClr val="FFFF00"/>
                </a:solidFill>
              </a:rPr>
              <a:t>BAAL</a:t>
            </a:r>
          </a:p>
        </p:txBody>
      </p:sp>
      <p:sp>
        <p:nvSpPr>
          <p:cNvPr id="26630" name="Content Placeholder 15"/>
          <p:cNvSpPr>
            <a:spLocks noGrp="1"/>
          </p:cNvSpPr>
          <p:nvPr>
            <p:ph sz="quarter" idx="4"/>
          </p:nvPr>
        </p:nvSpPr>
        <p:spPr/>
        <p:txBody>
          <a:bodyPr/>
          <a:lstStyle/>
          <a:p>
            <a:pPr marL="0" indent="0" algn="ctr">
              <a:buFont typeface="Wingdings" pitchFamily="2" charset="2"/>
              <a:buNone/>
            </a:pPr>
            <a:r>
              <a:rPr lang="en-US" smtClean="0"/>
              <a:t>Only Secondary Control</a:t>
            </a:r>
          </a:p>
          <a:p>
            <a:pPr marL="0" indent="0" algn="ctr">
              <a:buFont typeface="Wingdings" pitchFamily="2" charset="2"/>
              <a:buNone/>
            </a:pPr>
            <a:r>
              <a:rPr lang="en-US" smtClean="0"/>
              <a:t>No Demand Side Measure</a:t>
            </a:r>
          </a:p>
          <a:p>
            <a:pPr marL="0" indent="0" algn="ctr">
              <a:buFont typeface="Wingdings" pitchFamily="2" charset="2"/>
              <a:buNone/>
            </a:pPr>
            <a:r>
              <a:rPr lang="en-US" smtClean="0"/>
              <a:t>Limits Duration – 30 min.</a:t>
            </a:r>
          </a:p>
          <a:p>
            <a:pPr marL="0" indent="0" algn="ctr">
              <a:buFont typeface="Wingdings" pitchFamily="2" charset="2"/>
              <a:buNone/>
            </a:pPr>
            <a:r>
              <a:rPr lang="en-US" smtClean="0"/>
              <a:t>Limits Emergency Op.</a:t>
            </a:r>
          </a:p>
          <a:p>
            <a:pPr marL="0" indent="0" algn="ctr">
              <a:buFont typeface="Wingdings" pitchFamily="2" charset="2"/>
              <a:buNone/>
            </a:pPr>
            <a:r>
              <a:rPr lang="en-US" smtClean="0"/>
              <a:t>Two Dimension View</a:t>
            </a:r>
          </a:p>
          <a:p>
            <a:pPr marL="0" indent="0" algn="ctr">
              <a:buFont typeface="Wingdings" pitchFamily="2" charset="2"/>
              <a:buNone/>
            </a:pPr>
            <a:r>
              <a:rPr lang="en-US" smtClean="0"/>
              <a:t>Measures Coincidence</a:t>
            </a:r>
          </a:p>
          <a:p>
            <a:pPr marL="0" indent="0" algn="ctr">
              <a:buFont typeface="Wingdings" pitchFamily="2" charset="2"/>
              <a:buNone/>
            </a:pPr>
            <a:r>
              <a:rPr lang="en-US" smtClean="0"/>
              <a:t>Measures Transmission -ACE Distribution Factors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182563" y="227013"/>
            <a:ext cx="8778875" cy="731837"/>
          </a:xfrm>
        </p:spPr>
        <p:txBody>
          <a:bodyPr/>
          <a:lstStyle/>
          <a:p>
            <a:pPr>
              <a:defRPr/>
            </a:pPr>
            <a:r>
              <a:rPr lang="en-US" dirty="0" smtClean="0"/>
              <a:t>Relate Primary &amp; Secondary</a:t>
            </a:r>
            <a:endParaRPr lang="en-US" dirty="0"/>
          </a:p>
        </p:txBody>
      </p:sp>
      <p:sp>
        <p:nvSpPr>
          <p:cNvPr id="27651" name="Rectangle 3"/>
          <p:cNvSpPr>
            <a:spLocks noGrp="1" noChangeArrowheads="1"/>
          </p:cNvSpPr>
          <p:nvPr>
            <p:ph idx="1"/>
          </p:nvPr>
        </p:nvSpPr>
        <p:spPr/>
        <p:txBody>
          <a:bodyPr/>
          <a:lstStyle/>
          <a:p>
            <a:r>
              <a:rPr lang="en-US" smtClean="0"/>
              <a:t>Simulate East, West &amp; Texas Profiles</a:t>
            </a:r>
          </a:p>
          <a:p>
            <a:r>
              <a:rPr lang="en-US" smtClean="0"/>
              <a:t>Develop Direct Reliability Measure</a:t>
            </a:r>
          </a:p>
          <a:p>
            <a:pPr lvl="1"/>
            <a:r>
              <a:rPr lang="en-US" smtClean="0"/>
              <a:t>Frequency Error Control Demand Side</a:t>
            </a:r>
          </a:p>
          <a:p>
            <a:pPr lvl="2"/>
            <a:r>
              <a:rPr lang="en-US" smtClean="0"/>
              <a:t>Normal Control Errors – Gen. &amp; Load Variations</a:t>
            </a:r>
          </a:p>
          <a:p>
            <a:pPr lvl="2"/>
            <a:r>
              <a:rPr lang="en-US" smtClean="0"/>
              <a:t>Disturbance Errors – Gen., Trans. &amp; Load Events</a:t>
            </a:r>
          </a:p>
          <a:p>
            <a:pPr lvl="1"/>
            <a:r>
              <a:rPr lang="en-US" smtClean="0"/>
              <a:t>Frequency Error Control Supply Side</a:t>
            </a:r>
          </a:p>
          <a:p>
            <a:pPr lvl="2"/>
            <a:r>
              <a:rPr lang="en-US" smtClean="0"/>
              <a:t>Secondary AGC &amp; Dispatch – CPS 1, DCS &amp; BAAL</a:t>
            </a:r>
          </a:p>
          <a:p>
            <a:pPr lvl="2"/>
            <a:r>
              <a:rPr lang="en-US" smtClean="0"/>
              <a:t>Disturbances – Frequency Response Measure</a:t>
            </a:r>
          </a:p>
          <a:p>
            <a:pPr lvl="1"/>
            <a:r>
              <a:rPr lang="en-US" smtClean="0"/>
              <a:t>Measure Joint Probability of Demand Side &amp; Supply Side Contributions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a:xfrm>
            <a:off x="182563" y="227013"/>
            <a:ext cx="8778875" cy="731837"/>
          </a:xfrm>
        </p:spPr>
        <p:txBody>
          <a:bodyPr/>
          <a:lstStyle/>
          <a:p>
            <a:pPr>
              <a:defRPr/>
            </a:pPr>
            <a:r>
              <a:rPr lang="en-US" dirty="0" smtClean="0"/>
              <a:t>Normal Density – Semi-Log</a:t>
            </a:r>
          </a:p>
        </p:txBody>
      </p:sp>
      <p:pic>
        <p:nvPicPr>
          <p:cNvPr id="28675" name="Picture 2"/>
          <p:cNvPicPr>
            <a:picLocks noChangeAspect="1" noChangeArrowheads="1"/>
          </p:cNvPicPr>
          <p:nvPr/>
        </p:nvPicPr>
        <p:blipFill>
          <a:blip r:embed="rId3" cstate="print"/>
          <a:srcRect t="1170" b="1170"/>
          <a:stretch>
            <a:fillRect/>
          </a:stretch>
        </p:blipFill>
        <p:spPr bwMode="auto">
          <a:xfrm>
            <a:off x="777875" y="1096963"/>
            <a:ext cx="7588250" cy="5046662"/>
          </a:xfrm>
          <a:prstGeom prst="rect">
            <a:avLst/>
          </a:prstGeom>
          <a:solidFill>
            <a:schemeClr val="tx1"/>
          </a:solid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947" name="Rectangle 3"/>
          <p:cNvSpPr>
            <a:spLocks noGrp="1" noChangeArrowheads="1"/>
          </p:cNvSpPr>
          <p:nvPr>
            <p:ph type="title"/>
          </p:nvPr>
        </p:nvSpPr>
        <p:spPr>
          <a:xfrm>
            <a:off x="182563" y="227013"/>
            <a:ext cx="8778875" cy="731837"/>
          </a:xfrm>
        </p:spPr>
        <p:txBody>
          <a:bodyPr/>
          <a:lstStyle/>
          <a:p>
            <a:pPr>
              <a:defRPr/>
            </a:pPr>
            <a:r>
              <a:rPr lang="en-US" dirty="0" smtClean="0"/>
              <a:t>Disturbance Experience</a:t>
            </a:r>
            <a:endParaRPr lang="en-US" dirty="0"/>
          </a:p>
        </p:txBody>
      </p:sp>
      <p:grpSp>
        <p:nvGrpSpPr>
          <p:cNvPr id="29699" name="Group 1"/>
          <p:cNvGrpSpPr>
            <a:grpSpLocks/>
          </p:cNvGrpSpPr>
          <p:nvPr/>
        </p:nvGrpSpPr>
        <p:grpSpPr bwMode="auto">
          <a:xfrm>
            <a:off x="639763" y="1096963"/>
            <a:ext cx="7864475" cy="5029200"/>
            <a:chOff x="640080" y="1097279"/>
            <a:chExt cx="7863840" cy="5029200"/>
          </a:xfrm>
        </p:grpSpPr>
        <p:sp>
          <p:nvSpPr>
            <p:cNvPr id="29700" name="Rectangle 2"/>
            <p:cNvSpPr>
              <a:spLocks noChangeArrowheads="1"/>
            </p:cNvSpPr>
            <p:nvPr/>
          </p:nvSpPr>
          <p:spPr bwMode="auto">
            <a:xfrm>
              <a:off x="640080" y="1097279"/>
              <a:ext cx="7863840"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pic>
          <p:nvPicPr>
            <p:cNvPr id="29701" name="Picture 2"/>
            <p:cNvPicPr>
              <a:picLocks noChangeAspect="1" noChangeArrowheads="1"/>
            </p:cNvPicPr>
            <p:nvPr/>
          </p:nvPicPr>
          <p:blipFill>
            <a:blip r:embed="rId3" cstate="print"/>
            <a:srcRect/>
            <a:stretch>
              <a:fillRect/>
            </a:stretch>
          </p:blipFill>
          <p:spPr bwMode="auto">
            <a:xfrm>
              <a:off x="914400" y="1097279"/>
              <a:ext cx="7315200" cy="5007621"/>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947" name="Rectangle 3"/>
          <p:cNvSpPr>
            <a:spLocks noGrp="1" noChangeArrowheads="1"/>
          </p:cNvSpPr>
          <p:nvPr>
            <p:ph type="title"/>
          </p:nvPr>
        </p:nvSpPr>
        <p:spPr>
          <a:xfrm>
            <a:off x="182563" y="227013"/>
            <a:ext cx="8778875" cy="731837"/>
          </a:xfrm>
        </p:spPr>
        <p:txBody>
          <a:bodyPr/>
          <a:lstStyle/>
          <a:p>
            <a:pPr>
              <a:defRPr/>
            </a:pPr>
            <a:r>
              <a:rPr lang="en-US" dirty="0" smtClean="0"/>
              <a:t>Disturbance Probability</a:t>
            </a:r>
            <a:endParaRPr lang="en-US" dirty="0"/>
          </a:p>
        </p:txBody>
      </p:sp>
      <p:grpSp>
        <p:nvGrpSpPr>
          <p:cNvPr id="30723" name="Group 1"/>
          <p:cNvGrpSpPr>
            <a:grpSpLocks/>
          </p:cNvGrpSpPr>
          <p:nvPr/>
        </p:nvGrpSpPr>
        <p:grpSpPr bwMode="auto">
          <a:xfrm>
            <a:off x="639763" y="1096963"/>
            <a:ext cx="7864475" cy="5237162"/>
            <a:chOff x="640080" y="1097279"/>
            <a:chExt cx="7863840" cy="5236082"/>
          </a:xfrm>
        </p:grpSpPr>
        <p:sp>
          <p:nvSpPr>
            <p:cNvPr id="30724" name="Rectangle 2"/>
            <p:cNvSpPr>
              <a:spLocks noChangeArrowheads="1"/>
            </p:cNvSpPr>
            <p:nvPr/>
          </p:nvSpPr>
          <p:spPr bwMode="auto">
            <a:xfrm>
              <a:off x="640080" y="1097279"/>
              <a:ext cx="7863840"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pic>
          <p:nvPicPr>
            <p:cNvPr id="30725" name="Picture 4"/>
            <p:cNvPicPr>
              <a:picLocks noChangeAspect="1" noChangeArrowheads="1"/>
            </p:cNvPicPr>
            <p:nvPr/>
          </p:nvPicPr>
          <p:blipFill>
            <a:blip r:embed="rId3" cstate="print"/>
            <a:srcRect/>
            <a:stretch>
              <a:fillRect/>
            </a:stretch>
          </p:blipFill>
          <p:spPr bwMode="auto">
            <a:xfrm>
              <a:off x="731520" y="1097280"/>
              <a:ext cx="7680960" cy="5236081"/>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995" name="Rectangle 3"/>
          <p:cNvSpPr>
            <a:spLocks noGrp="1" noChangeArrowheads="1"/>
          </p:cNvSpPr>
          <p:nvPr>
            <p:ph type="title"/>
          </p:nvPr>
        </p:nvSpPr>
        <p:spPr>
          <a:xfrm>
            <a:off x="182563" y="227013"/>
            <a:ext cx="8778875" cy="731837"/>
          </a:xfrm>
        </p:spPr>
        <p:txBody>
          <a:bodyPr/>
          <a:lstStyle/>
          <a:p>
            <a:pPr>
              <a:defRPr/>
            </a:pPr>
            <a:r>
              <a:rPr lang="en-US" dirty="0"/>
              <a:t>Disturbance Density</a:t>
            </a:r>
          </a:p>
        </p:txBody>
      </p:sp>
      <p:grpSp>
        <p:nvGrpSpPr>
          <p:cNvPr id="31747" name="Group 1"/>
          <p:cNvGrpSpPr>
            <a:grpSpLocks/>
          </p:cNvGrpSpPr>
          <p:nvPr/>
        </p:nvGrpSpPr>
        <p:grpSpPr bwMode="auto">
          <a:xfrm>
            <a:off x="684213" y="1096963"/>
            <a:ext cx="7769225" cy="5237162"/>
            <a:chOff x="684213" y="1097279"/>
            <a:chExt cx="7769225" cy="5236082"/>
          </a:xfrm>
        </p:grpSpPr>
        <p:sp>
          <p:nvSpPr>
            <p:cNvPr id="31748" name="Rectangle 2"/>
            <p:cNvSpPr>
              <a:spLocks noChangeArrowheads="1"/>
            </p:cNvSpPr>
            <p:nvPr/>
          </p:nvSpPr>
          <p:spPr bwMode="auto">
            <a:xfrm>
              <a:off x="684213" y="1097279"/>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pic>
          <p:nvPicPr>
            <p:cNvPr id="31749" name="Picture 4"/>
            <p:cNvPicPr>
              <a:picLocks noChangeAspect="1" noChangeArrowheads="1"/>
            </p:cNvPicPr>
            <p:nvPr/>
          </p:nvPicPr>
          <p:blipFill>
            <a:blip r:embed="rId3" cstate="print"/>
            <a:srcRect/>
            <a:stretch>
              <a:fillRect/>
            </a:stretch>
          </p:blipFill>
          <p:spPr bwMode="auto">
            <a:xfrm>
              <a:off x="731520" y="1097280"/>
              <a:ext cx="7680960" cy="5236081"/>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p:cNvSpPr>
            <a:spLocks noGrp="1" noChangeArrowheads="1"/>
          </p:cNvSpPr>
          <p:nvPr>
            <p:ph type="title"/>
          </p:nvPr>
        </p:nvSpPr>
        <p:spPr>
          <a:xfrm>
            <a:off x="182563" y="227013"/>
            <a:ext cx="8778875" cy="731837"/>
          </a:xfrm>
        </p:spPr>
        <p:txBody>
          <a:bodyPr/>
          <a:lstStyle/>
          <a:p>
            <a:pPr>
              <a:defRPr/>
            </a:pPr>
            <a:r>
              <a:rPr lang="en-US" dirty="0" smtClean="0"/>
              <a:t>Control Types</a:t>
            </a:r>
            <a:endParaRPr lang="en-US" dirty="0"/>
          </a:p>
        </p:txBody>
      </p:sp>
      <p:sp>
        <p:nvSpPr>
          <p:cNvPr id="5123" name="Rectangle 3"/>
          <p:cNvSpPr>
            <a:spLocks noGrp="1" noChangeArrowheads="1"/>
          </p:cNvSpPr>
          <p:nvPr>
            <p:ph type="body" idx="1"/>
          </p:nvPr>
        </p:nvSpPr>
        <p:spPr/>
        <p:txBody>
          <a:bodyPr/>
          <a:lstStyle/>
          <a:p>
            <a:r>
              <a:rPr lang="en-US" smtClean="0"/>
              <a:t>Primary Control:  All Automatic, Independent Agent, Sustainable, Control Opposing Frequency Change Resulting from Imbalance</a:t>
            </a:r>
          </a:p>
          <a:p>
            <a:r>
              <a:rPr lang="en-US" smtClean="0"/>
              <a:t>Secondary Control:  All Control Intended to Return Frequency to Schedule</a:t>
            </a:r>
          </a:p>
          <a:p>
            <a:r>
              <a:rPr lang="en-US" smtClean="0"/>
              <a:t>Tertiary Control:  All Control While Maintaining Frequency &amp; Balance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684213" y="1096963"/>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sp>
        <p:nvSpPr>
          <p:cNvPr id="727043" name="Rectangle 3"/>
          <p:cNvSpPr>
            <a:spLocks noGrp="1" noChangeArrowheads="1"/>
          </p:cNvSpPr>
          <p:nvPr>
            <p:ph type="title"/>
          </p:nvPr>
        </p:nvSpPr>
        <p:spPr>
          <a:xfrm>
            <a:off x="182563" y="227013"/>
            <a:ext cx="8778875" cy="731837"/>
          </a:xfrm>
        </p:spPr>
        <p:txBody>
          <a:bodyPr/>
          <a:lstStyle/>
          <a:p>
            <a:pPr>
              <a:defRPr/>
            </a:pPr>
            <a:r>
              <a:rPr lang="en-US" dirty="0"/>
              <a:t>Frequency Error Density</a:t>
            </a:r>
          </a:p>
        </p:txBody>
      </p:sp>
      <p:pic>
        <p:nvPicPr>
          <p:cNvPr id="32772" name="Picture 9"/>
          <p:cNvPicPr>
            <a:picLocks noGrp="1" noChangeAspect="1" noChangeArrowheads="1"/>
          </p:cNvPicPr>
          <p:nvPr>
            <p:ph idx="1"/>
          </p:nvPr>
        </p:nvPicPr>
        <p:blipFill>
          <a:blip r:embed="rId3" cstate="print"/>
          <a:srcRect l="2104" t="3084" r="1053"/>
          <a:stretch>
            <a:fillRect/>
          </a:stretch>
        </p:blipFill>
        <p:spPr>
          <a:xfrm>
            <a:off x="912813" y="1189038"/>
            <a:ext cx="7304087" cy="4986337"/>
          </a:xfr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684213" y="1096963"/>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sp>
        <p:nvSpPr>
          <p:cNvPr id="714755" name="Rectangle 3"/>
          <p:cNvSpPr>
            <a:spLocks noGrp="1" noChangeArrowheads="1"/>
          </p:cNvSpPr>
          <p:nvPr>
            <p:ph type="title"/>
          </p:nvPr>
        </p:nvSpPr>
        <p:spPr>
          <a:xfrm>
            <a:off x="182563" y="227013"/>
            <a:ext cx="8778875" cy="731837"/>
          </a:xfrm>
        </p:spPr>
        <p:txBody>
          <a:bodyPr/>
          <a:lstStyle/>
          <a:p>
            <a:pPr>
              <a:defRPr/>
            </a:pPr>
            <a:r>
              <a:rPr lang="en-US" dirty="0"/>
              <a:t>Folded Error Density</a:t>
            </a:r>
          </a:p>
        </p:txBody>
      </p:sp>
      <p:pic>
        <p:nvPicPr>
          <p:cNvPr id="33796" name="Picture 9"/>
          <p:cNvPicPr>
            <a:picLocks noGrp="1" noChangeAspect="1" noChangeArrowheads="1"/>
          </p:cNvPicPr>
          <p:nvPr>
            <p:ph idx="1"/>
          </p:nvPr>
        </p:nvPicPr>
        <p:blipFill>
          <a:blip r:embed="rId3" cstate="print"/>
          <a:srcRect l="2104" t="3084" r="1053" b="1543"/>
          <a:stretch>
            <a:fillRect/>
          </a:stretch>
        </p:blipFill>
        <p:spPr>
          <a:xfrm>
            <a:off x="958850" y="1189038"/>
            <a:ext cx="7304088" cy="4986337"/>
          </a:xfr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684213" y="1096963"/>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sp>
        <p:nvSpPr>
          <p:cNvPr id="734211" name="Rectangle 3"/>
          <p:cNvSpPr>
            <a:spLocks noGrp="1" noChangeArrowheads="1"/>
          </p:cNvSpPr>
          <p:nvPr>
            <p:ph type="title"/>
          </p:nvPr>
        </p:nvSpPr>
        <p:spPr>
          <a:xfrm>
            <a:off x="182563" y="227013"/>
            <a:ext cx="8778875" cy="731837"/>
          </a:xfrm>
        </p:spPr>
        <p:txBody>
          <a:bodyPr/>
          <a:lstStyle/>
          <a:p>
            <a:pPr>
              <a:defRPr/>
            </a:pPr>
            <a:r>
              <a:rPr lang="en-US" sz="4400" dirty="0"/>
              <a:t>Tail Probability - Eastern A-C</a:t>
            </a:r>
          </a:p>
        </p:txBody>
      </p:sp>
      <p:pic>
        <p:nvPicPr>
          <p:cNvPr id="34820" name="Picture 6"/>
          <p:cNvPicPr>
            <a:picLocks noGrp="1" noChangeAspect="1" noChangeArrowheads="1"/>
          </p:cNvPicPr>
          <p:nvPr>
            <p:ph idx="1"/>
          </p:nvPr>
        </p:nvPicPr>
        <p:blipFill>
          <a:blip r:embed="rId3" cstate="print"/>
          <a:srcRect l="2104" t="3084" r="1053" b="1543"/>
          <a:stretch>
            <a:fillRect/>
          </a:stretch>
        </p:blipFill>
        <p:spPr>
          <a:xfrm>
            <a:off x="958850" y="1235075"/>
            <a:ext cx="7212013" cy="4922838"/>
          </a:xfr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227013"/>
            <a:ext cx="8778875" cy="731837"/>
          </a:xfrm>
        </p:spPr>
        <p:txBody>
          <a:bodyPr/>
          <a:lstStyle/>
          <a:p>
            <a:pPr>
              <a:defRPr/>
            </a:pPr>
            <a:r>
              <a:rPr lang="en-US" dirty="0" smtClean="0"/>
              <a:t>Simulation to Direct Measure</a:t>
            </a:r>
            <a:endParaRPr lang="en-US" dirty="0"/>
          </a:p>
        </p:txBody>
      </p:sp>
      <p:sp>
        <p:nvSpPr>
          <p:cNvPr id="35843" name="Content Placeholder 2"/>
          <p:cNvSpPr>
            <a:spLocks noGrp="1"/>
          </p:cNvSpPr>
          <p:nvPr>
            <p:ph idx="1"/>
          </p:nvPr>
        </p:nvSpPr>
        <p:spPr/>
        <p:txBody>
          <a:bodyPr/>
          <a:lstStyle/>
          <a:p>
            <a:r>
              <a:rPr lang="en-US" smtClean="0"/>
              <a:t>Problem:</a:t>
            </a:r>
          </a:p>
          <a:p>
            <a:pPr lvl="1"/>
            <a:r>
              <a:rPr lang="en-US" smtClean="0"/>
              <a:t>Simulations on three North American interconnections demonstrated that the concept has promise</a:t>
            </a:r>
          </a:p>
          <a:p>
            <a:pPr lvl="1"/>
            <a:r>
              <a:rPr lang="en-US" smtClean="0"/>
              <a:t>The difficulty is that simulation has large time and resource requirements for data preparation and analysis</a:t>
            </a:r>
          </a:p>
          <a:p>
            <a:r>
              <a:rPr lang="en-US" smtClean="0"/>
              <a:t>Solution:</a:t>
            </a:r>
          </a:p>
          <a:p>
            <a:pPr lvl="1"/>
            <a:r>
              <a:rPr lang="en-US" smtClean="0"/>
              <a:t>Measure Frequency Reliability directly</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684213" y="1096963"/>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sp>
        <p:nvSpPr>
          <p:cNvPr id="746499" name="Rectangle 3"/>
          <p:cNvSpPr>
            <a:spLocks noGrp="1" noChangeArrowheads="1"/>
          </p:cNvSpPr>
          <p:nvPr>
            <p:ph type="title"/>
          </p:nvPr>
        </p:nvSpPr>
        <p:spPr>
          <a:xfrm>
            <a:off x="182563" y="227013"/>
            <a:ext cx="8778875" cy="731837"/>
          </a:xfrm>
        </p:spPr>
        <p:txBody>
          <a:bodyPr/>
          <a:lstStyle/>
          <a:p>
            <a:pPr>
              <a:defRPr/>
            </a:pPr>
            <a:r>
              <a:rPr lang="en-US" sz="4400" dirty="0" smtClean="0"/>
              <a:t>Frequency Error Density</a:t>
            </a:r>
            <a:endParaRPr lang="en-US" sz="4400" dirty="0"/>
          </a:p>
        </p:txBody>
      </p:sp>
      <p:pic>
        <p:nvPicPr>
          <p:cNvPr id="36868" name="Picture 2"/>
          <p:cNvPicPr>
            <a:picLocks noChangeAspect="1" noChangeArrowheads="1"/>
          </p:cNvPicPr>
          <p:nvPr/>
        </p:nvPicPr>
        <p:blipFill>
          <a:blip r:embed="rId3" cstate="print"/>
          <a:srcRect/>
          <a:stretch>
            <a:fillRect/>
          </a:stretch>
        </p:blipFill>
        <p:spPr bwMode="auto">
          <a:xfrm>
            <a:off x="914400" y="1235075"/>
            <a:ext cx="7315200" cy="4876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684213" y="1096963"/>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sp>
        <p:nvSpPr>
          <p:cNvPr id="746499" name="Rectangle 3"/>
          <p:cNvSpPr>
            <a:spLocks noGrp="1" noChangeArrowheads="1"/>
          </p:cNvSpPr>
          <p:nvPr>
            <p:ph type="title"/>
          </p:nvPr>
        </p:nvSpPr>
        <p:spPr>
          <a:xfrm>
            <a:off x="182563" y="227013"/>
            <a:ext cx="8778875" cy="731837"/>
          </a:xfrm>
        </p:spPr>
        <p:txBody>
          <a:bodyPr/>
          <a:lstStyle/>
          <a:p>
            <a:pPr>
              <a:defRPr/>
            </a:pPr>
            <a:r>
              <a:rPr lang="en-US" sz="4400" dirty="0" smtClean="0"/>
              <a:t>Cumulative Tail Probability</a:t>
            </a:r>
            <a:endParaRPr lang="en-US" sz="4400" dirty="0"/>
          </a:p>
        </p:txBody>
      </p:sp>
      <p:pic>
        <p:nvPicPr>
          <p:cNvPr id="37892" name="Picture 4"/>
          <p:cNvPicPr>
            <a:picLocks noChangeAspect="1" noChangeArrowheads="1"/>
          </p:cNvPicPr>
          <p:nvPr/>
        </p:nvPicPr>
        <p:blipFill>
          <a:blip r:embed="rId3" cstate="print"/>
          <a:srcRect/>
          <a:stretch>
            <a:fillRect/>
          </a:stretch>
        </p:blipFill>
        <p:spPr bwMode="auto">
          <a:xfrm>
            <a:off x="914400" y="1189038"/>
            <a:ext cx="7315200" cy="49291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684213" y="1096963"/>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sp>
        <p:nvSpPr>
          <p:cNvPr id="746499" name="Rectangle 3"/>
          <p:cNvSpPr>
            <a:spLocks noGrp="1" noChangeArrowheads="1"/>
          </p:cNvSpPr>
          <p:nvPr>
            <p:ph type="title"/>
          </p:nvPr>
        </p:nvSpPr>
        <p:spPr>
          <a:xfrm>
            <a:off x="182563" y="227013"/>
            <a:ext cx="8778875" cy="731837"/>
          </a:xfrm>
        </p:spPr>
        <p:txBody>
          <a:bodyPr/>
          <a:lstStyle/>
          <a:p>
            <a:pPr>
              <a:defRPr/>
            </a:pPr>
            <a:r>
              <a:rPr lang="en-US" sz="4400" dirty="0" smtClean="0"/>
              <a:t>Reliability Limit Line</a:t>
            </a:r>
            <a:endParaRPr lang="en-US" sz="4400" dirty="0"/>
          </a:p>
        </p:txBody>
      </p:sp>
      <p:pic>
        <p:nvPicPr>
          <p:cNvPr id="38916" name="Picture 2"/>
          <p:cNvPicPr>
            <a:picLocks noChangeAspect="1" noChangeArrowheads="1"/>
          </p:cNvPicPr>
          <p:nvPr/>
        </p:nvPicPr>
        <p:blipFill>
          <a:blip r:embed="rId3" cstate="print"/>
          <a:srcRect/>
          <a:stretch>
            <a:fillRect/>
          </a:stretch>
        </p:blipFill>
        <p:spPr bwMode="auto">
          <a:xfrm>
            <a:off x="914400" y="1143000"/>
            <a:ext cx="7315200" cy="49450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684213" y="1096963"/>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sp>
        <p:nvSpPr>
          <p:cNvPr id="746499" name="Rectangle 3"/>
          <p:cNvSpPr>
            <a:spLocks noGrp="1" noChangeArrowheads="1"/>
          </p:cNvSpPr>
          <p:nvPr>
            <p:ph type="title"/>
          </p:nvPr>
        </p:nvSpPr>
        <p:spPr>
          <a:xfrm>
            <a:off x="182563" y="227013"/>
            <a:ext cx="8778875" cy="731837"/>
          </a:xfrm>
        </p:spPr>
        <p:txBody>
          <a:bodyPr/>
          <a:lstStyle/>
          <a:p>
            <a:pPr>
              <a:defRPr/>
            </a:pPr>
            <a:r>
              <a:rPr lang="en-US" sz="4400" dirty="0" smtClean="0"/>
              <a:t>Regression Line &amp; Intercept</a:t>
            </a:r>
            <a:endParaRPr lang="en-US" sz="4400" dirty="0"/>
          </a:p>
        </p:txBody>
      </p:sp>
      <p:pic>
        <p:nvPicPr>
          <p:cNvPr id="39940" name="Picture 2"/>
          <p:cNvPicPr>
            <a:picLocks noChangeAspect="1" noChangeArrowheads="1"/>
          </p:cNvPicPr>
          <p:nvPr/>
        </p:nvPicPr>
        <p:blipFill>
          <a:blip r:embed="rId3" cstate="print"/>
          <a:srcRect/>
          <a:stretch>
            <a:fillRect/>
          </a:stretch>
        </p:blipFill>
        <p:spPr bwMode="auto">
          <a:xfrm>
            <a:off x="914400" y="1189038"/>
            <a:ext cx="7315200" cy="49657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075" y="227013"/>
            <a:ext cx="8959850" cy="731837"/>
          </a:xfrm>
        </p:spPr>
        <p:txBody>
          <a:bodyPr/>
          <a:lstStyle/>
          <a:p>
            <a:pPr>
              <a:defRPr/>
            </a:pPr>
            <a:r>
              <a:rPr lang="en-US" dirty="0" smtClean="0"/>
              <a:t>Interconnection Risk Measure</a:t>
            </a:r>
            <a:endParaRPr lang="en-US" dirty="0"/>
          </a:p>
        </p:txBody>
      </p:sp>
      <p:sp>
        <p:nvSpPr>
          <p:cNvPr id="40963" name="Content Placeholder 2"/>
          <p:cNvSpPr>
            <a:spLocks noGrp="1"/>
          </p:cNvSpPr>
          <p:nvPr>
            <p:ph idx="1"/>
          </p:nvPr>
        </p:nvSpPr>
        <p:spPr/>
        <p:txBody>
          <a:bodyPr/>
          <a:lstStyle/>
          <a:p>
            <a:r>
              <a:rPr lang="en-US" smtClean="0"/>
              <a:t>Freq. Resp. Risk Measure (FRRM</a:t>
            </a:r>
            <a:r>
              <a:rPr lang="en-US" sz="2000" smtClean="0">
                <a:latin typeface="Times New Roman" pitchFamily="18" charset="0"/>
                <a:cs typeface="Times New Roman" pitchFamily="18" charset="0"/>
              </a:rPr>
              <a:t>I</a:t>
            </a:r>
            <a:r>
              <a:rPr lang="en-US" smtClean="0"/>
              <a:t>)</a:t>
            </a:r>
          </a:p>
          <a:p>
            <a:r>
              <a:rPr lang="en-US" smtClean="0"/>
              <a:t>Method provides an Interconnection reliability based risk measure</a:t>
            </a:r>
          </a:p>
          <a:p>
            <a:pPr lvl="1"/>
            <a:r>
              <a:rPr lang="en-US" smtClean="0"/>
              <a:t>Limit is set based on acceptable risk</a:t>
            </a:r>
          </a:p>
          <a:p>
            <a:pPr lvl="1"/>
            <a:r>
              <a:rPr lang="en-US" smtClean="0"/>
              <a:t>Limit is easily understood</a:t>
            </a:r>
          </a:p>
          <a:p>
            <a:pPr lvl="1"/>
            <a:r>
              <a:rPr lang="en-US" smtClean="0"/>
              <a:t>All data is used – little risk of manipulation</a:t>
            </a:r>
          </a:p>
          <a:p>
            <a:pPr lvl="1"/>
            <a:r>
              <a:rPr lang="en-US" smtClean="0"/>
              <a:t>Based on 12 months of data</a:t>
            </a:r>
          </a:p>
          <a:p>
            <a:pPr lvl="1"/>
            <a:r>
              <a:rPr lang="en-US" smtClean="0"/>
              <a:t>Updated monthly to provide measurement continuity</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685800" y="1096963"/>
            <a:ext cx="7767638"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sp>
        <p:nvSpPr>
          <p:cNvPr id="754691" name="Rectangle 3"/>
          <p:cNvSpPr>
            <a:spLocks noGrp="1" noChangeArrowheads="1"/>
          </p:cNvSpPr>
          <p:nvPr>
            <p:ph type="title"/>
          </p:nvPr>
        </p:nvSpPr>
        <p:spPr>
          <a:xfrm>
            <a:off x="182563" y="227013"/>
            <a:ext cx="8778875" cy="731837"/>
          </a:xfrm>
        </p:spPr>
        <p:txBody>
          <a:bodyPr/>
          <a:lstStyle/>
          <a:p>
            <a:pPr>
              <a:defRPr/>
            </a:pPr>
            <a:r>
              <a:rPr lang="en-US" dirty="0" smtClean="0"/>
              <a:t>Explains Sensitivity </a:t>
            </a:r>
            <a:r>
              <a:rPr lang="en-US" dirty="0"/>
              <a:t>Ratios</a:t>
            </a:r>
          </a:p>
        </p:txBody>
      </p:sp>
      <p:sp>
        <p:nvSpPr>
          <p:cNvPr id="41988" name="Rectangle 4"/>
          <p:cNvSpPr>
            <a:spLocks noChangeArrowheads="1"/>
          </p:cNvSpPr>
          <p:nvPr/>
        </p:nvSpPr>
        <p:spPr bwMode="auto">
          <a:xfrm>
            <a:off x="0" y="-39688"/>
            <a:ext cx="4087813" cy="639763"/>
          </a:xfrm>
          <a:prstGeom prst="rect">
            <a:avLst/>
          </a:prstGeom>
          <a:noFill/>
          <a:ln w="9525" algn="ctr">
            <a:noFill/>
            <a:miter lim="800000"/>
            <a:headEnd/>
            <a:tailEnd/>
          </a:ln>
          <a:effectLst/>
        </p:spPr>
        <p:txBody>
          <a:bodyPr wrap="none" anchor="ctr">
            <a:spAutoFit/>
          </a:bodyPr>
          <a:lstStyle/>
          <a:p>
            <a:pPr eaLnBrk="0" hangingPunct="0"/>
            <a:r>
              <a:rPr lang="en-US" sz="1200">
                <a:solidFill>
                  <a:srgbClr val="000000"/>
                </a:solidFill>
                <a:latin typeface="Times New Roman" pitchFamily="18" charset="0"/>
                <a:cs typeface="Times New Roman" pitchFamily="18" charset="0"/>
              </a:rPr>
              <a:t>Table I – Sampling Error Results – Eastern Interconnection</a:t>
            </a:r>
            <a:endParaRPr lang="en-US" sz="900">
              <a:latin typeface="Times New Roman" pitchFamily="18" charset="0"/>
            </a:endParaRPr>
          </a:p>
          <a:p>
            <a:pPr eaLnBrk="0" hangingPunct="0"/>
            <a:endParaRPr lang="en-US" sz="2400" b="0">
              <a:latin typeface="Times New Roman" pitchFamily="18" charset="0"/>
            </a:endParaRPr>
          </a:p>
        </p:txBody>
      </p:sp>
      <p:sp>
        <p:nvSpPr>
          <p:cNvPr id="41989" name="Rectangle 5"/>
          <p:cNvSpPr>
            <a:spLocks noChangeArrowheads="1"/>
          </p:cNvSpPr>
          <p:nvPr/>
        </p:nvSpPr>
        <p:spPr bwMode="auto">
          <a:xfrm>
            <a:off x="0" y="6897688"/>
            <a:ext cx="9144000" cy="0"/>
          </a:xfrm>
          <a:prstGeom prst="rect">
            <a:avLst/>
          </a:prstGeom>
          <a:noFill/>
          <a:ln w="9525" algn="ctr">
            <a:noFill/>
            <a:miter lim="800000"/>
            <a:headEnd/>
            <a:tailEnd/>
          </a:ln>
          <a:effectLst/>
        </p:spPr>
        <p:txBody>
          <a:bodyPr wrap="none" anchor="ctr">
            <a:spAutoFit/>
          </a:bodyPr>
          <a:lstStyle/>
          <a:p>
            <a:pPr eaLnBrk="0" hangingPunct="0"/>
            <a:endParaRPr lang="en-US" sz="2400" b="0">
              <a:latin typeface="Times New Roman" pitchFamily="18" charset="0"/>
            </a:endParaRPr>
          </a:p>
        </p:txBody>
      </p:sp>
      <p:sp>
        <p:nvSpPr>
          <p:cNvPr id="41990" name="Rectangle 6"/>
          <p:cNvSpPr>
            <a:spLocks noChangeArrowheads="1"/>
          </p:cNvSpPr>
          <p:nvPr/>
        </p:nvSpPr>
        <p:spPr bwMode="auto">
          <a:xfrm>
            <a:off x="4119563" y="3276600"/>
            <a:ext cx="904875" cy="304800"/>
          </a:xfrm>
          <a:prstGeom prst="rect">
            <a:avLst/>
          </a:prstGeom>
          <a:noFill/>
          <a:ln w="9525" algn="ctr">
            <a:noFill/>
            <a:miter lim="800000"/>
            <a:headEnd/>
            <a:tailEnd/>
          </a:ln>
          <a:effectLst/>
        </p:spPr>
        <p:txBody>
          <a:bodyPr wrap="none" anchor="ctr">
            <a:spAutoFit/>
          </a:bodyPr>
          <a:lstStyle/>
          <a:p>
            <a:pPr eaLnBrk="0" hangingPunct="0"/>
            <a:r>
              <a:rPr lang="en-US" b="0"/>
              <a:t>explicitly</a:t>
            </a:r>
            <a:r>
              <a:rPr lang="en-US"/>
              <a:t> </a:t>
            </a:r>
          </a:p>
        </p:txBody>
      </p:sp>
      <p:sp>
        <p:nvSpPr>
          <p:cNvPr id="41991" name="Rectangle 7"/>
          <p:cNvSpPr>
            <a:spLocks noChangeArrowheads="1"/>
          </p:cNvSpPr>
          <p:nvPr/>
        </p:nvSpPr>
        <p:spPr bwMode="auto">
          <a:xfrm>
            <a:off x="912813" y="1463675"/>
            <a:ext cx="7315200" cy="584200"/>
          </a:xfrm>
          <a:prstGeom prst="rect">
            <a:avLst/>
          </a:prstGeom>
          <a:noFill/>
          <a:ln w="9525" algn="ctr">
            <a:noFill/>
            <a:miter lim="800000"/>
            <a:headEnd/>
            <a:tailEnd/>
          </a:ln>
          <a:effectLst/>
        </p:spPr>
        <p:txBody>
          <a:bodyPr anchor="ctr">
            <a:spAutoFit/>
          </a:bodyPr>
          <a:lstStyle/>
          <a:p>
            <a:pPr algn="ctr" eaLnBrk="0" hangingPunct="0"/>
            <a:r>
              <a:rPr lang="en-US" sz="3200">
                <a:solidFill>
                  <a:schemeClr val="bg1"/>
                </a:solidFill>
                <a:latin typeface="Times New Roman" pitchFamily="18" charset="0"/>
                <a:cs typeface="Times New Roman" pitchFamily="18" charset="0"/>
              </a:rPr>
              <a:t>Table I – Sensitivity Ratios</a:t>
            </a:r>
            <a:endParaRPr lang="en-US" sz="3200">
              <a:solidFill>
                <a:schemeClr val="bg1"/>
              </a:solidFill>
              <a:latin typeface="Times New Roman" pitchFamily="18" charset="0"/>
            </a:endParaRPr>
          </a:p>
        </p:txBody>
      </p:sp>
      <p:graphicFrame>
        <p:nvGraphicFramePr>
          <p:cNvPr id="754881" name="Group 193"/>
          <p:cNvGraphicFramePr>
            <a:graphicFrameLocks noGrp="1"/>
          </p:cNvGraphicFramePr>
          <p:nvPr/>
        </p:nvGraphicFramePr>
        <p:xfrm>
          <a:off x="746125" y="2270125"/>
          <a:ext cx="7654925" cy="2524125"/>
        </p:xfrm>
        <a:graphic>
          <a:graphicData uri="http://schemas.openxmlformats.org/drawingml/2006/table">
            <a:tbl>
              <a:tblPr/>
              <a:tblGrid>
                <a:gridCol w="2611438"/>
                <a:gridCol w="1681162"/>
                <a:gridCol w="1681163"/>
                <a:gridCol w="1681162"/>
              </a:tblGrid>
              <a:tr h="51259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 Interconnection</a:t>
                      </a:r>
                      <a:endParaRPr kumimoji="0" lang="en-US" sz="2000" b="0" i="0" u="none" strike="noStrike" cap="none" normalizeH="0" baseline="0" dirty="0" smtClean="0">
                        <a:ln>
                          <a:noFill/>
                        </a:ln>
                        <a:solidFill>
                          <a:schemeClr val="bg1"/>
                        </a:solidFill>
                        <a:effectLst/>
                        <a:latin typeface="Times New Roman" pitchFamily="18" charset="0"/>
                      </a:endParaRP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Eastern</a:t>
                      </a:r>
                      <a:endParaRPr kumimoji="0" lang="en-US" sz="2000" b="0" i="0" u="none" strike="noStrike" cap="none" normalizeH="0" baseline="0" dirty="0" smtClean="0">
                        <a:ln>
                          <a:noFill/>
                        </a:ln>
                        <a:solidFill>
                          <a:schemeClr val="bg1"/>
                        </a:solidFill>
                        <a:effectLst/>
                        <a:latin typeface="Times New Roman" pitchFamily="18" charset="0"/>
                      </a:endParaRP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Western</a:t>
                      </a:r>
                      <a:endParaRPr kumimoji="0" lang="en-US" sz="2000" b="0" i="0" u="none" strike="noStrike" cap="none" normalizeH="0" baseline="0" dirty="0" smtClean="0">
                        <a:ln>
                          <a:noFill/>
                        </a:ln>
                        <a:solidFill>
                          <a:schemeClr val="bg1"/>
                        </a:solidFill>
                        <a:effectLst/>
                        <a:latin typeface="Times New Roman" pitchFamily="18" charset="0"/>
                      </a:endParaRP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Texas</a:t>
                      </a:r>
                      <a:endParaRPr kumimoji="0" lang="en-US" sz="2000" b="0" i="0" u="none" strike="noStrike" cap="none" normalizeH="0" baseline="0" dirty="0" smtClean="0">
                        <a:ln>
                          <a:noFill/>
                        </a:ln>
                        <a:solidFill>
                          <a:schemeClr val="bg1"/>
                        </a:solidFill>
                        <a:effectLst/>
                        <a:latin typeface="Times New Roman" pitchFamily="18" charset="0"/>
                      </a:endParaRP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7009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Primary/Secondary Control for A-C </a:t>
                      </a:r>
                      <a:endParaRPr kumimoji="0" lang="en-US" sz="2000" b="0" i="0" u="none" strike="noStrike" cap="none" normalizeH="0" baseline="0" dirty="0" smtClean="0">
                        <a:ln>
                          <a:noFill/>
                        </a:ln>
                        <a:solidFill>
                          <a:schemeClr val="bg1"/>
                        </a:solidFill>
                        <a:effectLst/>
                        <a:latin typeface="Times New Roman" pitchFamily="18" charset="0"/>
                      </a:endParaRP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rPr>
                        <a:t>1.4 / 1</a:t>
                      </a: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rPr>
                        <a:t>30 / 1</a:t>
                      </a: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rPr>
                        <a:t>30 / 1</a:t>
                      </a: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7009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rPr>
                        <a:t>Primary/Secondary Control for A-B</a:t>
                      </a: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cs typeface="Times New Roman" pitchFamily="18" charset="0"/>
                        </a:rPr>
                        <a:t>NA</a:t>
                      </a:r>
                      <a:endParaRPr kumimoji="0" lang="en-US" sz="2000" b="0" i="0" u="none" strike="noStrike" cap="none" normalizeH="0" baseline="0" dirty="0" smtClean="0">
                        <a:ln>
                          <a:noFill/>
                        </a:ln>
                        <a:solidFill>
                          <a:schemeClr val="bg1"/>
                        </a:solidFill>
                        <a:effectLst/>
                        <a:latin typeface="Times New Roman" pitchFamily="18" charset="0"/>
                      </a:endParaRP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rPr>
                        <a:t>15 / 1</a:t>
                      </a: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Times New Roman" pitchFamily="18" charset="0"/>
                        </a:rPr>
                        <a:t>30 / 1</a:t>
                      </a:r>
                    </a:p>
                  </a:txBody>
                  <a:tcPr marT="45705" marB="45705" anchor="ctr" horzOverflow="overflow">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304786">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bg1"/>
                        </a:solidFill>
                        <a:effectLst/>
                        <a:latin typeface="Times New Roman"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bg1"/>
                        </a:solidFill>
                        <a:effectLst/>
                        <a:latin typeface="Times New Roman"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bg1"/>
                        </a:solidFill>
                        <a:effectLst/>
                        <a:latin typeface="Times New Roman"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bg1"/>
                        </a:solidFill>
                        <a:effectLst/>
                        <a:latin typeface="Times New Roman"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86">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bg1"/>
                        </a:solidFill>
                        <a:effectLst/>
                        <a:latin typeface="Times New Roman"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bg1"/>
                        </a:solidFill>
                        <a:effectLst/>
                        <a:latin typeface="Times New Roman"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bg1"/>
                        </a:solidFill>
                        <a:effectLst/>
                        <a:latin typeface="Times New Roman"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bg1"/>
                        </a:solidFill>
                        <a:effectLst/>
                        <a:latin typeface="Times New Roman"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2029" name="Rectangle 40"/>
          <p:cNvSpPr>
            <a:spLocks noChangeArrowheads="1"/>
          </p:cNvSpPr>
          <p:nvPr/>
        </p:nvSpPr>
        <p:spPr bwMode="auto">
          <a:xfrm>
            <a:off x="0" y="4265613"/>
            <a:ext cx="9144000" cy="0"/>
          </a:xfrm>
          <a:prstGeom prst="rect">
            <a:avLst/>
          </a:prstGeom>
          <a:noFill/>
          <a:ln w="9525" algn="ctr">
            <a:noFill/>
            <a:miter lim="800000"/>
            <a:headEnd/>
            <a:tailEnd/>
          </a:ln>
          <a:effectLst/>
        </p:spPr>
        <p:txBody>
          <a:bodyPr wrap="none" anchor="ctr">
            <a:spAutoFit/>
          </a:bodyPr>
          <a:lstStyle/>
          <a:p>
            <a:pPr eaLnBrk="0" hangingPunct="0"/>
            <a:endParaRPr lang="en-US" sz="2400" b="0">
              <a:latin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938" name="Rectangle 2"/>
          <p:cNvSpPr>
            <a:spLocks noGrp="1" noChangeArrowheads="1"/>
          </p:cNvSpPr>
          <p:nvPr>
            <p:ph type="title"/>
          </p:nvPr>
        </p:nvSpPr>
        <p:spPr>
          <a:xfrm>
            <a:off x="455613" y="227013"/>
            <a:ext cx="8226425" cy="731837"/>
          </a:xfrm>
        </p:spPr>
        <p:txBody>
          <a:bodyPr/>
          <a:lstStyle/>
          <a:p>
            <a:pPr>
              <a:defRPr/>
            </a:pPr>
            <a:r>
              <a:rPr lang="en-US" dirty="0" smtClean="0"/>
              <a:t>Primary Frequency Control</a:t>
            </a:r>
          </a:p>
        </p:txBody>
      </p:sp>
      <p:graphicFrame>
        <p:nvGraphicFramePr>
          <p:cNvPr id="6" name="Content Placeholder 5"/>
          <p:cNvGraphicFramePr>
            <a:graphicFrameLocks noGrp="1"/>
          </p:cNvGraphicFramePr>
          <p:nvPr>
            <p:ph idx="1"/>
          </p:nvPr>
        </p:nvGraphicFramePr>
        <p:xfrm>
          <a:off x="457200" y="1097280"/>
          <a:ext cx="8229600" cy="5029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9" name="Rectangle 3"/>
          <p:cNvSpPr>
            <a:spLocks noGrp="1" noChangeArrowheads="1"/>
          </p:cNvSpPr>
          <p:nvPr>
            <p:ph type="title"/>
          </p:nvPr>
        </p:nvSpPr>
        <p:spPr>
          <a:xfrm>
            <a:off x="182563" y="227013"/>
            <a:ext cx="8778875" cy="731837"/>
          </a:xfrm>
        </p:spPr>
        <p:txBody>
          <a:bodyPr/>
          <a:lstStyle/>
          <a:p>
            <a:pPr>
              <a:defRPr/>
            </a:pPr>
            <a:r>
              <a:rPr lang="en-US" sz="4400" dirty="0" smtClean="0"/>
              <a:t>CPS1 Limit Influences Origin</a:t>
            </a:r>
            <a:endParaRPr lang="en-US" sz="4400" dirty="0"/>
          </a:p>
        </p:txBody>
      </p:sp>
      <p:grpSp>
        <p:nvGrpSpPr>
          <p:cNvPr id="43011" name="Group 1"/>
          <p:cNvGrpSpPr>
            <a:grpSpLocks/>
          </p:cNvGrpSpPr>
          <p:nvPr/>
        </p:nvGrpSpPr>
        <p:grpSpPr bwMode="auto">
          <a:xfrm>
            <a:off x="684213" y="1096963"/>
            <a:ext cx="7769225" cy="5057775"/>
            <a:chOff x="684213" y="1097279"/>
            <a:chExt cx="7769225" cy="5057459"/>
          </a:xfrm>
        </p:grpSpPr>
        <p:sp>
          <p:nvSpPr>
            <p:cNvPr id="43014" name="Rectangle 2"/>
            <p:cNvSpPr>
              <a:spLocks noChangeArrowheads="1"/>
            </p:cNvSpPr>
            <p:nvPr/>
          </p:nvSpPr>
          <p:spPr bwMode="auto">
            <a:xfrm>
              <a:off x="684213" y="1097279"/>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pic>
          <p:nvPicPr>
            <p:cNvPr id="43015" name="Picture 2"/>
            <p:cNvPicPr>
              <a:picLocks noChangeAspect="1" noChangeArrowheads="1"/>
            </p:cNvPicPr>
            <p:nvPr/>
          </p:nvPicPr>
          <p:blipFill>
            <a:blip r:embed="rId3" cstate="print"/>
            <a:srcRect/>
            <a:stretch>
              <a:fillRect/>
            </a:stretch>
          </p:blipFill>
          <p:spPr bwMode="auto">
            <a:xfrm>
              <a:off x="914400" y="1189038"/>
              <a:ext cx="7315200" cy="4965700"/>
            </a:xfrm>
            <a:prstGeom prst="rect">
              <a:avLst/>
            </a:prstGeom>
            <a:noFill/>
            <a:ln w="9525">
              <a:noFill/>
              <a:miter lim="800000"/>
              <a:headEnd/>
              <a:tailEnd/>
            </a:ln>
            <a:effectLst/>
          </p:spPr>
        </p:pic>
      </p:grpSp>
      <p:cxnSp>
        <p:nvCxnSpPr>
          <p:cNvPr id="3" name="Straight Arrow Connector 2"/>
          <p:cNvCxnSpPr/>
          <p:nvPr/>
        </p:nvCxnSpPr>
        <p:spPr bwMode="auto">
          <a:xfrm>
            <a:off x="6692900" y="2208213"/>
            <a:ext cx="617538" cy="0"/>
          </a:xfrm>
          <a:prstGeom prst="straightConnector1">
            <a:avLst/>
          </a:prstGeom>
          <a:noFill/>
          <a:ln w="25400" cap="flat" cmpd="sng" algn="ctr">
            <a:solidFill>
              <a:schemeClr val="accent5">
                <a:lumMod val="75000"/>
              </a:schemeClr>
            </a:solidFill>
            <a:prstDash val="solid"/>
            <a:round/>
            <a:headEnd type="stealth" w="med" len="lg"/>
            <a:tailEnd type="stealth" w="med" len="lg"/>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4" name="Straight Arrow Connector 13"/>
          <p:cNvCxnSpPr/>
          <p:nvPr/>
        </p:nvCxnSpPr>
        <p:spPr bwMode="auto">
          <a:xfrm>
            <a:off x="5045075" y="2703513"/>
            <a:ext cx="617538" cy="0"/>
          </a:xfrm>
          <a:prstGeom prst="straightConnector1">
            <a:avLst/>
          </a:prstGeom>
          <a:noFill/>
          <a:ln w="25400" cap="flat" cmpd="sng" algn="ctr">
            <a:solidFill>
              <a:schemeClr val="accent5">
                <a:lumMod val="75000"/>
              </a:schemeClr>
            </a:solidFill>
            <a:prstDash val="solid"/>
            <a:round/>
            <a:headEnd type="stealth" w="med" len="lg"/>
            <a:tailEnd type="stealth" w="med" len="lg"/>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9" name="Rectangle 3"/>
          <p:cNvSpPr>
            <a:spLocks noGrp="1" noChangeArrowheads="1"/>
          </p:cNvSpPr>
          <p:nvPr>
            <p:ph type="title"/>
          </p:nvPr>
        </p:nvSpPr>
        <p:spPr>
          <a:xfrm>
            <a:off x="182563" y="227013"/>
            <a:ext cx="8778875" cy="731837"/>
          </a:xfrm>
        </p:spPr>
        <p:txBody>
          <a:bodyPr/>
          <a:lstStyle/>
          <a:p>
            <a:pPr>
              <a:defRPr/>
            </a:pPr>
            <a:r>
              <a:rPr lang="en-US" sz="4400" dirty="0" smtClean="0"/>
              <a:t>Freq. Resp. Influences Slope</a:t>
            </a:r>
            <a:endParaRPr lang="en-US" sz="4400" dirty="0"/>
          </a:p>
        </p:txBody>
      </p:sp>
      <p:grpSp>
        <p:nvGrpSpPr>
          <p:cNvPr id="44035" name="Group 1"/>
          <p:cNvGrpSpPr>
            <a:grpSpLocks/>
          </p:cNvGrpSpPr>
          <p:nvPr/>
        </p:nvGrpSpPr>
        <p:grpSpPr bwMode="auto">
          <a:xfrm>
            <a:off x="684213" y="1096963"/>
            <a:ext cx="7769225" cy="5057775"/>
            <a:chOff x="684213" y="1097279"/>
            <a:chExt cx="7769225" cy="5057459"/>
          </a:xfrm>
        </p:grpSpPr>
        <p:sp>
          <p:nvSpPr>
            <p:cNvPr id="44039" name="Rectangle 2"/>
            <p:cNvSpPr>
              <a:spLocks noChangeArrowheads="1"/>
            </p:cNvSpPr>
            <p:nvPr/>
          </p:nvSpPr>
          <p:spPr bwMode="auto">
            <a:xfrm>
              <a:off x="684213" y="1097279"/>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pic>
          <p:nvPicPr>
            <p:cNvPr id="44040" name="Picture 2"/>
            <p:cNvPicPr>
              <a:picLocks noChangeAspect="1" noChangeArrowheads="1"/>
            </p:cNvPicPr>
            <p:nvPr/>
          </p:nvPicPr>
          <p:blipFill>
            <a:blip r:embed="rId3" cstate="print"/>
            <a:srcRect/>
            <a:stretch>
              <a:fillRect/>
            </a:stretch>
          </p:blipFill>
          <p:spPr bwMode="auto">
            <a:xfrm>
              <a:off x="914400" y="1189038"/>
              <a:ext cx="7315200" cy="4965700"/>
            </a:xfrm>
            <a:prstGeom prst="rect">
              <a:avLst/>
            </a:prstGeom>
            <a:noFill/>
            <a:ln w="9525">
              <a:noFill/>
              <a:miter lim="800000"/>
              <a:headEnd/>
              <a:tailEnd/>
            </a:ln>
            <a:effectLst/>
          </p:spPr>
        </p:pic>
      </p:grpSp>
      <p:cxnSp>
        <p:nvCxnSpPr>
          <p:cNvPr id="3" name="Straight Arrow Connector 2"/>
          <p:cNvCxnSpPr/>
          <p:nvPr/>
        </p:nvCxnSpPr>
        <p:spPr bwMode="auto">
          <a:xfrm>
            <a:off x="6692900" y="2208213"/>
            <a:ext cx="617538" cy="0"/>
          </a:xfrm>
          <a:prstGeom prst="straightConnector1">
            <a:avLst/>
          </a:prstGeom>
          <a:noFill/>
          <a:ln w="25400" cap="flat" cmpd="sng" algn="ctr">
            <a:solidFill>
              <a:schemeClr val="accent5">
                <a:lumMod val="75000"/>
              </a:schemeClr>
            </a:solidFill>
            <a:prstDash val="solid"/>
            <a:round/>
            <a:headEnd type="stealth" w="med" len="lg"/>
            <a:tailEnd type="stealth" w="med" len="lg"/>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44037" name="Straight Arrow Connector 4"/>
          <p:cNvCxnSpPr>
            <a:cxnSpLocks noChangeShapeType="1"/>
          </p:cNvCxnSpPr>
          <p:nvPr/>
        </p:nvCxnSpPr>
        <p:spPr bwMode="auto">
          <a:xfrm>
            <a:off x="5394325" y="2733675"/>
            <a:ext cx="85725" cy="238125"/>
          </a:xfrm>
          <a:prstGeom prst="straightConnector1">
            <a:avLst/>
          </a:prstGeom>
          <a:noFill/>
          <a:ln w="25400" algn="ctr">
            <a:solidFill>
              <a:srgbClr val="FF0000"/>
            </a:solidFill>
            <a:round/>
            <a:headEnd/>
            <a:tailEnd type="stealth" w="med" len="lg"/>
          </a:ln>
          <a:effectLst/>
        </p:spPr>
      </p:cxnSp>
      <p:cxnSp>
        <p:nvCxnSpPr>
          <p:cNvPr id="44038" name="Straight Arrow Connector 6"/>
          <p:cNvCxnSpPr>
            <a:cxnSpLocks noChangeShapeType="1"/>
          </p:cNvCxnSpPr>
          <p:nvPr/>
        </p:nvCxnSpPr>
        <p:spPr bwMode="auto">
          <a:xfrm flipH="1" flipV="1">
            <a:off x="5276850" y="2447925"/>
            <a:ext cx="80963" cy="209550"/>
          </a:xfrm>
          <a:prstGeom prst="straightConnector1">
            <a:avLst/>
          </a:prstGeom>
          <a:noFill/>
          <a:ln w="25400" algn="ctr">
            <a:solidFill>
              <a:srgbClr val="FF0000"/>
            </a:solidFill>
            <a:round/>
            <a:headEnd/>
            <a:tailEnd type="stealth" w="med" len="lg"/>
          </a:ln>
          <a:effectLst/>
        </p:spPr>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9" name="Rectangle 3"/>
          <p:cNvSpPr>
            <a:spLocks noGrp="1" noChangeArrowheads="1"/>
          </p:cNvSpPr>
          <p:nvPr>
            <p:ph type="title"/>
          </p:nvPr>
        </p:nvSpPr>
        <p:spPr>
          <a:xfrm>
            <a:off x="182563" y="227013"/>
            <a:ext cx="8778875" cy="731837"/>
          </a:xfrm>
        </p:spPr>
        <p:txBody>
          <a:bodyPr/>
          <a:lstStyle/>
          <a:p>
            <a:pPr>
              <a:defRPr/>
            </a:pPr>
            <a:r>
              <a:rPr lang="en-US" sz="4400" dirty="0" smtClean="0"/>
              <a:t>Texas Frequency Error Dist. </a:t>
            </a:r>
            <a:endParaRPr lang="en-US" sz="4400" dirty="0"/>
          </a:p>
        </p:txBody>
      </p:sp>
      <p:pic>
        <p:nvPicPr>
          <p:cNvPr id="45059" name="Content Placeholder 5" descr="3 vs 11 2008.jpg"/>
          <p:cNvPicPr>
            <a:picLocks noGrp="1" noChangeAspect="1"/>
          </p:cNvPicPr>
          <p:nvPr>
            <p:ph idx="1"/>
          </p:nvPr>
        </p:nvPicPr>
        <p:blipFill>
          <a:blip r:embed="rId3" cstate="print"/>
          <a:srcRect/>
          <a:stretch>
            <a:fillRect/>
          </a:stretch>
        </p:blipFill>
        <p:spPr>
          <a:xfrm>
            <a:off x="1417638" y="1096963"/>
            <a:ext cx="6308725" cy="4999037"/>
          </a:xfr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075" y="227013"/>
            <a:ext cx="8959850" cy="731837"/>
          </a:xfrm>
        </p:spPr>
        <p:txBody>
          <a:bodyPr/>
          <a:lstStyle/>
          <a:p>
            <a:pPr>
              <a:defRPr/>
            </a:pPr>
            <a:r>
              <a:rPr lang="en-US" dirty="0" smtClean="0"/>
              <a:t>BA Risk Measure (FRRM</a:t>
            </a:r>
            <a:r>
              <a:rPr lang="en-US" sz="2000" dirty="0" smtClean="0"/>
              <a:t>BA</a:t>
            </a:r>
            <a:r>
              <a:rPr lang="en-US" dirty="0" smtClean="0"/>
              <a:t>)</a:t>
            </a:r>
            <a:endParaRPr lang="en-US" dirty="0"/>
          </a:p>
        </p:txBody>
      </p:sp>
      <p:sp>
        <p:nvSpPr>
          <p:cNvPr id="46083" name="Content Placeholder 2"/>
          <p:cNvSpPr>
            <a:spLocks noGrp="1"/>
          </p:cNvSpPr>
          <p:nvPr>
            <p:ph idx="1"/>
          </p:nvPr>
        </p:nvSpPr>
        <p:spPr/>
        <p:txBody>
          <a:bodyPr/>
          <a:lstStyle/>
          <a:p>
            <a:r>
              <a:rPr lang="en-US" smtClean="0"/>
              <a:t>Has all of the advantages of the Interconnection Measure</a:t>
            </a:r>
          </a:p>
          <a:p>
            <a:r>
              <a:rPr lang="en-US" smtClean="0"/>
              <a:t>Method indicates BA contribution to Interconnection reliability based risk</a:t>
            </a:r>
          </a:p>
          <a:p>
            <a:pPr lvl="1"/>
            <a:r>
              <a:rPr lang="en-US" smtClean="0"/>
              <a:t>Limit is set based on interconnection risk</a:t>
            </a:r>
          </a:p>
          <a:p>
            <a:pPr lvl="1"/>
            <a:r>
              <a:rPr lang="en-US" smtClean="0"/>
              <a:t>Limit is easily understood</a:t>
            </a:r>
          </a:p>
          <a:p>
            <a:pPr lvl="1"/>
            <a:r>
              <a:rPr lang="en-US" smtClean="0"/>
              <a:t>All data is used – little risk of manipulation</a:t>
            </a:r>
          </a:p>
          <a:p>
            <a:pPr lvl="1"/>
            <a:r>
              <a:rPr lang="en-US" smtClean="0"/>
              <a:t>Based on 12 months of data</a:t>
            </a:r>
          </a:p>
          <a:p>
            <a:pPr lvl="1"/>
            <a:r>
              <a:rPr lang="en-US" smtClean="0"/>
              <a:t>Updated monthly to provide continuity</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9" name="Rectangle 3"/>
          <p:cNvSpPr>
            <a:spLocks noGrp="1" noChangeArrowheads="1"/>
          </p:cNvSpPr>
          <p:nvPr>
            <p:ph type="title"/>
          </p:nvPr>
        </p:nvSpPr>
        <p:spPr>
          <a:xfrm>
            <a:off x="182563" y="227013"/>
            <a:ext cx="8778875" cy="731837"/>
          </a:xfrm>
        </p:spPr>
        <p:txBody>
          <a:bodyPr/>
          <a:lstStyle/>
          <a:p>
            <a:pPr>
              <a:defRPr/>
            </a:pPr>
            <a:r>
              <a:rPr lang="en-US" sz="4400" dirty="0" smtClean="0"/>
              <a:t>Begin w/ Interconnection Risk</a:t>
            </a:r>
            <a:endParaRPr lang="en-US" sz="4400" dirty="0"/>
          </a:p>
        </p:txBody>
      </p:sp>
      <p:grpSp>
        <p:nvGrpSpPr>
          <p:cNvPr id="47107" name="Group 1"/>
          <p:cNvGrpSpPr>
            <a:grpSpLocks/>
          </p:cNvGrpSpPr>
          <p:nvPr/>
        </p:nvGrpSpPr>
        <p:grpSpPr bwMode="auto">
          <a:xfrm>
            <a:off x="684213" y="1096963"/>
            <a:ext cx="7769225" cy="5029200"/>
            <a:chOff x="684213" y="1097279"/>
            <a:chExt cx="7769225" cy="5029200"/>
          </a:xfrm>
        </p:grpSpPr>
        <p:sp>
          <p:nvSpPr>
            <p:cNvPr id="47108" name="Rectangle 2"/>
            <p:cNvSpPr>
              <a:spLocks noChangeArrowheads="1"/>
            </p:cNvSpPr>
            <p:nvPr/>
          </p:nvSpPr>
          <p:spPr bwMode="auto">
            <a:xfrm>
              <a:off x="684213" y="1097279"/>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pic>
          <p:nvPicPr>
            <p:cNvPr id="47109" name="Picture 2"/>
            <p:cNvPicPr>
              <a:picLocks noChangeAspect="1" noChangeArrowheads="1"/>
            </p:cNvPicPr>
            <p:nvPr/>
          </p:nvPicPr>
          <p:blipFill>
            <a:blip r:embed="rId3" cstate="print"/>
            <a:srcRect/>
            <a:stretch>
              <a:fillRect/>
            </a:stretch>
          </p:blipFill>
          <p:spPr bwMode="auto">
            <a:xfrm>
              <a:off x="1006475" y="1188720"/>
              <a:ext cx="7131050" cy="4872038"/>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9" name="Rectangle 3"/>
          <p:cNvSpPr>
            <a:spLocks noGrp="1" noChangeArrowheads="1"/>
          </p:cNvSpPr>
          <p:nvPr>
            <p:ph type="title"/>
          </p:nvPr>
        </p:nvSpPr>
        <p:spPr>
          <a:xfrm>
            <a:off x="182563" y="227013"/>
            <a:ext cx="8778875" cy="731837"/>
          </a:xfrm>
        </p:spPr>
        <p:txBody>
          <a:bodyPr/>
          <a:lstStyle/>
          <a:p>
            <a:pPr>
              <a:defRPr/>
            </a:pPr>
            <a:r>
              <a:rPr lang="en-US" sz="4400" dirty="0" smtClean="0"/>
              <a:t>Evaluate BA Risk Contributions</a:t>
            </a:r>
            <a:endParaRPr lang="en-US" sz="4400" dirty="0"/>
          </a:p>
        </p:txBody>
      </p:sp>
      <p:grpSp>
        <p:nvGrpSpPr>
          <p:cNvPr id="48131" name="Group 1"/>
          <p:cNvGrpSpPr>
            <a:grpSpLocks/>
          </p:cNvGrpSpPr>
          <p:nvPr/>
        </p:nvGrpSpPr>
        <p:grpSpPr bwMode="auto">
          <a:xfrm>
            <a:off x="684213" y="1096963"/>
            <a:ext cx="7769225" cy="5029200"/>
            <a:chOff x="684213" y="1097279"/>
            <a:chExt cx="7769225" cy="5029200"/>
          </a:xfrm>
        </p:grpSpPr>
        <p:sp>
          <p:nvSpPr>
            <p:cNvPr id="48132" name="Rectangle 2"/>
            <p:cNvSpPr>
              <a:spLocks noChangeArrowheads="1"/>
            </p:cNvSpPr>
            <p:nvPr/>
          </p:nvSpPr>
          <p:spPr bwMode="auto">
            <a:xfrm>
              <a:off x="684213" y="1097279"/>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pic>
          <p:nvPicPr>
            <p:cNvPr id="48133" name="Picture 2"/>
            <p:cNvPicPr>
              <a:picLocks noChangeAspect="1" noChangeArrowheads="1"/>
            </p:cNvPicPr>
            <p:nvPr/>
          </p:nvPicPr>
          <p:blipFill>
            <a:blip r:embed="rId3" cstate="print"/>
            <a:srcRect/>
            <a:stretch>
              <a:fillRect/>
            </a:stretch>
          </p:blipFill>
          <p:spPr bwMode="auto">
            <a:xfrm>
              <a:off x="1006475" y="1188720"/>
              <a:ext cx="7131050" cy="4872038"/>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9" name="Rectangle 3"/>
          <p:cNvSpPr>
            <a:spLocks noGrp="1" noChangeArrowheads="1"/>
          </p:cNvSpPr>
          <p:nvPr>
            <p:ph type="title"/>
          </p:nvPr>
        </p:nvSpPr>
        <p:spPr>
          <a:xfrm>
            <a:off x="182563" y="227013"/>
            <a:ext cx="8778875" cy="731837"/>
          </a:xfrm>
        </p:spPr>
        <p:txBody>
          <a:bodyPr/>
          <a:lstStyle/>
          <a:p>
            <a:pPr>
              <a:defRPr/>
            </a:pPr>
            <a:r>
              <a:rPr lang="en-US" sz="4400" dirty="0" smtClean="0"/>
              <a:t>High Performance BA (</a:t>
            </a:r>
            <a:r>
              <a:rPr lang="en-US" sz="4400" dirty="0" smtClean="0">
                <a:solidFill>
                  <a:srgbClr val="00B050"/>
                </a:solidFill>
              </a:rPr>
              <a:t>Green</a:t>
            </a:r>
            <a:r>
              <a:rPr lang="en-US" sz="4400" dirty="0" smtClean="0"/>
              <a:t>)</a:t>
            </a:r>
            <a:endParaRPr lang="en-US" sz="4400" dirty="0"/>
          </a:p>
        </p:txBody>
      </p:sp>
      <p:grpSp>
        <p:nvGrpSpPr>
          <p:cNvPr id="49155" name="Group 1"/>
          <p:cNvGrpSpPr>
            <a:grpSpLocks/>
          </p:cNvGrpSpPr>
          <p:nvPr/>
        </p:nvGrpSpPr>
        <p:grpSpPr bwMode="auto">
          <a:xfrm>
            <a:off x="684213" y="1096963"/>
            <a:ext cx="7769225" cy="5029200"/>
            <a:chOff x="684213" y="1097279"/>
            <a:chExt cx="7769225" cy="5029200"/>
          </a:xfrm>
        </p:grpSpPr>
        <p:sp>
          <p:nvSpPr>
            <p:cNvPr id="49156" name="Rectangle 2"/>
            <p:cNvSpPr>
              <a:spLocks noChangeArrowheads="1"/>
            </p:cNvSpPr>
            <p:nvPr/>
          </p:nvSpPr>
          <p:spPr bwMode="auto">
            <a:xfrm>
              <a:off x="684213" y="1097279"/>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pic>
          <p:nvPicPr>
            <p:cNvPr id="49157" name="Picture 2"/>
            <p:cNvPicPr>
              <a:picLocks noChangeAspect="1" noChangeArrowheads="1"/>
            </p:cNvPicPr>
            <p:nvPr/>
          </p:nvPicPr>
          <p:blipFill>
            <a:blip r:embed="rId3" cstate="print"/>
            <a:srcRect/>
            <a:stretch>
              <a:fillRect/>
            </a:stretch>
          </p:blipFill>
          <p:spPr bwMode="auto">
            <a:xfrm>
              <a:off x="1006475" y="1188720"/>
              <a:ext cx="7131050" cy="4872038"/>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9" name="Rectangle 3"/>
          <p:cNvSpPr>
            <a:spLocks noGrp="1" noChangeArrowheads="1"/>
          </p:cNvSpPr>
          <p:nvPr>
            <p:ph type="title"/>
          </p:nvPr>
        </p:nvSpPr>
        <p:spPr>
          <a:xfrm>
            <a:off x="182563" y="227013"/>
            <a:ext cx="8778875" cy="731837"/>
          </a:xfrm>
        </p:spPr>
        <p:txBody>
          <a:bodyPr/>
          <a:lstStyle/>
          <a:p>
            <a:pPr>
              <a:defRPr/>
            </a:pPr>
            <a:r>
              <a:rPr lang="en-US" sz="4400" dirty="0" smtClean="0"/>
              <a:t>Low Performance BA (</a:t>
            </a:r>
            <a:r>
              <a:rPr lang="en-US" sz="4400" dirty="0" smtClean="0">
                <a:solidFill>
                  <a:schemeClr val="accent5">
                    <a:lumMod val="90000"/>
                  </a:schemeClr>
                </a:solidFill>
              </a:rPr>
              <a:t>Orange</a:t>
            </a:r>
            <a:r>
              <a:rPr lang="en-US" sz="4400" dirty="0" smtClean="0"/>
              <a:t>)</a:t>
            </a:r>
            <a:endParaRPr lang="en-US" sz="4400" dirty="0"/>
          </a:p>
        </p:txBody>
      </p:sp>
      <p:grpSp>
        <p:nvGrpSpPr>
          <p:cNvPr id="50179" name="Group 1"/>
          <p:cNvGrpSpPr>
            <a:grpSpLocks/>
          </p:cNvGrpSpPr>
          <p:nvPr/>
        </p:nvGrpSpPr>
        <p:grpSpPr bwMode="auto">
          <a:xfrm>
            <a:off x="684213" y="1096963"/>
            <a:ext cx="7769225" cy="5029200"/>
            <a:chOff x="684213" y="1097279"/>
            <a:chExt cx="7769225" cy="5029200"/>
          </a:xfrm>
        </p:grpSpPr>
        <p:sp>
          <p:nvSpPr>
            <p:cNvPr id="50180" name="Rectangle 2"/>
            <p:cNvSpPr>
              <a:spLocks noChangeArrowheads="1"/>
            </p:cNvSpPr>
            <p:nvPr/>
          </p:nvSpPr>
          <p:spPr bwMode="auto">
            <a:xfrm>
              <a:off x="684213" y="1097279"/>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pic>
          <p:nvPicPr>
            <p:cNvPr id="50181" name="Picture 2"/>
            <p:cNvPicPr>
              <a:picLocks noChangeAspect="1" noChangeArrowheads="1"/>
            </p:cNvPicPr>
            <p:nvPr/>
          </p:nvPicPr>
          <p:blipFill>
            <a:blip r:embed="rId3" cstate="print"/>
            <a:srcRect/>
            <a:stretch>
              <a:fillRect/>
            </a:stretch>
          </p:blipFill>
          <p:spPr bwMode="auto">
            <a:xfrm>
              <a:off x="1006475" y="1188720"/>
              <a:ext cx="7131050" cy="4872038"/>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9" name="Rectangle 3"/>
          <p:cNvSpPr>
            <a:spLocks noGrp="1" noChangeArrowheads="1"/>
          </p:cNvSpPr>
          <p:nvPr>
            <p:ph type="title"/>
          </p:nvPr>
        </p:nvSpPr>
        <p:spPr>
          <a:xfrm>
            <a:off x="92075" y="227013"/>
            <a:ext cx="8959850" cy="731837"/>
          </a:xfrm>
        </p:spPr>
        <p:txBody>
          <a:bodyPr/>
          <a:lstStyle/>
          <a:p>
            <a:pPr>
              <a:defRPr/>
            </a:pPr>
            <a:r>
              <a:rPr lang="en-US" sz="4400" dirty="0" smtClean="0"/>
              <a:t>Failing Performance BA (</a:t>
            </a:r>
            <a:r>
              <a:rPr lang="en-US" sz="4400" dirty="0" smtClean="0">
                <a:solidFill>
                  <a:srgbClr val="663300"/>
                </a:solidFill>
              </a:rPr>
              <a:t>Brown</a:t>
            </a:r>
            <a:r>
              <a:rPr lang="en-US" sz="4400" dirty="0" smtClean="0"/>
              <a:t>)</a:t>
            </a:r>
            <a:endParaRPr lang="en-US" sz="4400" dirty="0"/>
          </a:p>
        </p:txBody>
      </p:sp>
      <p:grpSp>
        <p:nvGrpSpPr>
          <p:cNvPr id="51203" name="Group 1"/>
          <p:cNvGrpSpPr>
            <a:grpSpLocks/>
          </p:cNvGrpSpPr>
          <p:nvPr/>
        </p:nvGrpSpPr>
        <p:grpSpPr bwMode="auto">
          <a:xfrm>
            <a:off x="684213" y="1096963"/>
            <a:ext cx="7769225" cy="5029200"/>
            <a:chOff x="684213" y="1097279"/>
            <a:chExt cx="7769225" cy="5029200"/>
          </a:xfrm>
        </p:grpSpPr>
        <p:sp>
          <p:nvSpPr>
            <p:cNvPr id="51204" name="Rectangle 2"/>
            <p:cNvSpPr>
              <a:spLocks noChangeArrowheads="1"/>
            </p:cNvSpPr>
            <p:nvPr/>
          </p:nvSpPr>
          <p:spPr bwMode="auto">
            <a:xfrm>
              <a:off x="684213" y="1097279"/>
              <a:ext cx="7769225" cy="5029200"/>
            </a:xfrm>
            <a:prstGeom prst="rect">
              <a:avLst/>
            </a:prstGeom>
            <a:solidFill>
              <a:schemeClr val="tx1"/>
            </a:solidFill>
            <a:ln w="9525" algn="ctr">
              <a:solidFill>
                <a:srgbClr val="000080"/>
              </a:solidFill>
              <a:miter lim="800000"/>
              <a:headEnd/>
              <a:tailEnd/>
            </a:ln>
            <a:effectLst/>
          </p:spPr>
          <p:txBody>
            <a:bodyPr wrap="none" anchor="ctr"/>
            <a:lstStyle/>
            <a:p>
              <a:pPr eaLnBrk="0" hangingPunct="0">
                <a:spcBef>
                  <a:spcPct val="30000"/>
                </a:spcBef>
              </a:pPr>
              <a:endParaRPr lang="en-US"/>
            </a:p>
          </p:txBody>
        </p:sp>
        <p:pic>
          <p:nvPicPr>
            <p:cNvPr id="51205" name="Picture 2"/>
            <p:cNvPicPr>
              <a:picLocks noChangeAspect="1" noChangeArrowheads="1"/>
            </p:cNvPicPr>
            <p:nvPr/>
          </p:nvPicPr>
          <p:blipFill>
            <a:blip r:embed="rId3" cstate="print"/>
            <a:srcRect/>
            <a:stretch>
              <a:fillRect/>
            </a:stretch>
          </p:blipFill>
          <p:spPr bwMode="auto">
            <a:xfrm>
              <a:off x="1006475" y="1188720"/>
              <a:ext cx="7131050" cy="4872038"/>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182563" y="228600"/>
            <a:ext cx="8778875" cy="731838"/>
          </a:xfrm>
        </p:spPr>
        <p:txBody>
          <a:bodyPr/>
          <a:lstStyle/>
          <a:p>
            <a:pPr>
              <a:defRPr/>
            </a:pPr>
            <a:r>
              <a:rPr lang="en-US" dirty="0" smtClean="0"/>
              <a:t>PL/GRS versus FRRM</a:t>
            </a:r>
            <a:r>
              <a:rPr lang="en-US" sz="2000" dirty="0" smtClean="0"/>
              <a:t>I&amp;BA</a:t>
            </a:r>
            <a:endParaRPr lang="en-US" dirty="0"/>
          </a:p>
        </p:txBody>
      </p:sp>
      <p:sp>
        <p:nvSpPr>
          <p:cNvPr id="52227" name="Text Placeholder 13"/>
          <p:cNvSpPr>
            <a:spLocks noGrp="1"/>
          </p:cNvSpPr>
          <p:nvPr>
            <p:ph type="body" idx="1"/>
          </p:nvPr>
        </p:nvSpPr>
        <p:spPr>
          <a:xfrm>
            <a:off x="457200" y="1279525"/>
            <a:ext cx="4040188" cy="639763"/>
          </a:xfrm>
        </p:spPr>
        <p:txBody>
          <a:bodyPr/>
          <a:lstStyle/>
          <a:p>
            <a:pPr algn="ctr"/>
            <a:r>
              <a:rPr lang="en-US" sz="3600" smtClean="0">
                <a:solidFill>
                  <a:srgbClr val="FFFF00"/>
                </a:solidFill>
              </a:rPr>
              <a:t>PL/GRS</a:t>
            </a:r>
          </a:p>
        </p:txBody>
      </p:sp>
      <p:sp>
        <p:nvSpPr>
          <p:cNvPr id="52228" name="Rectangle 3"/>
          <p:cNvSpPr>
            <a:spLocks noGrp="1" noChangeArrowheads="1"/>
          </p:cNvSpPr>
          <p:nvPr>
            <p:ph sz="half" idx="2"/>
          </p:nvPr>
        </p:nvSpPr>
        <p:spPr>
          <a:xfrm>
            <a:off x="365125" y="2103438"/>
            <a:ext cx="4206875" cy="3951287"/>
          </a:xfrm>
        </p:spPr>
        <p:txBody>
          <a:bodyPr lIns="73152" rIns="73152"/>
          <a:lstStyle/>
          <a:p>
            <a:pPr marL="0" indent="0" algn="ctr">
              <a:buFont typeface="Wingdings" pitchFamily="2" charset="2"/>
              <a:buNone/>
            </a:pPr>
            <a:r>
              <a:rPr lang="en-US" smtClean="0"/>
              <a:t>Measures Actual Response</a:t>
            </a:r>
          </a:p>
          <a:p>
            <a:pPr marL="0" indent="0" algn="ctr">
              <a:buFont typeface="Wingdings" pitchFamily="2" charset="2"/>
              <a:buNone/>
            </a:pPr>
            <a:r>
              <a:rPr lang="en-US" smtClean="0"/>
              <a:t>Assumes Initial Frequency</a:t>
            </a:r>
          </a:p>
          <a:p>
            <a:pPr marL="0" indent="0" algn="ctr">
              <a:buFont typeface="Wingdings" pitchFamily="2" charset="2"/>
              <a:buNone/>
            </a:pPr>
            <a:r>
              <a:rPr lang="en-US" smtClean="0"/>
              <a:t>Assumes Largest Event &amp; Sets Required Response</a:t>
            </a:r>
          </a:p>
          <a:p>
            <a:pPr marL="0" indent="0" algn="ctr">
              <a:buFont typeface="Wingdings" pitchFamily="2" charset="2"/>
              <a:buNone/>
            </a:pPr>
            <a:r>
              <a:rPr lang="en-US" smtClean="0"/>
              <a:t>Compares Actual Response to Required Response</a:t>
            </a:r>
          </a:p>
          <a:p>
            <a:pPr marL="0" indent="0" algn="ctr">
              <a:buFont typeface="Wingdings" pitchFamily="2" charset="2"/>
              <a:buNone/>
            </a:pPr>
            <a:r>
              <a:rPr lang="en-US" smtClean="0"/>
              <a:t>Annual Measure</a:t>
            </a:r>
          </a:p>
          <a:p>
            <a:pPr marL="0" indent="0" algn="ctr">
              <a:buFont typeface="Wingdings" pitchFamily="2" charset="2"/>
              <a:buNone/>
            </a:pPr>
            <a:r>
              <a:rPr lang="en-US" smtClean="0"/>
              <a:t>Supply Side Only Measure</a:t>
            </a:r>
          </a:p>
        </p:txBody>
      </p:sp>
      <p:sp>
        <p:nvSpPr>
          <p:cNvPr id="52229" name="Text Placeholder 14"/>
          <p:cNvSpPr>
            <a:spLocks noGrp="1"/>
          </p:cNvSpPr>
          <p:nvPr>
            <p:ph type="body" sz="quarter" idx="3"/>
          </p:nvPr>
        </p:nvSpPr>
        <p:spPr>
          <a:xfrm>
            <a:off x="4645025" y="1279525"/>
            <a:ext cx="4041775" cy="639763"/>
          </a:xfrm>
        </p:spPr>
        <p:txBody>
          <a:bodyPr/>
          <a:lstStyle/>
          <a:p>
            <a:pPr algn="ctr"/>
            <a:r>
              <a:rPr lang="en-US" sz="3600" smtClean="0">
                <a:solidFill>
                  <a:srgbClr val="FFFF00"/>
                </a:solidFill>
              </a:rPr>
              <a:t>FRRM</a:t>
            </a:r>
            <a:r>
              <a:rPr lang="en-US" sz="1600" smtClean="0">
                <a:solidFill>
                  <a:srgbClr val="FFFF00"/>
                </a:solidFill>
              </a:rPr>
              <a:t>I&amp;BA</a:t>
            </a:r>
            <a:endParaRPr lang="en-US" sz="3200" smtClean="0">
              <a:solidFill>
                <a:srgbClr val="FFFF00"/>
              </a:solidFill>
            </a:endParaRPr>
          </a:p>
        </p:txBody>
      </p:sp>
      <p:sp>
        <p:nvSpPr>
          <p:cNvPr id="52230" name="Content Placeholder 15"/>
          <p:cNvSpPr>
            <a:spLocks noGrp="1"/>
          </p:cNvSpPr>
          <p:nvPr>
            <p:ph sz="quarter" idx="4"/>
          </p:nvPr>
        </p:nvSpPr>
        <p:spPr>
          <a:xfrm>
            <a:off x="4572000" y="2103438"/>
            <a:ext cx="4206875" cy="3951287"/>
          </a:xfrm>
        </p:spPr>
        <p:txBody>
          <a:bodyPr lIns="73152" rIns="73152"/>
          <a:lstStyle/>
          <a:p>
            <a:pPr marL="0" indent="0" algn="ctr">
              <a:buFont typeface="Wingdings" pitchFamily="2" charset="2"/>
              <a:buNone/>
            </a:pPr>
            <a:r>
              <a:rPr lang="en-US" smtClean="0"/>
              <a:t>Measures Actual Response</a:t>
            </a:r>
          </a:p>
          <a:p>
            <a:pPr marL="0" indent="0" algn="ctr">
              <a:buFont typeface="Wingdings" pitchFamily="2" charset="2"/>
              <a:buNone/>
            </a:pPr>
            <a:r>
              <a:rPr lang="en-US" smtClean="0"/>
              <a:t>Uses Actual Frequency</a:t>
            </a:r>
          </a:p>
          <a:p>
            <a:pPr marL="0" indent="0" algn="ctr">
              <a:buFont typeface="Wingdings" pitchFamily="2" charset="2"/>
              <a:buNone/>
            </a:pPr>
            <a:r>
              <a:rPr lang="en-US" smtClean="0"/>
              <a:t>Sets Measurable Risk Limit &amp; Measures FR Adequacy</a:t>
            </a:r>
          </a:p>
          <a:p>
            <a:pPr marL="0" indent="0" algn="ctr">
              <a:buFont typeface="Wingdings" pitchFamily="2" charset="2"/>
              <a:buNone/>
            </a:pPr>
            <a:r>
              <a:rPr lang="en-US" smtClean="0"/>
              <a:t>Compares Actual Risk to Risk Limit</a:t>
            </a:r>
          </a:p>
          <a:p>
            <a:pPr marL="0" indent="0" algn="ctr">
              <a:buFont typeface="Wingdings" pitchFamily="2" charset="2"/>
              <a:buNone/>
            </a:pPr>
            <a:r>
              <a:rPr lang="en-US" smtClean="0"/>
              <a:t>Monthly Measure</a:t>
            </a:r>
          </a:p>
          <a:p>
            <a:pPr marL="0" indent="0" algn="ctr">
              <a:buFont typeface="Wingdings" pitchFamily="2" charset="2"/>
              <a:buNone/>
            </a:pPr>
            <a:r>
              <a:rPr lang="en-US" smtClean="0"/>
              <a:t>Supply &amp; Demand Side Measure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938" name="Rectangle 2"/>
          <p:cNvSpPr>
            <a:spLocks noGrp="1" noChangeArrowheads="1"/>
          </p:cNvSpPr>
          <p:nvPr>
            <p:ph type="title"/>
          </p:nvPr>
        </p:nvSpPr>
        <p:spPr>
          <a:xfrm>
            <a:off x="182563" y="227013"/>
            <a:ext cx="8778875" cy="731837"/>
          </a:xfrm>
        </p:spPr>
        <p:txBody>
          <a:bodyPr/>
          <a:lstStyle/>
          <a:p>
            <a:pPr>
              <a:defRPr/>
            </a:pPr>
            <a:r>
              <a:rPr lang="en-US" dirty="0"/>
              <a:t>Texas Plot</a:t>
            </a:r>
          </a:p>
        </p:txBody>
      </p:sp>
      <p:pic>
        <p:nvPicPr>
          <p:cNvPr id="7171" name="Picture 6"/>
          <p:cNvPicPr>
            <a:picLocks noGrp="1" noChangeAspect="1" noChangeArrowheads="1"/>
          </p:cNvPicPr>
          <p:nvPr>
            <p:ph idx="1"/>
          </p:nvPr>
        </p:nvPicPr>
        <p:blipFill>
          <a:blip r:embed="rId3" cstate="print"/>
          <a:srcRect/>
          <a:stretch>
            <a:fillRect/>
          </a:stretch>
        </p:blipFill>
        <p:spPr>
          <a:xfrm>
            <a:off x="1189038" y="1050925"/>
            <a:ext cx="6765925" cy="5154613"/>
          </a:xfr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182563" y="228600"/>
            <a:ext cx="8778875" cy="731838"/>
          </a:xfrm>
        </p:spPr>
        <p:txBody>
          <a:bodyPr/>
          <a:lstStyle/>
          <a:p>
            <a:pPr>
              <a:defRPr/>
            </a:pPr>
            <a:r>
              <a:rPr lang="en-US" dirty="0" smtClean="0"/>
              <a:t>Supply vs. Supply &amp; Demand</a:t>
            </a:r>
            <a:endParaRPr lang="en-US" dirty="0"/>
          </a:p>
        </p:txBody>
      </p:sp>
      <p:sp>
        <p:nvSpPr>
          <p:cNvPr id="53251" name="Text Placeholder 13"/>
          <p:cNvSpPr>
            <a:spLocks noGrp="1"/>
          </p:cNvSpPr>
          <p:nvPr>
            <p:ph type="body" idx="1"/>
          </p:nvPr>
        </p:nvSpPr>
        <p:spPr>
          <a:xfrm>
            <a:off x="457200" y="1371600"/>
            <a:ext cx="4040188" cy="1006475"/>
          </a:xfrm>
        </p:spPr>
        <p:txBody>
          <a:bodyPr/>
          <a:lstStyle/>
          <a:p>
            <a:pPr algn="ctr"/>
            <a:r>
              <a:rPr lang="en-US" sz="3600" smtClean="0">
                <a:solidFill>
                  <a:srgbClr val="FFFF00"/>
                </a:solidFill>
              </a:rPr>
              <a:t>PL / GRS    </a:t>
            </a:r>
            <a:r>
              <a:rPr lang="en-US" sz="3200" smtClean="0">
                <a:solidFill>
                  <a:srgbClr val="FFFF00"/>
                </a:solidFill>
              </a:rPr>
              <a:t>Supply-Side Only</a:t>
            </a:r>
          </a:p>
        </p:txBody>
      </p:sp>
      <p:sp>
        <p:nvSpPr>
          <p:cNvPr id="53252" name="Rectangle 3"/>
          <p:cNvSpPr>
            <a:spLocks noGrp="1" noChangeArrowheads="1"/>
          </p:cNvSpPr>
          <p:nvPr>
            <p:ph sz="half" idx="2"/>
          </p:nvPr>
        </p:nvSpPr>
        <p:spPr>
          <a:xfrm>
            <a:off x="365125" y="2468563"/>
            <a:ext cx="4206875" cy="3657600"/>
          </a:xfrm>
        </p:spPr>
        <p:txBody>
          <a:bodyPr lIns="45720" rIns="45720"/>
          <a:lstStyle/>
          <a:p>
            <a:pPr marL="182563" indent="-182563">
              <a:buSzPct val="100000"/>
              <a:buFont typeface="Arial" charset="0"/>
              <a:buChar char="•"/>
            </a:pPr>
            <a:r>
              <a:rPr lang="en-US" smtClean="0"/>
              <a:t>BA cuts Gen maintenance</a:t>
            </a:r>
          </a:p>
          <a:p>
            <a:pPr marL="182563" indent="-182563">
              <a:buSzPct val="100000"/>
              <a:buFont typeface="Arial" charset="0"/>
              <a:buChar char="•"/>
            </a:pPr>
            <a:r>
              <a:rPr lang="en-US" smtClean="0"/>
              <a:t>Gen unit reliability falls</a:t>
            </a:r>
          </a:p>
          <a:p>
            <a:pPr marL="182563" indent="-182563">
              <a:buSzPct val="100000"/>
              <a:buFont typeface="Arial" charset="0"/>
              <a:buChar char="•"/>
            </a:pPr>
            <a:r>
              <a:rPr lang="en-US" smtClean="0"/>
              <a:t>Interconnect requires more Frequency Response</a:t>
            </a:r>
          </a:p>
          <a:p>
            <a:pPr marL="182563" indent="-182563">
              <a:buSzPct val="100000"/>
              <a:buFont typeface="Arial" charset="0"/>
              <a:buChar char="•"/>
            </a:pPr>
            <a:r>
              <a:rPr lang="en-US" smtClean="0"/>
              <a:t>All BAs must increase Frequency Response</a:t>
            </a:r>
          </a:p>
        </p:txBody>
      </p:sp>
      <p:sp>
        <p:nvSpPr>
          <p:cNvPr id="53253" name="Text Placeholder 14"/>
          <p:cNvSpPr>
            <a:spLocks noGrp="1"/>
          </p:cNvSpPr>
          <p:nvPr>
            <p:ph type="body" sz="quarter" idx="3"/>
          </p:nvPr>
        </p:nvSpPr>
        <p:spPr>
          <a:xfrm>
            <a:off x="4645025" y="1371600"/>
            <a:ext cx="4041775" cy="1006475"/>
          </a:xfrm>
        </p:spPr>
        <p:txBody>
          <a:bodyPr/>
          <a:lstStyle/>
          <a:p>
            <a:pPr algn="ctr"/>
            <a:endParaRPr lang="en-US" sz="3200" smtClean="0">
              <a:solidFill>
                <a:srgbClr val="FFFF00"/>
              </a:solidFill>
            </a:endParaRPr>
          </a:p>
          <a:p>
            <a:pPr algn="ctr"/>
            <a:r>
              <a:rPr lang="en-US" sz="3600" smtClean="0">
                <a:solidFill>
                  <a:srgbClr val="FFFF00"/>
                </a:solidFill>
              </a:rPr>
              <a:t>FRRM</a:t>
            </a:r>
            <a:r>
              <a:rPr lang="en-US" sz="3200" smtClean="0">
                <a:solidFill>
                  <a:srgbClr val="FFFF00"/>
                </a:solidFill>
              </a:rPr>
              <a:t>             Supply &amp; Demand</a:t>
            </a:r>
          </a:p>
        </p:txBody>
      </p:sp>
      <p:sp>
        <p:nvSpPr>
          <p:cNvPr id="53254" name="Content Placeholder 15"/>
          <p:cNvSpPr>
            <a:spLocks noGrp="1"/>
          </p:cNvSpPr>
          <p:nvPr>
            <p:ph sz="quarter" idx="4"/>
          </p:nvPr>
        </p:nvSpPr>
        <p:spPr>
          <a:xfrm>
            <a:off x="4572000" y="2468563"/>
            <a:ext cx="4206875" cy="3657600"/>
          </a:xfrm>
        </p:spPr>
        <p:txBody>
          <a:bodyPr lIns="45720" rIns="45720"/>
          <a:lstStyle/>
          <a:p>
            <a:pPr marL="182563" indent="-182563">
              <a:buSzPct val="100000"/>
              <a:buFont typeface="Arial" charset="0"/>
              <a:buChar char="•"/>
            </a:pPr>
            <a:r>
              <a:rPr lang="en-US" smtClean="0"/>
              <a:t>BA cuts Gen maintenance</a:t>
            </a:r>
          </a:p>
          <a:p>
            <a:pPr marL="182563" indent="-182563">
              <a:buSzPct val="100000"/>
              <a:buFont typeface="Arial" charset="0"/>
              <a:buChar char="•"/>
            </a:pPr>
            <a:r>
              <a:rPr lang="en-US" smtClean="0"/>
              <a:t>Gen unit reliability falls</a:t>
            </a:r>
          </a:p>
          <a:p>
            <a:pPr marL="182563" indent="-182563">
              <a:buSzPct val="100000"/>
              <a:buFont typeface="Arial" charset="0"/>
              <a:buChar char="•"/>
            </a:pPr>
            <a:r>
              <a:rPr lang="en-US" smtClean="0"/>
              <a:t>Interconnect requires more Frequency Response</a:t>
            </a:r>
          </a:p>
          <a:p>
            <a:pPr marL="182563" indent="-182563">
              <a:buSzPct val="100000"/>
              <a:buFont typeface="Arial" charset="0"/>
              <a:buChar char="•"/>
            </a:pPr>
            <a:r>
              <a:rPr lang="en-US" smtClean="0"/>
              <a:t>Only BA cutting Gen maintenance must increase Frequency Response</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0" name="Rectangle 2"/>
          <p:cNvSpPr>
            <a:spLocks noGrp="1" noChangeArrowheads="1"/>
          </p:cNvSpPr>
          <p:nvPr>
            <p:ph type="title"/>
          </p:nvPr>
        </p:nvSpPr>
        <p:spPr>
          <a:xfrm>
            <a:off x="182563" y="227013"/>
            <a:ext cx="8778875" cy="731837"/>
          </a:xfrm>
        </p:spPr>
        <p:txBody>
          <a:bodyPr/>
          <a:lstStyle/>
          <a:p>
            <a:pPr>
              <a:defRPr/>
            </a:pPr>
            <a:r>
              <a:rPr lang="en-US" dirty="0" smtClean="0"/>
              <a:t>Conclusions &amp; Future Work</a:t>
            </a:r>
            <a:endParaRPr lang="en-US" dirty="0"/>
          </a:p>
        </p:txBody>
      </p:sp>
      <p:sp>
        <p:nvSpPr>
          <p:cNvPr id="54275" name="Rectangle 3"/>
          <p:cNvSpPr>
            <a:spLocks noGrp="1" noChangeArrowheads="1"/>
          </p:cNvSpPr>
          <p:nvPr>
            <p:ph type="body" idx="1"/>
          </p:nvPr>
        </p:nvSpPr>
        <p:spPr/>
        <p:txBody>
          <a:bodyPr/>
          <a:lstStyle/>
          <a:p>
            <a:r>
              <a:rPr lang="en-US" smtClean="0"/>
              <a:t>The FRRM method is superior to the   PL / GRS method of setting and measuring minimum performance for Frequency Response</a:t>
            </a:r>
          </a:p>
          <a:p>
            <a:r>
              <a:rPr lang="en-US" smtClean="0"/>
              <a:t>The next step is to perform proof of concept studies to confirm the practical application of the FRRM on all interconnections</a:t>
            </a:r>
          </a:p>
          <a:p>
            <a:pPr lvl="2"/>
            <a:r>
              <a:rPr lang="en-US" smtClean="0"/>
              <a:t>The data currently available from the BAAL Field Trial can be used to perform these proof of concept studies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p:cNvSpPr>
            <a:spLocks noGrp="1" noChangeArrowheads="1"/>
          </p:cNvSpPr>
          <p:nvPr>
            <p:ph type="title"/>
          </p:nvPr>
        </p:nvSpPr>
        <p:spPr>
          <a:xfrm>
            <a:off x="182563" y="227013"/>
            <a:ext cx="8778875" cy="731837"/>
          </a:xfrm>
        </p:spPr>
        <p:txBody>
          <a:bodyPr/>
          <a:lstStyle/>
          <a:p>
            <a:pPr>
              <a:defRPr/>
            </a:pPr>
            <a:r>
              <a:rPr lang="en-US" dirty="0" smtClean="0"/>
              <a:t>Questions</a:t>
            </a:r>
            <a:endParaRPr lang="en-US" dirty="0"/>
          </a:p>
        </p:txBody>
      </p:sp>
      <p:sp>
        <p:nvSpPr>
          <p:cNvPr id="55299" name="Rectangle 3"/>
          <p:cNvSpPr>
            <a:spLocks noGrp="1" noChangeArrowheads="1"/>
          </p:cNvSpPr>
          <p:nvPr>
            <p:ph type="body" idx="1"/>
          </p:nvPr>
        </p:nvSpPr>
        <p:spPr/>
        <p:txBody>
          <a:bodyPr/>
          <a:lstStyle/>
          <a:p>
            <a:pPr algn="ctr">
              <a:buFont typeface="Wingdings" pitchFamily="2" charset="2"/>
              <a:buNone/>
            </a:pPr>
            <a:r>
              <a:rPr lang="en-US" sz="28000" smtClean="0">
                <a:solidFill>
                  <a:srgbClr val="FF0000"/>
                </a:solidFill>
              </a:rPr>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938" name="Rectangle 2"/>
          <p:cNvSpPr>
            <a:spLocks noGrp="1" noChangeArrowheads="1"/>
          </p:cNvSpPr>
          <p:nvPr>
            <p:ph type="title"/>
          </p:nvPr>
        </p:nvSpPr>
        <p:spPr>
          <a:xfrm>
            <a:off x="182563" y="227013"/>
            <a:ext cx="8778875" cy="731837"/>
          </a:xfrm>
        </p:spPr>
        <p:txBody>
          <a:bodyPr/>
          <a:lstStyle/>
          <a:p>
            <a:pPr>
              <a:defRPr/>
            </a:pPr>
            <a:r>
              <a:rPr lang="en-US" dirty="0" smtClean="0"/>
              <a:t>Western </a:t>
            </a:r>
            <a:r>
              <a:rPr lang="en-US" dirty="0"/>
              <a:t>Plot</a:t>
            </a:r>
          </a:p>
        </p:txBody>
      </p:sp>
      <p:graphicFrame>
        <p:nvGraphicFramePr>
          <p:cNvPr id="8195" name="Object 2"/>
          <p:cNvGraphicFramePr>
            <a:graphicFrameLocks noChangeAspect="1"/>
          </p:cNvGraphicFramePr>
          <p:nvPr/>
        </p:nvGraphicFramePr>
        <p:xfrm>
          <a:off x="457200" y="1006475"/>
          <a:ext cx="8229600" cy="5232400"/>
        </p:xfrm>
        <a:graphic>
          <a:graphicData uri="http://schemas.openxmlformats.org/presentationml/2006/ole">
            <p:oleObj spid="_x0000_s8195" name="Chart" r:id="rId4" imgW="3609975" imgH="2295525" progId="Excel.Chart.8">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a:xfrm>
            <a:off x="182563" y="227013"/>
            <a:ext cx="8778875" cy="731837"/>
          </a:xfrm>
        </p:spPr>
        <p:txBody>
          <a:bodyPr/>
          <a:lstStyle/>
          <a:p>
            <a:pPr>
              <a:defRPr/>
            </a:pPr>
            <a:r>
              <a:rPr lang="en-US" dirty="0"/>
              <a:t>Eastern Plot</a:t>
            </a:r>
          </a:p>
        </p:txBody>
      </p:sp>
      <p:graphicFrame>
        <p:nvGraphicFramePr>
          <p:cNvPr id="9219" name="Object 5"/>
          <p:cNvGraphicFramePr>
            <a:graphicFrameLocks noGrp="1"/>
          </p:cNvGraphicFramePr>
          <p:nvPr>
            <p:ph idx="1"/>
          </p:nvPr>
        </p:nvGraphicFramePr>
        <p:xfrm>
          <a:off x="365125" y="1006475"/>
          <a:ext cx="8413750" cy="5211763"/>
        </p:xfrm>
        <a:graphic>
          <a:graphicData uri="http://schemas.openxmlformats.org/presentationml/2006/ole">
            <p:oleObj spid="_x0000_s9219" name="Chart" r:id="rId4" imgW="4171950" imgH="2590800" progId="Excel.Chart.8">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2"/>
          <p:cNvSpPr>
            <a:spLocks noGrp="1" noChangeArrowheads="1"/>
          </p:cNvSpPr>
          <p:nvPr>
            <p:ph type="title"/>
          </p:nvPr>
        </p:nvSpPr>
        <p:spPr>
          <a:xfrm>
            <a:off x="182563" y="227013"/>
            <a:ext cx="8778875" cy="731837"/>
          </a:xfrm>
        </p:spPr>
        <p:txBody>
          <a:bodyPr/>
          <a:lstStyle/>
          <a:p>
            <a:pPr>
              <a:defRPr/>
            </a:pPr>
            <a:r>
              <a:rPr lang="en-US" dirty="0" smtClean="0"/>
              <a:t>Interconnection Comparison</a:t>
            </a:r>
            <a:endParaRPr lang="en-US" dirty="0"/>
          </a:p>
        </p:txBody>
      </p:sp>
      <p:pic>
        <p:nvPicPr>
          <p:cNvPr id="10243" name="Picture 4"/>
          <p:cNvPicPr>
            <a:picLocks noChangeAspect="1"/>
          </p:cNvPicPr>
          <p:nvPr/>
        </p:nvPicPr>
        <p:blipFill>
          <a:blip r:embed="rId3" cstate="print"/>
          <a:srcRect/>
          <a:stretch>
            <a:fillRect/>
          </a:stretch>
        </p:blipFill>
        <p:spPr bwMode="auto">
          <a:xfrm>
            <a:off x="914400" y="1096963"/>
            <a:ext cx="7315200" cy="4976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a:xfrm>
            <a:off x="182563" y="227013"/>
            <a:ext cx="8778875" cy="731837"/>
          </a:xfrm>
        </p:spPr>
        <p:txBody>
          <a:bodyPr/>
          <a:lstStyle/>
          <a:p>
            <a:pPr>
              <a:defRPr/>
            </a:pPr>
            <a:r>
              <a:rPr lang="en-US" dirty="0" smtClean="0"/>
              <a:t>Standard PFC Measure</a:t>
            </a:r>
            <a:endParaRPr lang="en-US" dirty="0"/>
          </a:p>
        </p:txBody>
      </p:sp>
      <p:sp>
        <p:nvSpPr>
          <p:cNvPr id="11267" name="Rectangle 3"/>
          <p:cNvSpPr>
            <a:spLocks noGrp="1" noChangeArrowheads="1"/>
          </p:cNvSpPr>
          <p:nvPr>
            <p:ph idx="1"/>
          </p:nvPr>
        </p:nvSpPr>
        <p:spPr/>
        <p:txBody>
          <a:bodyPr/>
          <a:lstStyle/>
          <a:p>
            <a:r>
              <a:rPr lang="en-US" smtClean="0"/>
              <a:t>Frequency Response SDT developed standardized measurement method using various scan rates (1 to 6 sec)</a:t>
            </a:r>
          </a:p>
          <a:p>
            <a:r>
              <a:rPr lang="en-US" smtClean="0"/>
              <a:t>Experience confirms the consistency and quality of the results for measuring Settled Frequency Response, </a:t>
            </a:r>
            <a:r>
              <a:rPr lang="en-US" smtClean="0">
                <a:latin typeface="Symbol" pitchFamily="18" charset="2"/>
              </a:rPr>
              <a:t>b</a:t>
            </a:r>
            <a:r>
              <a:rPr lang="en-US" smtClean="0"/>
              <a:t> &amp; Bias</a:t>
            </a:r>
          </a:p>
          <a:p>
            <a:r>
              <a:rPr lang="en-US" smtClean="0"/>
              <a:t>Frequency Response SDT moving forward with implementation of this measurement method in the new Frequency Response Standard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ulse">
  <a:themeElements>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3000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30000"/>
          </a:spcBef>
          <a:spcAft>
            <a:spcPct val="0"/>
          </a:spcAft>
          <a:buClrTx/>
          <a:buSzTx/>
          <a:buFontTx/>
          <a:buNone/>
          <a:tabLst/>
          <a:defRPr kumimoji="0" lang="en-US" sz="1400" b="1" i="0" u="none" strike="noStrike" cap="none" normalizeH="0" baseline="0" smtClean="0">
            <a:ln>
              <a:noFill/>
            </a:ln>
            <a:solidFill>
              <a:schemeClr val="tx1"/>
            </a:solidFill>
            <a:effectLst/>
            <a:latin typeface="Arial" charset="0"/>
          </a:defRPr>
        </a:defPPr>
      </a:lstStyle>
    </a:lnDef>
  </a:objectDefaults>
  <a:extraClrSchemeLst>
    <a:extraClrScheme>
      <a:clrScheme name="Pulse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ulse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C:\Program Files\Microsoft Office\Templates\Presentation Designs\PULSE.POT</Template>
  <TotalTime>94401</TotalTime>
  <Words>5766</Words>
  <Application>Microsoft Office PowerPoint</Application>
  <PresentationFormat>On-screen Show (4:3)</PresentationFormat>
  <Paragraphs>477</Paragraphs>
  <Slides>52</Slides>
  <Notes>52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60" baseType="lpstr">
      <vt:lpstr>Arial</vt:lpstr>
      <vt:lpstr>Wingdings</vt:lpstr>
      <vt:lpstr>Arial Black</vt:lpstr>
      <vt:lpstr>Times New Roman</vt:lpstr>
      <vt:lpstr>Symbol</vt:lpstr>
      <vt:lpstr>Calibri</vt:lpstr>
      <vt:lpstr>Pulse</vt:lpstr>
      <vt:lpstr>Chart</vt:lpstr>
      <vt:lpstr>Frequency Deviation Reliability Risk Management</vt:lpstr>
      <vt:lpstr>Overview</vt:lpstr>
      <vt:lpstr>Control Types</vt:lpstr>
      <vt:lpstr>Primary Frequency Control</vt:lpstr>
      <vt:lpstr>Texas Plot</vt:lpstr>
      <vt:lpstr>Western Plot</vt:lpstr>
      <vt:lpstr>Eastern Plot</vt:lpstr>
      <vt:lpstr>Interconnection Comparison</vt:lpstr>
      <vt:lpstr>Standard PFC Measure</vt:lpstr>
      <vt:lpstr>PFC for Reliability</vt:lpstr>
      <vt:lpstr>Load/Generation Ratio Share</vt:lpstr>
      <vt:lpstr>PFC for Reliability Limits</vt:lpstr>
      <vt:lpstr>Secondary Frequency Control</vt:lpstr>
      <vt:lpstr>Frequency Bias Setting</vt:lpstr>
      <vt:lpstr>Min. Frequency Bias Setting</vt:lpstr>
      <vt:lpstr>Modify Frequency Bias Rules</vt:lpstr>
      <vt:lpstr>CPS1 Measure</vt:lpstr>
      <vt:lpstr>Frequency Error Distribution</vt:lpstr>
      <vt:lpstr>Frequency Error Tails</vt:lpstr>
      <vt:lpstr>DCS Control of Tails</vt:lpstr>
      <vt:lpstr>BAAL Control of Tails</vt:lpstr>
      <vt:lpstr>ACE versus Frequency</vt:lpstr>
      <vt:lpstr>Disturbances / Excursions</vt:lpstr>
      <vt:lpstr>DCS versus BAAL</vt:lpstr>
      <vt:lpstr>Relate Primary &amp; Secondary</vt:lpstr>
      <vt:lpstr>Normal Density – Semi-Log</vt:lpstr>
      <vt:lpstr>Disturbance Experience</vt:lpstr>
      <vt:lpstr>Disturbance Probability</vt:lpstr>
      <vt:lpstr>Disturbance Density</vt:lpstr>
      <vt:lpstr>Frequency Error Density</vt:lpstr>
      <vt:lpstr>Folded Error Density</vt:lpstr>
      <vt:lpstr>Tail Probability - Eastern A-C</vt:lpstr>
      <vt:lpstr>Simulation to Direct Measure</vt:lpstr>
      <vt:lpstr>Frequency Error Density</vt:lpstr>
      <vt:lpstr>Cumulative Tail Probability</vt:lpstr>
      <vt:lpstr>Reliability Limit Line</vt:lpstr>
      <vt:lpstr>Regression Line &amp; Intercept</vt:lpstr>
      <vt:lpstr>Interconnection Risk Measure</vt:lpstr>
      <vt:lpstr>Explains Sensitivity Ratios</vt:lpstr>
      <vt:lpstr>CPS1 Limit Influences Origin</vt:lpstr>
      <vt:lpstr>Freq. Resp. Influences Slope</vt:lpstr>
      <vt:lpstr>Texas Frequency Error Dist. </vt:lpstr>
      <vt:lpstr>BA Risk Measure (FRRMBA)</vt:lpstr>
      <vt:lpstr>Begin w/ Interconnection Risk</vt:lpstr>
      <vt:lpstr>Evaluate BA Risk Contributions</vt:lpstr>
      <vt:lpstr>High Performance BA (Green)</vt:lpstr>
      <vt:lpstr>Low Performance BA (Orange)</vt:lpstr>
      <vt:lpstr>Failing Performance BA (Brown)</vt:lpstr>
      <vt:lpstr>PL/GRS versus FRRMI&amp;BA</vt:lpstr>
      <vt:lpstr>Supply vs. Supply &amp; Demand</vt:lpstr>
      <vt:lpstr>Conclusions &amp; Future Work</vt:lpstr>
      <vt:lpstr>Questions</vt:lpstr>
    </vt:vector>
  </TitlesOfParts>
  <Company>Energy Mark,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Frequency Deviation Reliability Risk Management</dc:title>
  <dc:creator>Howard Illian</dc:creator>
  <cp:lastModifiedBy>richardsond</cp:lastModifiedBy>
  <cp:revision>243</cp:revision>
  <cp:lastPrinted>1999-07-12T03:31:50Z</cp:lastPrinted>
  <dcterms:created xsi:type="dcterms:W3CDTF">2000-08-29T18:42:39Z</dcterms:created>
  <dcterms:modified xsi:type="dcterms:W3CDTF">2011-03-30T14:40:22Z</dcterms:modified>
</cp:coreProperties>
</file>