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5" r:id="rId16"/>
    <p:sldId id="293" r:id="rId17"/>
    <p:sldId id="294" r:id="rId1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5AF"/>
    <a:srgbClr val="3980AB"/>
    <a:srgbClr val="3A65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9" autoAdjust="0"/>
    <p:restoredTop sz="99640" autoAdjust="0"/>
  </p:normalViewPr>
  <p:slideViewPr>
    <p:cSldViewPr snapToGrid="0">
      <p:cViewPr varScale="1">
        <p:scale>
          <a:sx n="93" d="100"/>
          <a:sy n="93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/>
            </a:lvl1pPr>
          </a:lstStyle>
          <a:p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endParaRPr lang="en-US"/>
          </a:p>
        </p:txBody>
      </p:sp>
      <p:sp>
        <p:nvSpPr>
          <p:cNvPr id="378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/>
            </a:lvl1pPr>
          </a:lstStyle>
          <a:p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fld id="{FAB99E12-AB53-4269-9277-C4D87FF21FC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9" name="Picture 7" descr="ppt2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2435225"/>
            <a:ext cx="64008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1910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>
                <a:solidFill>
                  <a:srgbClr val="264D74"/>
                </a:solidFill>
                <a:latin typeface="Tahoma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" y="6381750"/>
            <a:ext cx="2895600" cy="4762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559C-9C05-41E5-8D2A-2FCD9A95FF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0"/>
            <a:ext cx="2143125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" y="0"/>
            <a:ext cx="6276975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D23B1-E113-4618-B7C1-5C1FD514A8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456CF-A136-4109-81C7-E0C5AE6DD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9EA24-0952-4FD6-95D8-CA40891FD9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FD790-1ECA-473F-8352-373E210EB9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C3D4D-D669-4C2F-B5A5-84C9C9332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4C086-A3F1-48A1-91D1-AF5E55FD74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8C300-B9CD-4DCB-839B-DD1F4E7826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AE70F-3993-4012-9402-78A94692B0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08DAC-5FC0-45D8-A376-51D73DB2B1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7" name="Picture 9" descr="ppt2_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0FE788-A26B-4D8E-ABDF-EE248CABB31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264D74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264D74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50000"/>
        </a:spcBef>
        <a:spcAft>
          <a:spcPct val="0"/>
        </a:spcAft>
        <a:buClr>
          <a:srgbClr val="FFCC00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50000"/>
        </a:spcBef>
        <a:spcAft>
          <a:spcPct val="0"/>
        </a:spcAft>
        <a:buClr>
          <a:srgbClr val="264D74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5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5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09599" y="2435225"/>
            <a:ext cx="6643955" cy="1468955"/>
          </a:xfrm>
        </p:spPr>
        <p:txBody>
          <a:bodyPr/>
          <a:lstStyle/>
          <a:p>
            <a:r>
              <a:rPr lang="en-US" dirty="0" smtClean="0"/>
              <a:t>Project 2007-01: Under-frequency Load Shedding Standard PRC-006-2</a:t>
            </a:r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September 14, 2010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104" y="1291975"/>
            <a:ext cx="8382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/>
              <a:t>GO Applicability &amp; PRC-024 (continued</a:t>
            </a:r>
            <a:r>
              <a:rPr lang="en-US" sz="2800" u="sng" dirty="0" smtClean="0"/>
              <a:t>)</a:t>
            </a:r>
            <a:endParaRPr lang="en-US" sz="36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-   Modeling of generator trip settings not enforceable until one year after PRC-024 approved (R4.1 through R4.6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-   SDT anticipates assumption of burden by UFLS Entities for any non-conforming generators will not be significant</a:t>
            </a:r>
            <a:r>
              <a:rPr lang="en-US" sz="2400" dirty="0" smtClean="0"/>
              <a:t>:</a:t>
            </a:r>
            <a:endParaRPr lang="en-US" sz="24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1800" dirty="0"/>
              <a:t>1) PRC-024 curves chosen recognizing total life-time off-nominal durations advised by major generator manufacturers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1800" dirty="0"/>
              <a:t>2) Similar regional curves in existence today (though generally as guides)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104" y="158992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u="sng" dirty="0"/>
              <a:t>Desire for UFLS Entities to have </a:t>
            </a:r>
            <a:r>
              <a:rPr lang="en-US" sz="2800" u="sng" dirty="0" smtClean="0"/>
              <a:t>input</a:t>
            </a:r>
            <a:endParaRPr lang="en-US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Peer review procedure established (R14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PC’s must answer any comments sent to them by UFLS Entities before finalizing their UFLS program design &amp; implementation </a:t>
            </a:r>
            <a:r>
              <a:rPr lang="en-US" sz="2000" dirty="0" smtClean="0"/>
              <a:t>schedule</a:t>
            </a:r>
            <a:endParaRPr lang="en-US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Peer review procedure has precedent in: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	FAC-008 R2 &amp; R3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	FAC-010 R4 &amp; R5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/>
              <a:t>	FAC-011 R4 &amp; </a:t>
            </a:r>
            <a:r>
              <a:rPr lang="en-US" sz="2000" dirty="0" smtClean="0"/>
              <a:t>R5</a:t>
            </a:r>
            <a:endParaRPr lang="en-US" sz="20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It is difficult to require </a:t>
            </a:r>
            <a:r>
              <a:rPr lang="en-US" sz="2000" dirty="0">
                <a:solidFill>
                  <a:srgbClr val="FF0000"/>
                </a:solidFill>
              </a:rPr>
              <a:t>agreement among </a:t>
            </a:r>
            <a:r>
              <a:rPr lang="en-US" sz="2000" dirty="0" smtClean="0">
                <a:solidFill>
                  <a:srgbClr val="FF0000"/>
                </a:solidFill>
              </a:rPr>
              <a:t>entities in a standard and SDT received many comments concerned with approach</a:t>
            </a:r>
            <a:r>
              <a:rPr lang="en-US" sz="2000" dirty="0" smtClean="0"/>
              <a:t>; </a:t>
            </a:r>
            <a:r>
              <a:rPr lang="en-US" sz="2000" dirty="0"/>
              <a:t>but PC’s should not impose unrealistic demands on entities they are coordinating with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from Second Ballot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19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u="sng" dirty="0" smtClean="0"/>
              <a:t>Limited Scope EOP-003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Scope of supplemental SAR </a:t>
            </a:r>
            <a:r>
              <a:rPr lang="en-US" sz="2800" b="1" u="sng" dirty="0"/>
              <a:t>SOLELY</a:t>
            </a:r>
            <a:r>
              <a:rPr lang="en-US" sz="2800" dirty="0"/>
              <a:t> to remove automatic UFLS from EOP-003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Thus removing conflict between PRC-006 and </a:t>
            </a:r>
            <a:r>
              <a:rPr lang="en-US" sz="2000" dirty="0" smtClean="0"/>
              <a:t>EOP-003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Automatic UVLS &amp; manual load shedding remain in </a:t>
            </a:r>
            <a:r>
              <a:rPr lang="en-US" sz="2800" dirty="0" smtClean="0"/>
              <a:t>EOP-003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SDT acknowledges EOP-003 needs more work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Another drafting team assigned to fix EOP-003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281" y="1302250"/>
            <a:ext cx="8382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/>
              <a:t>Event analysis &amp; </a:t>
            </a:r>
            <a:r>
              <a:rPr lang="en-US" sz="2800" u="sng" dirty="0" smtClean="0"/>
              <a:t>PRC-009</a:t>
            </a: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Existing PRC-009-0 is FERC approved, to be absorbed into </a:t>
            </a:r>
            <a:r>
              <a:rPr lang="en-US" sz="2800" dirty="0" smtClean="0"/>
              <a:t>PRC-006-1</a:t>
            </a: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PRC-009-0 contains no UFLS event analysis threshold; </a:t>
            </a:r>
            <a:r>
              <a:rPr lang="en-US" sz="2800" dirty="0" smtClean="0">
                <a:solidFill>
                  <a:srgbClr val="FF0000"/>
                </a:solidFill>
              </a:rPr>
              <a:t>Modifying </a:t>
            </a:r>
            <a:r>
              <a:rPr lang="en-US" dirty="0" smtClean="0">
                <a:solidFill>
                  <a:srgbClr val="FF0000"/>
                </a:solidFill>
              </a:rPr>
              <a:t>this requirement would require justification </a:t>
            </a: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PRC-009-0 has a ninety day period to complete analysis; PRC-006-1 has one year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WECC Variance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algn="ctr">
              <a:lnSpc>
                <a:spcPct val="90000"/>
              </a:lnSpc>
              <a:buFontTx/>
              <a:buNone/>
            </a:pPr>
            <a:endParaRPr lang="en-US" dirty="0"/>
          </a:p>
          <a:p>
            <a:pPr algn="ctr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4000" dirty="0" smtClean="0"/>
              <a:t>Questions?</a:t>
            </a:r>
            <a:endParaRPr lang="en-US" sz="40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r>
              <a:rPr lang="en-US"/>
              <a:t>Please Vote Affirmative!!!!!!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In Previous Postings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u="sng" dirty="0"/>
              <a:t>V/Hz Monitoring (R3.3</a:t>
            </a:r>
            <a:r>
              <a:rPr lang="en-US" u="sng" dirty="0" smtClean="0"/>
              <a:t>)</a:t>
            </a:r>
            <a:endParaRPr lang="en-US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Sole purpose is to prevent generator tripping caused by high voltage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shedding large amounts of load with frequency already low, potential risk of high V/Hz at generators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Threshold values from IEEE C37.102 </a:t>
            </a:r>
            <a:r>
              <a:rPr lang="en-US" dirty="0">
                <a:solidFill>
                  <a:srgbClr val="FF0066"/>
                </a:solidFill>
              </a:rPr>
              <a:t>(?check with Phil on #?)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PRC-006-1 History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55" y="130225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SAR finalized 3/15/07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PRC-006-1 Posted for public comment: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	7/02/08 – 8/15/08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	4/21/09 – 5/21/09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	6/11/10 – 7/16/10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Initial Ballot:      </a:t>
            </a:r>
            <a:r>
              <a:rPr lang="en-US" sz="2800" dirty="0" smtClean="0">
                <a:solidFill>
                  <a:srgbClr val="FF0000"/>
                </a:solidFill>
              </a:rPr>
              <a:t>7/08/10 </a:t>
            </a:r>
            <a:r>
              <a:rPr lang="en-US" sz="2800" dirty="0">
                <a:solidFill>
                  <a:srgbClr val="FF0000"/>
                </a:solidFill>
              </a:rPr>
              <a:t>– </a:t>
            </a:r>
            <a:r>
              <a:rPr lang="en-US" sz="2800" dirty="0" smtClean="0">
                <a:solidFill>
                  <a:srgbClr val="FF0000"/>
                </a:solidFill>
              </a:rPr>
              <a:t>7/17/10</a:t>
            </a:r>
            <a:r>
              <a:rPr lang="en-US" sz="2800" dirty="0"/>
              <a:t>		43.1%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Second Ballot:  7/24/10 – 8/03/10		49.6%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Applicability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475" y="1312523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u="sng" dirty="0"/>
              <a:t>Planning Coordinator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u="sng" dirty="0"/>
          </a:p>
          <a:p>
            <a:pPr lvl="1">
              <a:lnSpc>
                <a:spcPct val="80000"/>
              </a:lnSpc>
            </a:pPr>
            <a:r>
              <a:rPr lang="en-US" sz="2000" dirty="0"/>
              <a:t>SDT would have assigned overall UFLS </a:t>
            </a:r>
            <a:r>
              <a:rPr lang="en-US" sz="2000" dirty="0" smtClean="0">
                <a:solidFill>
                  <a:srgbClr val="FF0000"/>
                </a:solidFill>
              </a:rPr>
              <a:t>design and assessment </a:t>
            </a:r>
            <a:r>
              <a:rPr lang="en-US" sz="2000" dirty="0" smtClean="0"/>
              <a:t>responsibility </a:t>
            </a:r>
            <a:r>
              <a:rPr lang="en-US" sz="2000" dirty="0"/>
              <a:t>to </a:t>
            </a:r>
            <a:r>
              <a:rPr lang="en-US" sz="2000" dirty="0" smtClean="0"/>
              <a:t>regions</a:t>
            </a:r>
            <a:endParaRPr lang="en-US" sz="20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FERC </a:t>
            </a:r>
            <a:r>
              <a:rPr lang="en-US" sz="2000" dirty="0" smtClean="0">
                <a:solidFill>
                  <a:srgbClr val="FF0000"/>
                </a:solidFill>
              </a:rPr>
              <a:t>Order No. 672</a:t>
            </a:r>
            <a:r>
              <a:rPr lang="en-US" sz="2000" dirty="0" smtClean="0"/>
              <a:t>: </a:t>
            </a:r>
            <a:r>
              <a:rPr lang="en-US" sz="2000" dirty="0" smtClean="0">
                <a:solidFill>
                  <a:srgbClr val="FF0000"/>
                </a:solidFill>
              </a:rPr>
              <a:t>Requirements are applicable to users, owners </a:t>
            </a:r>
            <a:r>
              <a:rPr lang="en-US" sz="2000" dirty="0">
                <a:solidFill>
                  <a:srgbClr val="FF0000"/>
                </a:solidFill>
              </a:rPr>
              <a:t>or </a:t>
            </a:r>
            <a:r>
              <a:rPr lang="en-US" sz="2000" dirty="0" smtClean="0">
                <a:solidFill>
                  <a:srgbClr val="FF0000"/>
                </a:solidFill>
              </a:rPr>
              <a:t>operators of the Bulk Power System.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Planning </a:t>
            </a:r>
            <a:r>
              <a:rPr lang="en-US" sz="2000" dirty="0"/>
              <a:t>Coordinator next best </a:t>
            </a:r>
            <a:r>
              <a:rPr lang="en-US" sz="2000" dirty="0" smtClean="0"/>
              <a:t>option</a:t>
            </a:r>
            <a:endParaRPr lang="en-US" sz="20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Attempt to define “group of Planning Coordinators” &amp; subsequent attempt to require them to “reach concurrence” encountered </a:t>
            </a:r>
            <a:r>
              <a:rPr lang="en-US" sz="2000" dirty="0" err="1"/>
              <a:t>unresolvable</a:t>
            </a:r>
            <a:r>
              <a:rPr lang="en-US" sz="2000" dirty="0"/>
              <a:t> compliance </a:t>
            </a:r>
            <a:r>
              <a:rPr lang="en-US" sz="2000" dirty="0" smtClean="0"/>
              <a:t>issues</a:t>
            </a:r>
            <a:endParaRPr lang="en-US" sz="20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Current draft assigns overall UFLS responsibility to individual Planning Coordinators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Applicability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4733" y="1322798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/>
              <a:t>UFLS Entities</a:t>
            </a:r>
            <a:r>
              <a:rPr lang="en-US" sz="2800" dirty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(Transmission Owner, Distribution Provider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In some regions, TOs who do not have end-use load connected to them implement UFLS, not </a:t>
            </a:r>
            <a:r>
              <a:rPr lang="en-US" sz="2400" dirty="0" smtClean="0"/>
              <a:t>DPs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Separate applicability assigned to TOs for “automatic switching of Elements” where “Elements” are capacitors, shunt reactors, transmission lines (R10)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Switching of “Elements” at distribution level not considered significant to BES voltage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Confusion on island identification</a:t>
            </a:r>
          </a:p>
          <a:p>
            <a:pPr>
              <a:buFontTx/>
              <a:buNone/>
            </a:pPr>
            <a:r>
              <a:rPr lang="en-US"/>
              <a:t>Confusion on Attachment 1 curves</a:t>
            </a:r>
          </a:p>
          <a:p>
            <a:pPr>
              <a:buFontTx/>
              <a:buNone/>
            </a:pPr>
            <a:r>
              <a:rPr lang="en-US"/>
              <a:t>UFLS Coordination at regional level</a:t>
            </a:r>
          </a:p>
          <a:p>
            <a:pPr>
              <a:buFontTx/>
              <a:buNone/>
            </a:pPr>
            <a:r>
              <a:rPr lang="en-US"/>
              <a:t>Confusion on GO applicability &amp; PRC-024</a:t>
            </a:r>
          </a:p>
          <a:p>
            <a:pPr>
              <a:buFontTx/>
              <a:buNone/>
            </a:pPr>
            <a:r>
              <a:rPr lang="en-US"/>
              <a:t>Desire for UFLS Entities to have input</a:t>
            </a:r>
          </a:p>
          <a:p>
            <a:pPr>
              <a:buFontTx/>
              <a:buNone/>
            </a:pPr>
            <a:r>
              <a:rPr lang="en-US"/>
              <a:t>Limit of SDT involvement in EOP-003</a:t>
            </a:r>
          </a:p>
          <a:p>
            <a:pPr>
              <a:buFontTx/>
              <a:buNone/>
            </a:pPr>
            <a:r>
              <a:rPr lang="en-US"/>
              <a:t>Event Analysis &amp; PRC-009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Island identification criteria</a:t>
            </a:r>
          </a:p>
          <a:p>
            <a:pPr>
              <a:lnSpc>
                <a:spcPct val="90000"/>
              </a:lnSpc>
            </a:pPr>
            <a:r>
              <a:rPr lang="en-US"/>
              <a:t>Regional islands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PC must have some criteria (R1), though not necessary that that criteria produce islands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One island must be the regional footprint (R2.3) so as to preserve existing coordination of UFLS at regional level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104" y="1261153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/>
              <a:t>Attachment 1 Performance </a:t>
            </a:r>
            <a:r>
              <a:rPr lang="en-US" sz="2800" u="sng" dirty="0" smtClean="0"/>
              <a:t>Curves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Curves are </a:t>
            </a:r>
            <a:r>
              <a:rPr lang="en-US" sz="2800" b="1" u="sng" dirty="0"/>
              <a:t>NOT</a:t>
            </a:r>
            <a:r>
              <a:rPr lang="en-US" sz="2800" dirty="0"/>
              <a:t> for setting UFLS </a:t>
            </a:r>
            <a:r>
              <a:rPr lang="en-US" sz="2800" dirty="0" smtClean="0"/>
              <a:t>relays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Curves are boundaries </a:t>
            </a:r>
            <a:r>
              <a:rPr lang="en-US" sz="2800" u="sng" dirty="0"/>
              <a:t>solely</a:t>
            </a:r>
            <a:r>
              <a:rPr lang="en-US" sz="2800" dirty="0"/>
              <a:t> for checking the frequency trajectory in simulations (R4</a:t>
            </a:r>
            <a:r>
              <a:rPr lang="en-US" sz="2800" dirty="0" smtClean="0"/>
              <a:t>)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Simulations should be run until frequency settles between 60.7 and 59.3 Hz; but do not need to be run longer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458" y="1250879"/>
            <a:ext cx="8382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/>
              <a:t>Coordination at Regional (or Interconnection) </a:t>
            </a:r>
            <a:r>
              <a:rPr lang="en-US" sz="2800" u="sng" dirty="0" smtClean="0"/>
              <a:t>Level</a:t>
            </a: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Indirectly achieved by identifying regional entity footprint (or interconnection) as an island (R2.3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A degree of coordination among PCs then required (R5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Desire is for PCs to work together on UFLS program design (R3), UFLS design assessment (R4), but not required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Options to satisfy R5 now explicitly appear as R5 sub-parts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Issues from Second Ballot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5830" y="123033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u="sng" dirty="0"/>
              <a:t>GO Applicability &amp; </a:t>
            </a:r>
            <a:r>
              <a:rPr lang="en-US" sz="2800" u="sng" dirty="0" smtClean="0"/>
              <a:t>PRC-024</a:t>
            </a:r>
            <a:endParaRPr lang="en-US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PRC-006 and PRC-024 </a:t>
            </a:r>
            <a:r>
              <a:rPr lang="en-US" sz="2800" u="sng" dirty="0"/>
              <a:t>are</a:t>
            </a:r>
            <a:r>
              <a:rPr lang="en-US" sz="2800" dirty="0"/>
              <a:t> coordinated</a:t>
            </a:r>
            <a:r>
              <a:rPr lang="en-US" sz="2800" dirty="0" smtClean="0"/>
              <a:t>:</a:t>
            </a:r>
            <a:endParaRPr lang="en-US" sz="2800" dirty="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dirty="0"/>
              <a:t>Same over &amp; </a:t>
            </a:r>
            <a:r>
              <a:rPr lang="en-US" sz="2400" dirty="0" err="1"/>
              <a:t>underfrequency</a:t>
            </a:r>
            <a:r>
              <a:rPr lang="en-US" sz="2400" dirty="0"/>
              <a:t> generator tripping </a:t>
            </a:r>
            <a:r>
              <a:rPr lang="en-US" sz="2400" dirty="0" smtClean="0"/>
              <a:t>curves</a:t>
            </a:r>
            <a:endParaRPr lang="en-US" sz="2400" dirty="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dirty="0"/>
              <a:t>No double jeopardy for Generator Owners; PRC-006 not applicable to Generator </a:t>
            </a:r>
            <a:r>
              <a:rPr lang="en-US" sz="2400" dirty="0" smtClean="0"/>
              <a:t>Owners</a:t>
            </a:r>
            <a:endParaRPr lang="en-US" sz="2400" dirty="0"/>
          </a:p>
          <a:p>
            <a:pPr>
              <a:lnSpc>
                <a:spcPct val="80000"/>
              </a:lnSpc>
              <a:buFontTx/>
              <a:buChar char="-"/>
            </a:pPr>
            <a:r>
              <a:rPr lang="en-US" sz="2400" dirty="0"/>
              <a:t>Statement of Compliance Registry thresholds for reporting trip settings (PRC-024), modeling trip settings in UFLS design assessments (PRC-006)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RC">
  <a:themeElements>
    <a:clrScheme name="NERC-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RC-2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RC-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RC-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RC-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NERC</Template>
  <TotalTime>16</TotalTime>
  <Words>708</Words>
  <Application>Microsoft Office PowerPoint</Application>
  <PresentationFormat>On-screen Show (4:3)</PresentationFormat>
  <Paragraphs>97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Tahoma</vt:lpstr>
      <vt:lpstr>Wingdings</vt:lpstr>
      <vt:lpstr>NERC</vt:lpstr>
      <vt:lpstr>Project 2007-01: Under-frequency Load Shedding Standard PRC-006-2</vt:lpstr>
      <vt:lpstr>PRC-006-1 History</vt:lpstr>
      <vt:lpstr>Applicability</vt:lpstr>
      <vt:lpstr>Applicability</vt:lpstr>
      <vt:lpstr>Issues from Second Ballot</vt:lpstr>
      <vt:lpstr>Issues from Second Ballot</vt:lpstr>
      <vt:lpstr>Issues from Second Ballot</vt:lpstr>
      <vt:lpstr>Issues from Second Ballot</vt:lpstr>
      <vt:lpstr>Issues from Second Ballot</vt:lpstr>
      <vt:lpstr>Issues from Second Ballot</vt:lpstr>
      <vt:lpstr>Issues from Second Ballot</vt:lpstr>
      <vt:lpstr>Issues from Second Ballot</vt:lpstr>
      <vt:lpstr>Issues from Second Ballot</vt:lpstr>
      <vt:lpstr>WECC Variance</vt:lpstr>
      <vt:lpstr>Q&amp;A</vt:lpstr>
      <vt:lpstr>Please Vote Affirmative!!!!!!</vt:lpstr>
      <vt:lpstr>Issue In Previous Postings</vt:lpstr>
    </vt:vector>
  </TitlesOfParts>
  <Company>NERC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2007-01: Under-frequency Load Shedding Standard PRC-006-2</dc:title>
  <dc:creator>SMonzon</dc:creator>
  <cp:lastModifiedBy>SMonzon</cp:lastModifiedBy>
  <cp:revision>3</cp:revision>
  <dcterms:created xsi:type="dcterms:W3CDTF">2010-08-23T12:31:25Z</dcterms:created>
  <dcterms:modified xsi:type="dcterms:W3CDTF">2010-08-23T12:47:32Z</dcterms:modified>
</cp:coreProperties>
</file>