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7"/>
  </p:notesMasterIdLst>
  <p:sldIdLst>
    <p:sldId id="256" r:id="rId2"/>
    <p:sldId id="279" r:id="rId3"/>
    <p:sldId id="280" r:id="rId4"/>
    <p:sldId id="281" r:id="rId5"/>
    <p:sldId id="282" r:id="rId6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75AF"/>
    <a:srgbClr val="3980AB"/>
    <a:srgbClr val="3A65A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09" autoAdjust="0"/>
    <p:restoredTop sz="99640" autoAdjust="0"/>
  </p:normalViewPr>
  <p:slideViewPr>
    <p:cSldViewPr snapToGrid="0">
      <p:cViewPr varScale="1">
        <p:scale>
          <a:sx n="93" d="100"/>
          <a:sy n="93" d="100"/>
        </p:scale>
        <p:origin x="-8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51" tIns="47425" rIns="94851" bIns="47425" numCol="1" anchor="t" anchorCtr="0" compatLnSpc="1">
            <a:prstTxWarp prst="textNoShape">
              <a:avLst/>
            </a:prstTxWarp>
          </a:bodyPr>
          <a:lstStyle>
            <a:lvl1pPr defTabSz="947738">
              <a:defRPr sz="1200"/>
            </a:lvl1pPr>
          </a:lstStyle>
          <a:p>
            <a:endParaRPr 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51" tIns="47425" rIns="94851" bIns="47425" numCol="1" anchor="t" anchorCtr="0" compatLnSpc="1">
            <a:prstTxWarp prst="textNoShape">
              <a:avLst/>
            </a:prstTxWarp>
          </a:bodyPr>
          <a:lstStyle>
            <a:lvl1pPr algn="r" defTabSz="947738">
              <a:defRPr sz="1200"/>
            </a:lvl1pPr>
          </a:lstStyle>
          <a:p>
            <a:endParaRPr lang="en-US"/>
          </a:p>
        </p:txBody>
      </p:sp>
      <p:sp>
        <p:nvSpPr>
          <p:cNvPr id="3789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78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51" tIns="47425" rIns="94851" bIns="474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51" tIns="47425" rIns="94851" bIns="47425" numCol="1" anchor="b" anchorCtr="0" compatLnSpc="1">
            <a:prstTxWarp prst="textNoShape">
              <a:avLst/>
            </a:prstTxWarp>
          </a:bodyPr>
          <a:lstStyle>
            <a:lvl1pPr defTabSz="947738">
              <a:defRPr sz="1200"/>
            </a:lvl1pPr>
          </a:lstStyle>
          <a:p>
            <a:endParaRPr lang="en-US"/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51" tIns="47425" rIns="94851" bIns="47425" numCol="1" anchor="b" anchorCtr="0" compatLnSpc="1">
            <a:prstTxWarp prst="textNoShape">
              <a:avLst/>
            </a:prstTxWarp>
          </a:bodyPr>
          <a:lstStyle>
            <a:lvl1pPr algn="r" defTabSz="947738">
              <a:defRPr sz="1200"/>
            </a:lvl1pPr>
          </a:lstStyle>
          <a:p>
            <a:fld id="{86C38CDE-7B7F-400C-9BA5-B306244B5CB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2E9398-18E4-4930-B0C8-4427AFA19EBF}" type="slidenum">
              <a:rPr lang="en-US"/>
              <a:pPr/>
              <a:t>2</a:t>
            </a:fld>
            <a:endParaRPr lang="en-US"/>
          </a:p>
        </p:txBody>
      </p:sp>
      <p:sp>
        <p:nvSpPr>
          <p:cNvPr id="54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9" name="Picture 7" descr="ppt2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09600" y="2435225"/>
            <a:ext cx="6400800" cy="147002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1910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>
                <a:solidFill>
                  <a:srgbClr val="264D74"/>
                </a:solidFill>
                <a:latin typeface="Tahoma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939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28600" y="6381750"/>
            <a:ext cx="2895600" cy="47625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64302-3DC5-4F03-9252-CC1BBCEC6F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0"/>
            <a:ext cx="2143125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" y="0"/>
            <a:ext cx="6276975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B2D80-F890-4A19-A5CB-1082C12DA12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2D9949-FA69-4248-8F9B-B9A407A8F5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AD4771-5593-46B7-9F6C-0B2800ADDE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4BDCA7-F127-4438-A9A0-98EAC71D92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969841-AD67-4655-AEDC-1E3CE203C4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80B0F1-92A0-4016-9CE2-323BCD0978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7CAE0B-9722-4B17-8A61-9B59DC5347E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527F44-7478-4B1F-A337-274007C9C5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C0ECC0-25EF-4BB2-A799-68F2B86F57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7" name="Picture 9" descr="ppt2_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275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43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5C1CBCD-A99F-4959-BA68-B909E97428D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264D74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264D74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264D74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264D74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264D74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264D74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264D74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264D74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264D74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50000"/>
        </a:spcBef>
        <a:spcAft>
          <a:spcPct val="0"/>
        </a:spcAft>
        <a:buClr>
          <a:srgbClr val="264D74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50000"/>
        </a:spcBef>
        <a:spcAft>
          <a:spcPct val="0"/>
        </a:spcAft>
        <a:buClr>
          <a:srgbClr val="FFCC00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50000"/>
        </a:spcBef>
        <a:spcAft>
          <a:spcPct val="0"/>
        </a:spcAft>
        <a:buClr>
          <a:srgbClr val="264D74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5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5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5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5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5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5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Overview of Standards Process</a:t>
            </a:r>
            <a:br>
              <a:rPr lang="en-US" dirty="0" smtClean="0"/>
            </a:br>
            <a:r>
              <a:rPr lang="en-US" dirty="0" smtClean="0"/>
              <a:t>and DT Responsibilities</a:t>
            </a:r>
            <a:endParaRPr lang="en-US" dirty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Stephanie Monzon</a:t>
            </a:r>
          </a:p>
          <a:p>
            <a:r>
              <a:rPr lang="en-US" dirty="0" smtClean="0"/>
              <a:t>Project 2007-11: DM SDT Meeting</a:t>
            </a:r>
          </a:p>
          <a:p>
            <a:r>
              <a:rPr lang="en-US" dirty="0" smtClean="0"/>
              <a:t>June 21, 2010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SDT Scope</a:t>
            </a:r>
          </a:p>
          <a:p>
            <a:endParaRPr lang="en-US" dirty="0"/>
          </a:p>
        </p:txBody>
      </p:sp>
      <p:sp>
        <p:nvSpPr>
          <p:cNvPr id="53257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SDT 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The purpose of a standards drafting team (SDT) is to develop new or revised reliability standards. Each SDT develops the technical language of a new or revised reliability standard.</a:t>
            </a:r>
          </a:p>
          <a:p>
            <a:pPr lvl="1"/>
            <a:r>
              <a:rPr lang="en-US" sz="1600" dirty="0" smtClean="0"/>
              <a:t>Each reliability standard must be technically correct, must be within the scope of the associated SAR</a:t>
            </a:r>
            <a:r>
              <a:rPr lang="en-US" sz="1600" dirty="0"/>
              <a:t>, and must reflect the comments submitted by electricity industry participants so that </a:t>
            </a:r>
            <a:r>
              <a:rPr lang="en-US" sz="1600" dirty="0" smtClean="0"/>
              <a:t>the standard </a:t>
            </a:r>
            <a:r>
              <a:rPr lang="en-US" sz="1600" dirty="0"/>
              <a:t>is based on the consensus of the electric industry. </a:t>
            </a:r>
            <a:endParaRPr lang="en-US" sz="1600" dirty="0" smtClean="0"/>
          </a:p>
          <a:p>
            <a:r>
              <a:rPr lang="en-US" sz="2000" dirty="0" smtClean="0"/>
              <a:t>Standard </a:t>
            </a:r>
            <a:r>
              <a:rPr lang="en-US" sz="2000" dirty="0"/>
              <a:t>drafting teams may </a:t>
            </a:r>
            <a:r>
              <a:rPr lang="en-US" sz="2000" dirty="0" smtClean="0"/>
              <a:t>also develop</a:t>
            </a:r>
            <a:r>
              <a:rPr lang="en-US" sz="2000" dirty="0"/>
              <a:t>, or request to have developed, </a:t>
            </a:r>
            <a:r>
              <a:rPr lang="en-US" sz="2000" dirty="0" smtClean="0"/>
              <a:t>documents </a:t>
            </a:r>
            <a:r>
              <a:rPr lang="en-US" sz="2000" dirty="0"/>
              <a:t>to support reliability standards</a:t>
            </a:r>
            <a:r>
              <a:rPr lang="en-US" sz="2000" dirty="0" smtClean="0"/>
              <a:t>.</a:t>
            </a:r>
          </a:p>
          <a:p>
            <a:pPr>
              <a:buNone/>
            </a:pPr>
            <a:endParaRPr lang="en-US" sz="2000" dirty="0" smtClean="0"/>
          </a:p>
          <a:p>
            <a:endParaRPr 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SDT will:</a:t>
            </a:r>
          </a:p>
          <a:p>
            <a:r>
              <a: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Participate </a:t>
            </a:r>
            <a:r>
              <a:rPr lang="en-US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industry forums to help build industry consensus.</a:t>
            </a:r>
          </a:p>
          <a:p>
            <a:r>
              <a: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Consider </a:t>
            </a:r>
            <a:r>
              <a:rPr lang="en-US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respond to posted comments.</a:t>
            </a:r>
          </a:p>
          <a:p>
            <a:r>
              <a: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Develop </a:t>
            </a:r>
            <a:r>
              <a:rPr lang="en-US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 implementation plan for the standard.</a:t>
            </a:r>
          </a:p>
          <a:p>
            <a:r>
              <a: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Assist </a:t>
            </a:r>
            <a:r>
              <a:rPr lang="en-US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determination of the need for field testing.</a:t>
            </a:r>
          </a:p>
          <a:p>
            <a:r>
              <a: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Determine </a:t>
            </a:r>
            <a:r>
              <a:rPr lang="en-US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when a reliability standard is ready for balloting.</a:t>
            </a:r>
          </a:p>
          <a:p>
            <a:r>
              <a:rPr lang="en-US" sz="1600" dirty="0"/>
              <a:t>Identify and consider regional variances to be incorporated into the standard(s).</a:t>
            </a:r>
          </a:p>
          <a:p>
            <a:r>
              <a:rPr lang="en-US" sz="1600" dirty="0"/>
              <a:t>Report progress to the Standards Committee (SC).</a:t>
            </a:r>
          </a:p>
          <a:p>
            <a:r>
              <a:rPr lang="en-US" sz="1600" dirty="0"/>
              <a:t>Review related rule makings and orders and make recommendations (to the SC </a:t>
            </a:r>
            <a:r>
              <a:rPr lang="en-US" sz="1600" dirty="0" smtClean="0"/>
              <a:t>and NERC </a:t>
            </a:r>
            <a:r>
              <a:rPr lang="en-US" sz="1600" dirty="0"/>
              <a:t>staff) to the acceptability of content in order to permit NERC to make a </a:t>
            </a:r>
            <a:r>
              <a:rPr lang="en-US" sz="1600" dirty="0" smtClean="0"/>
              <a:t>timely response</a:t>
            </a:r>
            <a:r>
              <a:rPr lang="en-US" sz="1600" dirty="0"/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SDT stays in place until the later of the following occurs. The standard is</a:t>
            </a:r>
            <a:r>
              <a:rPr lang="en-US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</a:p>
          <a:p>
            <a:pPr lvl="1"/>
            <a:r>
              <a: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Withdrawn </a:t>
            </a:r>
            <a:r>
              <a:rPr lang="en-US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 the SDT</a:t>
            </a:r>
          </a:p>
          <a:p>
            <a:pPr lvl="1"/>
            <a:r>
              <a: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Rejected </a:t>
            </a:r>
            <a:r>
              <a:rPr lang="en-US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 the ballot pool</a:t>
            </a:r>
          </a:p>
          <a:p>
            <a:pPr lvl="1"/>
            <a:r>
              <a: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Adopted </a:t>
            </a:r>
            <a:r>
              <a:rPr lang="en-US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 the NERC Board of Trustees; and approved by all governmental </a:t>
            </a:r>
            <a:r>
              <a: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authorities in </a:t>
            </a:r>
            <a:r>
              <a:rPr lang="en-US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those jurisdictions where such approval is </a:t>
            </a:r>
            <a:r>
              <a: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required.</a:t>
            </a:r>
            <a:endParaRPr lang="en-US" sz="1600" dirty="0">
              <a:ea typeface="+mn-ea"/>
              <a:cs typeface="+mn-cs"/>
            </a:endParaRPr>
          </a:p>
          <a:p>
            <a:pPr lvl="1">
              <a:buNone/>
            </a:pPr>
            <a:endParaRPr lang="en-US" sz="1600" dirty="0">
              <a:ea typeface="+mn-ea"/>
              <a:cs typeface="+mn-cs"/>
            </a:endParaRPr>
          </a:p>
          <a:p>
            <a:pPr lvl="1">
              <a:buNone/>
            </a:pPr>
            <a:r>
              <a: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</a:t>
            </a:r>
            <a:r>
              <a:rPr lang="en-US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SC, at the recommendation of the Director of Standards, will officially dissolve the </a:t>
            </a:r>
            <a:r>
              <a: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SDT once </a:t>
            </a:r>
            <a:r>
              <a:rPr lang="en-US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conditions above have been met.</a:t>
            </a:r>
            <a:endParaRPr lang="en-US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NERC">
  <a:themeElements>
    <a:clrScheme name="NERC-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ERC-2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RC-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RC-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RC-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RC-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RC-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RC-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RC-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RC-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RC-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RC-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RC-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RC-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NERC</Template>
  <TotalTime>100</TotalTime>
  <Words>293</Words>
  <Application>Microsoft Office PowerPoint</Application>
  <PresentationFormat>On-screen Show (4:3)</PresentationFormat>
  <Paragraphs>25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Tahoma</vt:lpstr>
      <vt:lpstr>Wingdings</vt:lpstr>
      <vt:lpstr>NERC</vt:lpstr>
      <vt:lpstr>Overview of Standards Process and DT Responsibilities</vt:lpstr>
      <vt:lpstr>Slide 2</vt:lpstr>
      <vt:lpstr>SDT Scope</vt:lpstr>
      <vt:lpstr>Slide 4</vt:lpstr>
      <vt:lpstr>Slide 5</vt:lpstr>
    </vt:vector>
  </TitlesOfParts>
  <Company>NERC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SMonzon</dc:creator>
  <cp:lastModifiedBy>SMonzon</cp:lastModifiedBy>
  <cp:revision>3</cp:revision>
  <dcterms:created xsi:type="dcterms:W3CDTF">2010-06-21T11:51:21Z</dcterms:created>
  <dcterms:modified xsi:type="dcterms:W3CDTF">2010-06-21T13:31:47Z</dcterms:modified>
</cp:coreProperties>
</file>