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6.xml" ContentType="application/vnd.openxmlformats-officedocument.presentationml.slide+xml"/>
  <Override PartName="/ppt/slides/slide5.xml" ContentType="application/vnd.openxmlformats-officedocument.presentationml.slide+xml"/>
  <Override PartName="/ppt/slides/slide8.xml" ContentType="application/vnd.openxmlformats-officedocument.presentationml.slide+xml"/>
  <Override PartName="/ppt/slides/slide4.xml" ContentType="application/vnd.openxmlformats-officedocument.presentationml.slide+xml"/>
  <Override PartName="/ppt/slides/slide7.xml" ContentType="application/vnd.openxmlformats-officedocument.presentationml.slide+xml"/>
  <Override PartName="/ppt/slides/slide3.xml" ContentType="application/vnd.openxmlformats-officedocument.presentationml.slide+xml"/>
  <Override PartName="/ppt/slides/slide2.xml" ContentType="application/vnd.openxmlformats-officedocument.presentationml.slide+xml"/>
  <Override PartName="/ppt/slides/slide9.xml" ContentType="application/vnd.openxmlformats-officedocument.presentationml.slide+xml"/>
  <Override PartName="/ppt/slides/slide1.xml" ContentType="application/vnd.openxmlformats-officedocument.presentationml.slide+xml"/>
  <Override PartName="/ppt/slideMasters/slideMaster1.xml" ContentType="application/vnd.openxmlformats-officedocument.presentationml.slideMaster+xml"/>
  <Override PartName="/ppt/notesSlides/notesSlide9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slideLayouts/slideLayout7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notesSlides/notesSlide8.xml" ContentType="application/vnd.openxmlformats-officedocument.presentationml.notesSlide+xml"/>
  <Override PartName="/ppt/slideLayouts/slideLayout8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5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3.xml" ContentType="application/vnd.openxmlformats-officedocument.presentationml.notesSlide+xml"/>
  <Override PartName="/ppt/slideLayouts/slideLayout9.xml" ContentType="application/vnd.openxmlformats-officedocument.presentationml.slideLayout+xml"/>
  <Override PartName="/ppt/notesSlides/notesSlide2.xml" ContentType="application/vnd.openxmlformats-officedocument.presentationml.notesSlide+xml"/>
  <Override PartName="/ppt/slideLayouts/slideLayout11.xml" ContentType="application/vnd.openxmlformats-officedocument.presentationml.slideLayout+xml"/>
  <Override PartName="/ppt/notesSlides/notesSlide1.xml" ContentType="application/vnd.openxmlformats-officedocument.presentationml.notesSlide+xml"/>
  <Override PartName="/ppt/commentAuthors.xml" ContentType="application/vnd.openxmlformats-officedocument.presentationml.commentAuthors+xml"/>
  <Override PartName="/ppt/handoutMasters/handoutMaster1.xml" ContentType="application/vnd.openxmlformats-officedocument.presentationml.handoutMaster+xml"/>
  <Override PartName="/ppt/theme/theme1.xml" ContentType="application/vnd.openxmlformats-officedocument.theme+xml"/>
  <Override PartName="/ppt/theme/theme3.xml" ContentType="application/vnd.openxmlformats-officedocument.theme+xml"/>
  <Override PartName="/ppt/theme/theme2.xml" ContentType="application/vnd.openxmlformats-officedocument.theme+xml"/>
  <Override PartName="/ppt/notesMasters/notesMaster1.xml" ContentType="application/vnd.openxmlformats-officedocument.presentationml.notesMaster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3.xml" ContentType="application/vnd.openxmlformats-officedocument.customXml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4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1" r:id="rId1"/>
  </p:sldMasterIdLst>
  <p:notesMasterIdLst>
    <p:notesMasterId r:id="rId11"/>
  </p:notesMasterIdLst>
  <p:handoutMasterIdLst>
    <p:handoutMasterId r:id="rId12"/>
  </p:handoutMasterIdLst>
  <p:sldIdLst>
    <p:sldId id="256" r:id="rId2"/>
    <p:sldId id="281" r:id="rId3"/>
    <p:sldId id="353" r:id="rId4"/>
    <p:sldId id="354" r:id="rId5"/>
    <p:sldId id="384" r:id="rId6"/>
    <p:sldId id="409" r:id="rId7"/>
    <p:sldId id="431" r:id="rId8"/>
    <p:sldId id="432" r:id="rId9"/>
    <p:sldId id="401" r:id="rId10"/>
  </p:sldIdLst>
  <p:sldSz cx="9144000" cy="6858000" type="screen4x3"/>
  <p:notesSz cx="6858000" cy="92964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2000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2000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2000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2000"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Peter Heidrich" initials="PH" lastIdx="2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7EE5EA"/>
    <a:srgbClr val="7FCDE9"/>
    <a:srgbClr val="80B6E8"/>
    <a:srgbClr val="328ADA"/>
    <a:srgbClr val="FF3300"/>
    <a:srgbClr val="3575AF"/>
    <a:srgbClr val="3980AB"/>
    <a:srgbClr val="3A65AA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34615" autoAdjust="0"/>
    <p:restoredTop sz="88862" autoAdjust="0"/>
  </p:normalViewPr>
  <p:slideViewPr>
    <p:cSldViewPr snapToGrid="0">
      <p:cViewPr varScale="1">
        <p:scale>
          <a:sx n="65" d="100"/>
          <a:sy n="65" d="100"/>
        </p:scale>
        <p:origin x="-192" y="-11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>
        <p:scale>
          <a:sx n="100" d="100"/>
          <a:sy n="100" d="100"/>
        </p:scale>
        <p:origin x="-2064" y="504"/>
      </p:cViewPr>
      <p:guideLst>
        <p:guide orient="horz" pos="2928"/>
        <p:guide pos="2160"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commentAuthors" Target="commentAuthors.xml"/><Relationship Id="rId18" Type="http://schemas.openxmlformats.org/officeDocument/2006/relationships/customXml" Target="../customXml/item1.xml"/><Relationship Id="rId3" Type="http://schemas.openxmlformats.org/officeDocument/2006/relationships/slide" Target="slides/slide2.xml"/><Relationship Id="rId21" Type="http://schemas.openxmlformats.org/officeDocument/2006/relationships/customXml" Target="../customXml/item4.xml"/><Relationship Id="rId7" Type="http://schemas.openxmlformats.org/officeDocument/2006/relationships/slide" Target="slides/slide6.xml"/><Relationship Id="rId12" Type="http://schemas.openxmlformats.org/officeDocument/2006/relationships/handoutMaster" Target="handoutMasters/handout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20" Type="http://schemas.openxmlformats.org/officeDocument/2006/relationships/customXml" Target="../customXml/item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37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8637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8637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29675"/>
            <a:ext cx="2971800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8637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829675"/>
            <a:ext cx="2971800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1AC47B7B-3B5E-4986-AE2A-1005870799E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27" tIns="45713" rIns="91427" bIns="45713" numCol="1" anchor="t" anchorCtr="0" compatLnSpc="1">
            <a:prstTxWarp prst="textNoShape">
              <a:avLst/>
            </a:prstTxWarp>
          </a:bodyPr>
          <a:lstStyle>
            <a:lvl1pPr defTabSz="912813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789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27" tIns="45713" rIns="91427" bIns="45713" numCol="1" anchor="t" anchorCtr="0" compatLnSpc="1">
            <a:prstTxWarp prst="textNoShape">
              <a:avLst/>
            </a:prstTxWarp>
          </a:bodyPr>
          <a:lstStyle>
            <a:lvl1pPr algn="r" defTabSz="912813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355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04900" y="696913"/>
            <a:ext cx="4648200" cy="34861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789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416427"/>
            <a:ext cx="5486400" cy="4183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27" tIns="45713" rIns="91427" bIns="45713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3789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29675"/>
            <a:ext cx="2971800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27" tIns="45713" rIns="91427" bIns="45713" numCol="1" anchor="b" anchorCtr="0" compatLnSpc="1">
            <a:prstTxWarp prst="textNoShape">
              <a:avLst/>
            </a:prstTxWarp>
          </a:bodyPr>
          <a:lstStyle>
            <a:lvl1pPr defTabSz="912813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789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829675"/>
            <a:ext cx="2971800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27" tIns="45713" rIns="91427" bIns="45713" numCol="1" anchor="b" anchorCtr="0" compatLnSpc="1">
            <a:prstTxWarp prst="textNoShape">
              <a:avLst/>
            </a:prstTxWarp>
          </a:bodyPr>
          <a:lstStyle>
            <a:lvl1pPr algn="r" defTabSz="912813">
              <a:defRPr sz="1200"/>
            </a:lvl1pPr>
          </a:lstStyle>
          <a:p>
            <a:pPr>
              <a:defRPr/>
            </a:pPr>
            <a:fld id="{B6577FAE-C988-455C-A071-501B6443C0A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01E5247-95C4-4BCA-AB2A-55576A6D8BB3}" type="slidenum">
              <a:rPr lang="en-US" smtClean="0"/>
              <a:pPr/>
              <a:t>1</a:t>
            </a:fld>
            <a:endParaRPr lang="en-US" smtClean="0"/>
          </a:p>
        </p:txBody>
      </p:sp>
      <p:sp>
        <p:nvSpPr>
          <p:cNvPr id="245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5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0250366-842F-4636-A124-166F4B97F2E4}" type="slidenum">
              <a:rPr lang="en-US" smtClean="0"/>
              <a:pPr/>
              <a:t>2</a:t>
            </a:fld>
            <a:endParaRPr lang="en-US" smtClean="0"/>
          </a:p>
        </p:txBody>
      </p:sp>
      <p:sp>
        <p:nvSpPr>
          <p:cNvPr id="256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6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7688F2D-5A34-46BB-937D-E9D7B461D145}" type="slidenum">
              <a:rPr lang="en-US" smtClean="0"/>
              <a:pPr/>
              <a:t>3</a:t>
            </a:fld>
            <a:endParaRPr lang="en-US" smtClean="0"/>
          </a:p>
        </p:txBody>
      </p:sp>
      <p:sp>
        <p:nvSpPr>
          <p:cNvPr id="266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6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F25C6C7-1F1C-442A-9620-24906E7F11A1}" type="slidenum">
              <a:rPr lang="en-US" smtClean="0"/>
              <a:pPr/>
              <a:t>4</a:t>
            </a:fld>
            <a:endParaRPr lang="en-US" smtClean="0"/>
          </a:p>
        </p:txBody>
      </p:sp>
      <p:sp>
        <p:nvSpPr>
          <p:cNvPr id="276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6488" y="696913"/>
            <a:ext cx="4648200" cy="3486150"/>
          </a:xfrm>
          <a:ln/>
        </p:spPr>
      </p:sp>
      <p:sp>
        <p:nvSpPr>
          <p:cNvPr id="276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lvl="0" algn="l"/>
            <a:endParaRPr lang="en-US" sz="1200" kern="1200" dirty="0" smtClean="0">
              <a:solidFill>
                <a:schemeClr val="tx1"/>
              </a:solidFill>
              <a:latin typeface="Arial" charset="0"/>
              <a:ea typeface="+mn-ea"/>
              <a:cs typeface="+mn-cs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867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z="1200" dirty="0" smtClean="0">
              <a:latin typeface="+mn-lt"/>
            </a:endParaRPr>
          </a:p>
        </p:txBody>
      </p:sp>
      <p:sp>
        <p:nvSpPr>
          <p:cNvPr id="2867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27100"/>
            <a:fld id="{224B80C0-8F53-45BC-A51C-E8E974D90F7D}" type="slidenum">
              <a:rPr lang="en-US" smtClean="0"/>
              <a:pPr defTabSz="927100"/>
              <a:t>5</a:t>
            </a:fld>
            <a:endParaRPr lang="en-US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8B1F70F-0F85-413D-BBDC-D0CD49B1E485}" type="slidenum">
              <a:rPr lang="en-US" smtClean="0"/>
              <a:pPr/>
              <a:t>6</a:t>
            </a:fld>
            <a:endParaRPr lang="en-US" smtClean="0"/>
          </a:p>
        </p:txBody>
      </p:sp>
      <p:sp>
        <p:nvSpPr>
          <p:cNvPr id="29699" name="Rectangle 7"/>
          <p:cNvSpPr txBox="1">
            <a:spLocks noGrp="1" noChangeArrowheads="1"/>
          </p:cNvSpPr>
          <p:nvPr/>
        </p:nvSpPr>
        <p:spPr bwMode="auto">
          <a:xfrm>
            <a:off x="3884613" y="8829675"/>
            <a:ext cx="2971800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3552" tIns="46776" rIns="93552" bIns="46776" anchor="b"/>
          <a:lstStyle/>
          <a:p>
            <a:pPr algn="r" defTabSz="935038"/>
            <a:fld id="{4838A7B0-C3B6-4636-A4FE-413614952E8D}" type="slidenum">
              <a:rPr lang="en-US" sz="1200"/>
              <a:pPr algn="r" defTabSz="935038"/>
              <a:t>6</a:t>
            </a:fld>
            <a:endParaRPr lang="en-US" sz="1200"/>
          </a:p>
        </p:txBody>
      </p:sp>
      <p:sp>
        <p:nvSpPr>
          <p:cNvPr id="2970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6488" y="696913"/>
            <a:ext cx="4648200" cy="3486150"/>
          </a:xfrm>
          <a:ln/>
        </p:spPr>
      </p:sp>
      <p:sp>
        <p:nvSpPr>
          <p:cNvPr id="38917" name="Rectangle 3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 lIns="93552" tIns="46776" rIns="93552" bIns="46776"/>
          <a:lstStyle/>
          <a:p>
            <a:pPr>
              <a:defRPr/>
            </a:pPr>
            <a:endParaRPr lang="en-US" sz="1400" dirty="0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defRPr/>
            </a:pPr>
            <a:endParaRPr lang="en-US" sz="1400" b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6577FAE-C988-455C-A071-501B6443C0A8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867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z="1200" dirty="0" smtClean="0">
              <a:latin typeface="+mn-lt"/>
            </a:endParaRPr>
          </a:p>
        </p:txBody>
      </p:sp>
      <p:sp>
        <p:nvSpPr>
          <p:cNvPr id="2867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27100"/>
            <a:fld id="{224B80C0-8F53-45BC-A51C-E8E974D90F7D}" type="slidenum">
              <a:rPr lang="en-US" smtClean="0"/>
              <a:pPr defTabSz="927100"/>
              <a:t>8</a:t>
            </a:fld>
            <a:endParaRPr lang="en-US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CA5ECE1-41C1-4656-BC85-9C5D3D49C58A}" type="slidenum">
              <a:rPr lang="en-US" smtClean="0"/>
              <a:pPr/>
              <a:t>9</a:t>
            </a:fld>
            <a:endParaRPr lang="en-US" smtClean="0"/>
          </a:p>
        </p:txBody>
      </p:sp>
      <p:sp>
        <p:nvSpPr>
          <p:cNvPr id="430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6488" y="695325"/>
            <a:ext cx="4648200" cy="3486150"/>
          </a:xfrm>
          <a:ln/>
        </p:spPr>
      </p:sp>
      <p:sp>
        <p:nvSpPr>
          <p:cNvPr id="4301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416425"/>
            <a:ext cx="5486400" cy="4184650"/>
          </a:xfrm>
          <a:noFill/>
          <a:ln/>
        </p:spPr>
        <p:txBody>
          <a:bodyPr/>
          <a:lstStyle/>
          <a:p>
            <a:pPr eaLnBrk="1" hangingPunct="1"/>
            <a:endParaRPr lang="en-US" sz="1400" dirty="0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 descr="ppt2_1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9395" name="Rectangle 3"/>
          <p:cNvSpPr>
            <a:spLocks noGrp="1" noChangeArrowheads="1"/>
          </p:cNvSpPr>
          <p:nvPr>
            <p:ph type="ctrTitle"/>
          </p:nvPr>
        </p:nvSpPr>
        <p:spPr>
          <a:xfrm>
            <a:off x="609600" y="2435225"/>
            <a:ext cx="6400800" cy="1470025"/>
          </a:xfrm>
        </p:spPr>
        <p:txBody>
          <a:bodyPr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9396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609600" y="4191000"/>
            <a:ext cx="6400800" cy="1752600"/>
          </a:xfrm>
        </p:spPr>
        <p:txBody>
          <a:bodyPr/>
          <a:lstStyle>
            <a:lvl1pPr marL="0" indent="0">
              <a:buFont typeface="Wingdings" pitchFamily="2" charset="2"/>
              <a:buNone/>
              <a:defRPr sz="2400">
                <a:solidFill>
                  <a:srgbClr val="264D74"/>
                </a:solidFill>
                <a:latin typeface="Tahoma" pitchFamily="34" charset="0"/>
              </a:defRPr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xfrm>
            <a:off x="228600" y="6381750"/>
            <a:ext cx="2895600" cy="476250"/>
          </a:xfrm>
        </p:spPr>
        <p:txBody>
          <a:bodyPr/>
          <a:lstStyle>
            <a:lvl1pPr algn="l"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80B229B-45E0-4041-92FA-458DDACAE9D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0"/>
            <a:ext cx="2143125" cy="61261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300" y="0"/>
            <a:ext cx="6276975" cy="612616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4DC2A9A-F76A-447E-B9FE-63EFA2D7689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DF5D502-3D2D-49F5-90B1-EF41E503B2A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A05A2CA-4A27-4579-A7ED-911FFE186DF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C5106AF-D38D-418D-B630-EF8C9E00FCC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2022838-B81D-460D-A901-7983C35AB65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B8BD710-7828-4E79-A57A-1DD6C34538D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5A79882-E40F-42BF-BEA8-C8476BB1B14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E3A5564-97FB-47C1-B096-7135D66B622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F95AF69-B746-43F7-B70B-5751D27F669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9" descr="ppt2_2"/>
          <p:cNvPicPr>
            <a:picLocks noChangeAspect="1" noChangeArrowheads="1"/>
          </p:cNvPicPr>
          <p:nvPr userDrawn="1"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0" y="0"/>
            <a:ext cx="9144000" cy="2751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8371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114300" y="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58373" name="Rectangle 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8374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8375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D39CECD8-4218-490B-BBA4-C8FE541FEF1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8" r:id="rId1"/>
    <p:sldLayoutId id="2147483748" r:id="rId2"/>
    <p:sldLayoutId id="2147483749" r:id="rId3"/>
    <p:sldLayoutId id="2147483750" r:id="rId4"/>
    <p:sldLayoutId id="2147483751" r:id="rId5"/>
    <p:sldLayoutId id="2147483752" r:id="rId6"/>
    <p:sldLayoutId id="2147483753" r:id="rId7"/>
    <p:sldLayoutId id="2147483754" r:id="rId8"/>
    <p:sldLayoutId id="2147483755" r:id="rId9"/>
    <p:sldLayoutId id="2147483756" r:id="rId10"/>
    <p:sldLayoutId id="2147483757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000">
          <a:solidFill>
            <a:srgbClr val="264D74"/>
          </a:solidFill>
          <a:effectLst>
            <a:outerShdw blurRad="38100" dist="38100" dir="2700000" algn="tl">
              <a:srgbClr val="C0C0C0"/>
            </a:out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000">
          <a:solidFill>
            <a:srgbClr val="264D74"/>
          </a:solidFill>
          <a:effectLst>
            <a:outerShdw blurRad="38100" dist="38100" dir="2700000" algn="tl">
              <a:srgbClr val="C0C0C0"/>
            </a:outerShdw>
          </a:effectLst>
          <a:latin typeface="Tahoma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000">
          <a:solidFill>
            <a:srgbClr val="264D74"/>
          </a:solidFill>
          <a:effectLst>
            <a:outerShdw blurRad="38100" dist="38100" dir="2700000" algn="tl">
              <a:srgbClr val="C0C0C0"/>
            </a:outerShdw>
          </a:effectLst>
          <a:latin typeface="Tahoma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000">
          <a:solidFill>
            <a:srgbClr val="264D74"/>
          </a:solidFill>
          <a:effectLst>
            <a:outerShdw blurRad="38100" dist="38100" dir="2700000" algn="tl">
              <a:srgbClr val="C0C0C0"/>
            </a:outerShdw>
          </a:effectLst>
          <a:latin typeface="Tahoma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000">
          <a:solidFill>
            <a:srgbClr val="264D74"/>
          </a:solidFill>
          <a:effectLst>
            <a:outerShdw blurRad="38100" dist="38100" dir="2700000" algn="tl">
              <a:srgbClr val="C0C0C0"/>
            </a:outerShdw>
          </a:effectLst>
          <a:latin typeface="Tahoma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000">
          <a:solidFill>
            <a:srgbClr val="264D74"/>
          </a:solidFill>
          <a:effectLst>
            <a:outerShdw blurRad="38100" dist="38100" dir="2700000" algn="tl">
              <a:srgbClr val="C0C0C0"/>
            </a:outerShdw>
          </a:effectLst>
          <a:latin typeface="Tahoma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000">
          <a:solidFill>
            <a:srgbClr val="264D74"/>
          </a:solidFill>
          <a:effectLst>
            <a:outerShdw blurRad="38100" dist="38100" dir="2700000" algn="tl">
              <a:srgbClr val="C0C0C0"/>
            </a:outerShdw>
          </a:effectLst>
          <a:latin typeface="Tahoma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000">
          <a:solidFill>
            <a:srgbClr val="264D74"/>
          </a:solidFill>
          <a:effectLst>
            <a:outerShdw blurRad="38100" dist="38100" dir="2700000" algn="tl">
              <a:srgbClr val="C0C0C0"/>
            </a:outerShdw>
          </a:effectLst>
          <a:latin typeface="Tahoma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000">
          <a:solidFill>
            <a:srgbClr val="264D74"/>
          </a:solidFill>
          <a:effectLst>
            <a:outerShdw blurRad="38100" dist="38100" dir="2700000" algn="tl">
              <a:srgbClr val="C0C0C0"/>
            </a:outerShdw>
          </a:effectLst>
          <a:latin typeface="Tahoma" pitchFamily="34" charset="0"/>
        </a:defRPr>
      </a:lvl9pPr>
    </p:titleStyle>
    <p:bodyStyle>
      <a:lvl1pPr marL="342900" indent="-342900" algn="l" rtl="0" eaLnBrk="0" fontAlgn="base" hangingPunct="0">
        <a:spcBef>
          <a:spcPct val="50000"/>
        </a:spcBef>
        <a:spcAft>
          <a:spcPct val="0"/>
        </a:spcAft>
        <a:buClr>
          <a:srgbClr val="264D74"/>
        </a:buClr>
        <a:buFont typeface="Wingdings" pitchFamily="2" charset="2"/>
        <a:buChar char="§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50000"/>
        </a:spcBef>
        <a:spcAft>
          <a:spcPct val="0"/>
        </a:spcAft>
        <a:buClr>
          <a:srgbClr val="FFCC00"/>
        </a:buClr>
        <a:buChar char="•"/>
        <a:defRPr sz="24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50000"/>
        </a:spcBef>
        <a:spcAft>
          <a:spcPct val="0"/>
        </a:spcAft>
        <a:buClr>
          <a:srgbClr val="264D74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5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5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5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5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5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5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nerc.com/filez/standards/Project2010-17_BES.html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4" name="Rectangle 6"/>
          <p:cNvSpPr>
            <a:spLocks noGrp="1" noChangeArrowheads="1"/>
          </p:cNvSpPr>
          <p:nvPr>
            <p:ph type="ctrTitle"/>
          </p:nvPr>
        </p:nvSpPr>
        <p:spPr>
          <a:xfrm>
            <a:off x="253388" y="2620963"/>
            <a:ext cx="8662012" cy="1243012"/>
          </a:xfrm>
        </p:spPr>
        <p:txBody>
          <a:bodyPr/>
          <a:lstStyle/>
          <a:p>
            <a:pPr eaLnBrk="1" hangingPunct="1">
              <a:defRPr/>
            </a:pPr>
            <a:r>
              <a:rPr lang="en-US" sz="3000" dirty="0" smtClean="0"/>
              <a:t>Project 2010-17 Definition of Bulk Electric System</a:t>
            </a:r>
          </a:p>
        </p:txBody>
      </p:sp>
      <p:sp>
        <p:nvSpPr>
          <p:cNvPr id="3075" name="Rectangle 7"/>
          <p:cNvSpPr>
            <a:spLocks noGrp="1" noChangeArrowheads="1"/>
          </p:cNvSpPr>
          <p:nvPr>
            <p:ph type="subTitle" idx="1"/>
          </p:nvPr>
        </p:nvSpPr>
        <p:spPr>
          <a:xfrm>
            <a:off x="609600" y="4360864"/>
            <a:ext cx="7289800" cy="1445026"/>
          </a:xfrm>
        </p:spPr>
        <p:txBody>
          <a:bodyPr/>
          <a:lstStyle/>
          <a:p>
            <a:pPr eaLnBrk="1" hangingPunct="1">
              <a:spcBef>
                <a:spcPct val="0"/>
              </a:spcBef>
            </a:pPr>
            <a:r>
              <a:rPr lang="en-US" dirty="0" smtClean="0"/>
              <a:t>Presenter: Peter Heidrich – Drafting Team Chair</a:t>
            </a:r>
          </a:p>
          <a:p>
            <a:pPr eaLnBrk="1" hangingPunct="1">
              <a:spcBef>
                <a:spcPct val="0"/>
              </a:spcBef>
            </a:pPr>
            <a:endParaRPr lang="en-US" dirty="0" smtClean="0"/>
          </a:p>
          <a:p>
            <a:pPr eaLnBrk="1" hangingPunct="1">
              <a:spcBef>
                <a:spcPct val="0"/>
              </a:spcBef>
            </a:pPr>
            <a:r>
              <a:rPr lang="en-US" dirty="0" smtClean="0"/>
              <a:t>Date: March 1, 2011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3200" dirty="0" smtClean="0">
                <a:effectLst/>
              </a:rPr>
              <a:t>Topics to be Covered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idx="1"/>
          </p:nvPr>
        </p:nvSpPr>
        <p:spPr>
          <a:xfrm>
            <a:off x="415636" y="1959697"/>
            <a:ext cx="6976682" cy="3713739"/>
          </a:xfrm>
        </p:spPr>
        <p:txBody>
          <a:bodyPr/>
          <a:lstStyle/>
          <a:p>
            <a:pPr lvl="0" eaLnBrk="1" hangingPunct="1">
              <a:lnSpc>
                <a:spcPct val="90000"/>
              </a:lnSpc>
            </a:pPr>
            <a:r>
              <a:rPr lang="en-US" sz="3200" dirty="0" smtClean="0"/>
              <a:t>FERC Order No. 743 Directives</a:t>
            </a:r>
          </a:p>
          <a:p>
            <a:pPr lvl="0" eaLnBrk="1" hangingPunct="1">
              <a:lnSpc>
                <a:spcPct val="90000"/>
              </a:lnSpc>
            </a:pPr>
            <a:r>
              <a:rPr lang="en-US" sz="3200" dirty="0" smtClean="0"/>
              <a:t>Project Goals</a:t>
            </a:r>
          </a:p>
          <a:p>
            <a:pPr lvl="0" eaLnBrk="1" hangingPunct="1">
              <a:lnSpc>
                <a:spcPct val="90000"/>
              </a:lnSpc>
            </a:pPr>
            <a:r>
              <a:rPr lang="en-US" sz="3200" dirty="0" smtClean="0"/>
              <a:t>Project Assumptions</a:t>
            </a:r>
          </a:p>
          <a:p>
            <a:pPr lvl="0" eaLnBrk="1" hangingPunct="1">
              <a:lnSpc>
                <a:spcPct val="90000"/>
              </a:lnSpc>
            </a:pPr>
            <a:r>
              <a:rPr lang="en-US" sz="3200" dirty="0" smtClean="0"/>
              <a:t>BES Definition Concept</a:t>
            </a:r>
          </a:p>
          <a:p>
            <a:pPr lvl="0" eaLnBrk="1" hangingPunct="1">
              <a:lnSpc>
                <a:spcPct val="90000"/>
              </a:lnSpc>
            </a:pPr>
            <a:r>
              <a:rPr lang="en-US" sz="3200" dirty="0" smtClean="0"/>
              <a:t>Drafting Team Coordination</a:t>
            </a:r>
          </a:p>
        </p:txBody>
      </p:sp>
      <p:sp>
        <p:nvSpPr>
          <p:cNvPr id="4100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206375" y="6440488"/>
            <a:ext cx="512763" cy="417512"/>
          </a:xfrm>
          <a:noFill/>
        </p:spPr>
        <p:txBody>
          <a:bodyPr/>
          <a:lstStyle/>
          <a:p>
            <a:pPr algn="l"/>
            <a:fld id="{8A9CDFA5-E7AA-4690-83D2-696E80F5D1F2}" type="slidenum">
              <a:rPr lang="en-US" smtClean="0"/>
              <a:pPr algn="l"/>
              <a:t>2</a:t>
            </a:fld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3200" dirty="0" smtClean="0"/>
              <a:t>FERC Order No. 743 Directives</a:t>
            </a:r>
            <a:endParaRPr lang="en-US" sz="3200" dirty="0" smtClean="0">
              <a:effectLst/>
            </a:endParaRPr>
          </a:p>
        </p:txBody>
      </p:sp>
      <p:sp>
        <p:nvSpPr>
          <p:cNvPr id="512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206375" y="6440488"/>
            <a:ext cx="512763" cy="417512"/>
          </a:xfrm>
          <a:noFill/>
        </p:spPr>
        <p:txBody>
          <a:bodyPr/>
          <a:lstStyle/>
          <a:p>
            <a:pPr algn="l"/>
            <a:fld id="{3E0DD49B-CEB2-469C-90B2-99939AC96568}" type="slidenum">
              <a:rPr lang="en-US" smtClean="0"/>
              <a:pPr algn="l"/>
              <a:t>3</a:t>
            </a:fld>
            <a:endParaRPr lang="en-US" smtClean="0"/>
          </a:p>
        </p:txBody>
      </p:sp>
      <p:sp>
        <p:nvSpPr>
          <p:cNvPr id="67608" name="Rectangle 2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pSp>
        <p:nvGrpSpPr>
          <p:cNvPr id="10" name="Organization Chart 15"/>
          <p:cNvGrpSpPr>
            <a:grpSpLocks/>
          </p:cNvGrpSpPr>
          <p:nvPr/>
        </p:nvGrpSpPr>
        <p:grpSpPr bwMode="auto">
          <a:xfrm>
            <a:off x="927101" y="1924461"/>
            <a:ext cx="7158037" cy="3840853"/>
            <a:chOff x="2284" y="2065"/>
            <a:chExt cx="11272" cy="4350"/>
          </a:xfrm>
        </p:grpSpPr>
        <p:cxnSp>
          <p:nvCxnSpPr>
            <p:cNvPr id="67606" name="_s67606"/>
            <p:cNvCxnSpPr>
              <a:cxnSpLocks noChangeShapeType="1"/>
              <a:stCxn id="17" idx="0"/>
              <a:endCxn id="14" idx="2"/>
            </p:cNvCxnSpPr>
            <p:nvPr/>
          </p:nvCxnSpPr>
          <p:spPr bwMode="auto">
            <a:xfrm rot="10800000">
              <a:off x="6536" y="4491"/>
              <a:ext cx="1325" cy="1559"/>
            </a:xfrm>
            <a:prstGeom prst="bentConnector3">
              <a:avLst>
                <a:gd name="adj1" fmla="val 13583"/>
              </a:avLst>
            </a:prstGeom>
            <a:noFill/>
            <a:ln w="28575">
              <a:solidFill>
                <a:srgbClr val="000000"/>
              </a:solidFill>
              <a:miter lim="800000"/>
              <a:headEnd/>
              <a:tailEnd/>
            </a:ln>
          </p:spPr>
        </p:cxnSp>
        <p:cxnSp>
          <p:nvCxnSpPr>
            <p:cNvPr id="67605" name="_s67605"/>
            <p:cNvCxnSpPr>
              <a:cxnSpLocks noChangeShapeType="1"/>
              <a:stCxn id="16" idx="0"/>
              <a:endCxn id="14" idx="2"/>
            </p:cNvCxnSpPr>
            <p:nvPr/>
          </p:nvCxnSpPr>
          <p:spPr bwMode="auto">
            <a:xfrm rot="10800000" flipV="1">
              <a:off x="6536" y="2608"/>
              <a:ext cx="1325" cy="1882"/>
            </a:xfrm>
            <a:prstGeom prst="bentConnector3">
              <a:avLst>
                <a:gd name="adj1" fmla="val 13583"/>
              </a:avLst>
            </a:prstGeom>
            <a:noFill/>
            <a:ln w="28575">
              <a:solidFill>
                <a:srgbClr val="000000"/>
              </a:solidFill>
              <a:miter lim="800000"/>
              <a:headEnd/>
              <a:tailEnd/>
            </a:ln>
          </p:spPr>
        </p:cxnSp>
        <p:cxnSp>
          <p:nvCxnSpPr>
            <p:cNvPr id="67604" name="_s67604"/>
            <p:cNvCxnSpPr>
              <a:cxnSpLocks noChangeShapeType="1"/>
              <a:stCxn id="15" idx="0"/>
              <a:endCxn id="14" idx="2"/>
            </p:cNvCxnSpPr>
            <p:nvPr/>
          </p:nvCxnSpPr>
          <p:spPr bwMode="auto">
            <a:xfrm rot="10800000" flipV="1">
              <a:off x="6536" y="4486"/>
              <a:ext cx="1345" cy="4"/>
            </a:xfrm>
            <a:prstGeom prst="bentConnector3">
              <a:avLst>
                <a:gd name="adj1" fmla="val 13384"/>
              </a:avLst>
            </a:prstGeom>
            <a:noFill/>
            <a:ln w="28575">
              <a:solidFill>
                <a:srgbClr val="000000"/>
              </a:solidFill>
              <a:miter lim="800000"/>
              <a:headEnd/>
              <a:tailEnd/>
            </a:ln>
          </p:spPr>
        </p:cxnSp>
        <p:sp>
          <p:nvSpPr>
            <p:cNvPr id="14" name="_s67603"/>
            <p:cNvSpPr>
              <a:spLocks noChangeArrowheads="1"/>
            </p:cNvSpPr>
            <p:nvPr/>
          </p:nvSpPr>
          <p:spPr bwMode="auto">
            <a:xfrm>
              <a:off x="2284" y="3641"/>
              <a:ext cx="4232" cy="1699"/>
            </a:xfrm>
            <a:prstGeom prst="roundRect">
              <a:avLst>
                <a:gd name="adj" fmla="val 16667"/>
              </a:avLst>
            </a:prstGeom>
            <a:solidFill>
              <a:srgbClr val="8DB3E2"/>
            </a:solidFill>
            <a:ln w="2540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1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endParaRP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200" b="1" i="0" u="sng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Calibri" pitchFamily="34" charset="0"/>
                  <a:cs typeface="Times New Roman" pitchFamily="18" charset="0"/>
                </a:rPr>
                <a:t>Project Components</a:t>
              </a:r>
              <a:endParaRPr kumimoji="0" lang="en-US" sz="9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2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Calibri" pitchFamily="34" charset="0"/>
                  <a:cs typeface="Times New Roman" pitchFamily="18" charset="0"/>
                </a:rPr>
                <a:t>Core Definition</a:t>
              </a:r>
              <a:endParaRPr kumimoji="0" lang="en-US" sz="9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2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Calibri" pitchFamily="34" charset="0"/>
                  <a:cs typeface="Times New Roman" pitchFamily="18" charset="0"/>
                </a:rPr>
                <a:t>Exception Process (Procedure)</a:t>
              </a:r>
              <a:endParaRPr kumimoji="0" lang="en-US" sz="9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2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Calibri" pitchFamily="34" charset="0"/>
                  <a:cs typeface="Times New Roman" pitchFamily="18" charset="0"/>
                </a:rPr>
                <a:t>Implementation Plan</a:t>
              </a:r>
              <a:endParaRPr kumimoji="0" lang="en-US" sz="9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2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Calibri" pitchFamily="34" charset="0"/>
                  <a:cs typeface="Times New Roman" pitchFamily="18" charset="0"/>
                </a:rPr>
                <a:t>Transition Plans</a:t>
              </a:r>
              <a:endParaRPr kumimoji="0" lang="en-US" sz="9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15" name="_s67602"/>
            <p:cNvSpPr>
              <a:spLocks noChangeArrowheads="1"/>
            </p:cNvSpPr>
            <p:nvPr/>
          </p:nvSpPr>
          <p:spPr bwMode="auto">
            <a:xfrm>
              <a:off x="7881" y="3424"/>
              <a:ext cx="5675" cy="2007"/>
            </a:xfrm>
            <a:prstGeom prst="roundRect">
              <a:avLst>
                <a:gd name="adj" fmla="val 16667"/>
              </a:avLst>
            </a:prstGeom>
            <a:solidFill>
              <a:srgbClr val="E5B8B7"/>
            </a:solidFill>
            <a:ln w="2540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200" b="1" i="0" u="sng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Calibri" pitchFamily="34" charset="0"/>
                  <a:cs typeface="Times New Roman" pitchFamily="18" charset="0"/>
                </a:rPr>
                <a:t>Project 2010-17 Definition of Bulk Electric System</a:t>
              </a:r>
              <a:endParaRPr kumimoji="0" lang="en-US" sz="9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2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Calibri" pitchFamily="34" charset="0"/>
                  <a:cs typeface="Times New Roman" pitchFamily="18" charset="0"/>
                </a:rPr>
                <a:t>Core Definition</a:t>
              </a:r>
              <a:endParaRPr kumimoji="0" lang="en-US" sz="9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2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Calibri" pitchFamily="34" charset="0"/>
                  <a:cs typeface="Times New Roman" pitchFamily="18" charset="0"/>
                </a:rPr>
                <a:t>Exception Criteria</a:t>
              </a:r>
              <a:endParaRPr kumimoji="0" lang="en-US" sz="9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2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Calibri" pitchFamily="34" charset="0"/>
                  <a:cs typeface="Times New Roman" pitchFamily="18" charset="0"/>
                </a:rPr>
                <a:t>Review of Existing NERC Reliability Standards</a:t>
              </a:r>
              <a:endParaRPr kumimoji="0" lang="en-US" sz="9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2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Calibri" pitchFamily="34" charset="0"/>
                  <a:cs typeface="Times New Roman" pitchFamily="18" charset="0"/>
                </a:rPr>
                <a:t>Review of Existing Regional Reliability Standards</a:t>
              </a:r>
              <a:endParaRPr kumimoji="0" lang="en-US" sz="9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2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Calibri" pitchFamily="34" charset="0"/>
                  <a:cs typeface="Times New Roman" pitchFamily="18" charset="0"/>
                </a:rPr>
                <a:t>Implementation Plan</a:t>
              </a:r>
              <a:endPara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16" name="_s67601"/>
            <p:cNvSpPr>
              <a:spLocks noChangeArrowheads="1"/>
            </p:cNvSpPr>
            <p:nvPr/>
          </p:nvSpPr>
          <p:spPr bwMode="auto">
            <a:xfrm>
              <a:off x="7881" y="2065"/>
              <a:ext cx="5675" cy="1085"/>
            </a:xfrm>
            <a:prstGeom prst="roundRect">
              <a:avLst>
                <a:gd name="adj" fmla="val 16667"/>
              </a:avLst>
            </a:prstGeom>
            <a:solidFill>
              <a:srgbClr val="D6E3BC"/>
            </a:solidFill>
            <a:ln w="2540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1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endParaRP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200" b="1" i="0" u="sng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Calibri" pitchFamily="34" charset="0"/>
                  <a:cs typeface="Times New Roman" pitchFamily="18" charset="0"/>
                </a:rPr>
                <a:t>Revision to Rules of Procedure</a:t>
              </a:r>
              <a:endParaRPr kumimoji="0" lang="en-US" sz="9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2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Calibri" pitchFamily="34" charset="0"/>
                  <a:cs typeface="Times New Roman" pitchFamily="18" charset="0"/>
                </a:rPr>
                <a:t>Exception Process (Procedure)</a:t>
              </a:r>
              <a:endParaRPr kumimoji="0" lang="en-US" sz="9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2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Calibri" pitchFamily="34" charset="0"/>
                  <a:cs typeface="Times New Roman" pitchFamily="18" charset="0"/>
                </a:rPr>
                <a:t>Study Methodology (Potential Field Test)</a:t>
              </a:r>
              <a:endParaRPr kumimoji="0" lang="en-US" sz="9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17" name="_s67600"/>
            <p:cNvSpPr>
              <a:spLocks noChangeArrowheads="1"/>
            </p:cNvSpPr>
            <p:nvPr/>
          </p:nvSpPr>
          <p:spPr bwMode="auto">
            <a:xfrm>
              <a:off x="7881" y="5685"/>
              <a:ext cx="5675" cy="730"/>
            </a:xfrm>
            <a:prstGeom prst="roundRect">
              <a:avLst>
                <a:gd name="adj" fmla="val 16667"/>
              </a:avLst>
            </a:prstGeom>
            <a:solidFill>
              <a:srgbClr val="B2A1C7"/>
            </a:solidFill>
            <a:ln w="2540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1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endParaRP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200" b="1" i="0" u="sng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Calibri" pitchFamily="34" charset="0"/>
                  <a:cs typeface="Times New Roman" pitchFamily="18" charset="0"/>
                </a:rPr>
                <a:t>NERC &amp; Regional Entities</a:t>
              </a:r>
              <a:endParaRPr kumimoji="0" lang="en-US" sz="9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2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Calibri" pitchFamily="34" charset="0"/>
                  <a:cs typeface="Times New Roman" pitchFamily="18" charset="0"/>
                </a:rPr>
                <a:t>Transition Plans</a:t>
              </a:r>
              <a:endParaRPr kumimoji="0" lang="en-US" sz="9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101600" y="0"/>
            <a:ext cx="8177213" cy="1144588"/>
          </a:xfrm>
        </p:spPr>
        <p:txBody>
          <a:bodyPr/>
          <a:lstStyle/>
          <a:p>
            <a:pPr lvl="0" eaLnBrk="1" hangingPunct="1">
              <a:lnSpc>
                <a:spcPct val="90000"/>
              </a:lnSpc>
            </a:pPr>
            <a:r>
              <a:rPr lang="en-US" sz="3200" dirty="0" smtClean="0"/>
              <a:t>Project Goals</a:t>
            </a:r>
          </a:p>
        </p:txBody>
      </p:sp>
      <p:sp>
        <p:nvSpPr>
          <p:cNvPr id="227331" name="Rectangle 3"/>
          <p:cNvSpPr>
            <a:spLocks noGrp="1" noChangeArrowheads="1"/>
          </p:cNvSpPr>
          <p:nvPr>
            <p:ph idx="1"/>
          </p:nvPr>
        </p:nvSpPr>
        <p:spPr>
          <a:xfrm>
            <a:off x="304800" y="1451160"/>
            <a:ext cx="8229600" cy="4894556"/>
          </a:xfrm>
        </p:spPr>
        <p:txBody>
          <a:bodyPr/>
          <a:lstStyle/>
          <a:p>
            <a:pPr eaLnBrk="1" hangingPunct="1"/>
            <a:r>
              <a:rPr lang="en-US" sz="3200" dirty="0" smtClean="0"/>
              <a:t>Revise the definition of Bulk Electric System (BES) to </a:t>
            </a:r>
            <a:r>
              <a:rPr lang="en-US" sz="3200" u="sng" dirty="0" smtClean="0"/>
              <a:t>improve clarity</a:t>
            </a:r>
            <a:r>
              <a:rPr lang="en-US" sz="3200" dirty="0" smtClean="0"/>
              <a:t>, to </a:t>
            </a:r>
            <a:r>
              <a:rPr lang="en-US" sz="3200" u="sng" dirty="0" smtClean="0"/>
              <a:t>reduce ambiguity</a:t>
            </a:r>
            <a:r>
              <a:rPr lang="en-US" sz="3200" dirty="0" smtClean="0"/>
              <a:t> and to </a:t>
            </a:r>
            <a:r>
              <a:rPr lang="en-US" sz="3200" u="sng" dirty="0" smtClean="0"/>
              <a:t>establish consistency </a:t>
            </a:r>
            <a:r>
              <a:rPr lang="en-US" sz="3200" dirty="0" smtClean="0"/>
              <a:t>across all Regions.</a:t>
            </a:r>
          </a:p>
          <a:p>
            <a:pPr lvl="1" eaLnBrk="1" hangingPunct="1"/>
            <a:r>
              <a:rPr lang="en-US" sz="2800" dirty="0" smtClean="0"/>
              <a:t>Establish a ‘Bright-Line’ Definition </a:t>
            </a:r>
          </a:p>
          <a:p>
            <a:pPr lvl="1" eaLnBrk="1" hangingPunct="1"/>
            <a:r>
              <a:rPr lang="en-US" sz="2800" dirty="0" smtClean="0"/>
              <a:t>Ease burden of identification of BES &amp; non-BES Elements</a:t>
            </a:r>
          </a:p>
          <a:p>
            <a:pPr lvl="1" eaLnBrk="1" hangingPunct="1"/>
            <a:r>
              <a:rPr lang="en-US" sz="2800" dirty="0" smtClean="0"/>
              <a:t>Definition that covers 95% of Facilities</a:t>
            </a:r>
          </a:p>
        </p:txBody>
      </p:sp>
      <p:sp>
        <p:nvSpPr>
          <p:cNvPr id="6148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206375" y="6440488"/>
            <a:ext cx="512763" cy="417512"/>
          </a:xfrm>
          <a:noFill/>
        </p:spPr>
        <p:txBody>
          <a:bodyPr/>
          <a:lstStyle/>
          <a:p>
            <a:pPr algn="l"/>
            <a:fld id="{671343E0-5A06-4952-9E73-AD701005BE6D}" type="slidenum">
              <a:rPr lang="en-US" smtClean="0"/>
              <a:pPr algn="l"/>
              <a:t>4</a:t>
            </a:fld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3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3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3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8" dur="500"/>
                                        <p:tgtEl>
                                          <p:spTgt spid="2273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2273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73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4" dur="500"/>
                                        <p:tgtEl>
                                          <p:spTgt spid="2273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2273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73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0" dur="500"/>
                                        <p:tgtEl>
                                          <p:spTgt spid="2273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/>
                                        <p:tgtEl>
                                          <p:spTgt spid="2273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73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3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0" dur="500"/>
                                        <p:tgtEl>
                                          <p:spTgt spid="2273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/>
                                        <p:tgtEl>
                                          <p:spTgt spid="2273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73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2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206375" y="6440488"/>
            <a:ext cx="271463" cy="247650"/>
          </a:xfrm>
          <a:noFill/>
        </p:spPr>
        <p:txBody>
          <a:bodyPr/>
          <a:lstStyle/>
          <a:p>
            <a:pPr algn="l"/>
            <a:fld id="{21CF3FE6-11CA-48DE-A008-837E8E1B083C}" type="slidenum">
              <a:rPr lang="en-US" smtClean="0"/>
              <a:pPr algn="l"/>
              <a:t>5</a:t>
            </a:fld>
            <a:endParaRPr lang="en-US" smtClean="0"/>
          </a:p>
        </p:txBody>
      </p:sp>
      <p:sp>
        <p:nvSpPr>
          <p:cNvPr id="11266" name="Title 1"/>
          <p:cNvSpPr>
            <a:spLocks noGrp="1"/>
          </p:cNvSpPr>
          <p:nvPr>
            <p:ph type="title" idx="4294967295"/>
          </p:nvPr>
        </p:nvSpPr>
        <p:spPr>
          <a:xfrm>
            <a:off x="0" y="0"/>
            <a:ext cx="8229600" cy="1143000"/>
          </a:xfrm>
        </p:spPr>
        <p:txBody>
          <a:bodyPr/>
          <a:lstStyle/>
          <a:p>
            <a:pPr lvl="0" eaLnBrk="1" hangingPunct="1">
              <a:lnSpc>
                <a:spcPct val="90000"/>
              </a:lnSpc>
            </a:pPr>
            <a:r>
              <a:rPr lang="en-US" sz="3200" dirty="0" smtClean="0"/>
              <a:t>Project Assumptions</a:t>
            </a: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>
          <a:xfrm>
            <a:off x="304800" y="1498295"/>
            <a:ext cx="8229600" cy="4847422"/>
          </a:xfrm>
          <a:prstGeom prst="rect">
            <a:avLst/>
          </a:prstGeom>
        </p:spPr>
        <p:txBody>
          <a:bodyPr/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>
                <a:srgbClr val="264D74"/>
              </a:buClr>
              <a:buSzTx/>
              <a:buFont typeface="Wingdings" pitchFamily="2" charset="2"/>
              <a:buChar char="§"/>
              <a:tabLst/>
              <a:defRPr/>
            </a:pP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</a:rPr>
              <a:t>Current</a:t>
            </a:r>
            <a:r>
              <a:rPr kumimoji="0" lang="en-US" sz="2800" b="0" i="0" u="none" strike="noStrike" kern="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</a:rPr>
              <a:t> application of definition is generally correct.</a:t>
            </a:r>
            <a:endParaRPr kumimoji="0" lang="en-US" sz="28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>
                <a:srgbClr val="264D74"/>
              </a:buClr>
              <a:buSzTx/>
              <a:buFont typeface="Wingdings" pitchFamily="2" charset="2"/>
              <a:buChar char="§"/>
              <a:tabLst/>
              <a:defRPr/>
            </a:pP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</a:rPr>
              <a:t>Definition will be applied ‘continent-wide’.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>
                <a:srgbClr val="264D74"/>
              </a:buClr>
              <a:buSzTx/>
              <a:buFont typeface="Wingdings" pitchFamily="2" charset="2"/>
              <a:buChar char="§"/>
              <a:tabLst/>
              <a:defRPr/>
            </a:pPr>
            <a:r>
              <a:rPr lang="en-US" sz="2800" kern="0" dirty="0" smtClean="0">
                <a:solidFill>
                  <a:srgbClr val="000000"/>
                </a:solidFill>
                <a:latin typeface="Arial"/>
              </a:rPr>
              <a:t>The BES is contiguous.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>
                <a:srgbClr val="264D74"/>
              </a:buClr>
              <a:buSzTx/>
              <a:buFont typeface="Wingdings" pitchFamily="2" charset="2"/>
              <a:buChar char="§"/>
              <a:tabLst/>
              <a:defRPr/>
            </a:pPr>
            <a:r>
              <a:rPr lang="en-US" sz="2800" kern="0" dirty="0" smtClean="0">
                <a:solidFill>
                  <a:srgbClr val="000000"/>
                </a:solidFill>
                <a:latin typeface="Arial"/>
              </a:rPr>
              <a:t>The revised definition </a:t>
            </a:r>
            <a:r>
              <a:rPr lang="en-US" sz="2800" u="sng" kern="0" dirty="0" smtClean="0">
                <a:solidFill>
                  <a:srgbClr val="000000"/>
                </a:solidFill>
                <a:latin typeface="Arial"/>
              </a:rPr>
              <a:t>will not</a:t>
            </a:r>
            <a:r>
              <a:rPr lang="en-US" sz="2800" kern="0" dirty="0" smtClean="0">
                <a:solidFill>
                  <a:srgbClr val="000000"/>
                </a:solidFill>
                <a:latin typeface="Arial"/>
              </a:rPr>
              <a:t>:</a:t>
            </a:r>
          </a:p>
          <a:p>
            <a:pPr marL="800100" lvl="1" indent="-342900">
              <a:spcBef>
                <a:spcPct val="50000"/>
              </a:spcBef>
              <a:buClr>
                <a:srgbClr val="264D74"/>
              </a:buClr>
              <a:buFont typeface="Arial" pitchFamily="34" charset="0"/>
              <a:buChar char="•"/>
            </a:pPr>
            <a:r>
              <a:rPr lang="en-US" sz="2800" kern="0" dirty="0" smtClean="0">
                <a:solidFill>
                  <a:srgbClr val="000000"/>
                </a:solidFill>
                <a:latin typeface="Arial"/>
              </a:rPr>
              <a:t>Significantly expand or contract what is currently considered to be BES.</a:t>
            </a:r>
          </a:p>
          <a:p>
            <a:pPr marL="800100" lvl="1" indent="-342900">
              <a:spcBef>
                <a:spcPct val="50000"/>
              </a:spcBef>
              <a:buClr>
                <a:srgbClr val="264D74"/>
              </a:buClr>
              <a:buFont typeface="Arial" pitchFamily="34" charset="0"/>
              <a:buChar char="•"/>
            </a:pPr>
            <a:r>
              <a:rPr lang="en-US" sz="2800" kern="0" dirty="0" smtClean="0">
                <a:solidFill>
                  <a:srgbClr val="000000"/>
                </a:solidFill>
                <a:latin typeface="Arial"/>
              </a:rPr>
              <a:t>Drive Entity registration or de-registration.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0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6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2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8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4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0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426" name="Rectangle 2"/>
          <p:cNvSpPr>
            <a:spLocks noGrp="1" noChangeArrowheads="1"/>
          </p:cNvSpPr>
          <p:nvPr>
            <p:ph type="title"/>
          </p:nvPr>
        </p:nvSpPr>
        <p:spPr/>
        <p:txBody>
          <a:bodyPr lIns="88391" tIns="44199" rIns="88391" bIns="44199"/>
          <a:lstStyle/>
          <a:p>
            <a:pPr lvl="0" eaLnBrk="1" hangingPunct="1">
              <a:lnSpc>
                <a:spcPct val="90000"/>
              </a:lnSpc>
            </a:pPr>
            <a:r>
              <a:rPr lang="en-US" sz="3200" dirty="0" smtClean="0"/>
              <a:t>BES Definition Concept</a:t>
            </a:r>
          </a:p>
        </p:txBody>
      </p:sp>
      <p:sp>
        <p:nvSpPr>
          <p:cNvPr id="8196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206375" y="6440488"/>
            <a:ext cx="512763" cy="417512"/>
          </a:xfrm>
          <a:noFill/>
        </p:spPr>
        <p:txBody>
          <a:bodyPr/>
          <a:lstStyle/>
          <a:p>
            <a:pPr algn="l"/>
            <a:fld id="{D83FC2D2-AE3F-42F4-8B06-0C4C9E76CD44}" type="slidenum">
              <a:rPr lang="en-US" smtClean="0"/>
              <a:pPr algn="l"/>
              <a:t>6</a:t>
            </a:fld>
            <a:endParaRPr lang="en-US" dirty="0" smtClean="0"/>
          </a:p>
        </p:txBody>
      </p:sp>
      <p:sp>
        <p:nvSpPr>
          <p:cNvPr id="6" name="TextBox 5"/>
          <p:cNvSpPr txBox="1"/>
          <p:nvPr/>
        </p:nvSpPr>
        <p:spPr>
          <a:xfrm>
            <a:off x="947455" y="1498291"/>
            <a:ext cx="7282149" cy="52322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en-US" sz="2800" dirty="0" smtClean="0">
                <a:latin typeface="+mn-lt"/>
              </a:rPr>
              <a:t>Component-Based</a:t>
            </a:r>
            <a:r>
              <a:rPr lang="en-US" sz="2800" dirty="0" smtClean="0"/>
              <a:t> “Bright-Line’ Definition</a:t>
            </a:r>
            <a:endParaRPr lang="en-US" sz="2800" dirty="0"/>
          </a:p>
        </p:txBody>
      </p:sp>
      <p:grpSp>
        <p:nvGrpSpPr>
          <p:cNvPr id="27" name="Group 26"/>
          <p:cNvGrpSpPr/>
          <p:nvPr/>
        </p:nvGrpSpPr>
        <p:grpSpPr>
          <a:xfrm>
            <a:off x="1109032" y="2346588"/>
            <a:ext cx="6905741" cy="3756755"/>
            <a:chOff x="1109032" y="2710149"/>
            <a:chExt cx="6905741" cy="3756755"/>
          </a:xfrm>
        </p:grpSpPr>
        <p:sp>
          <p:nvSpPr>
            <p:cNvPr id="8" name="TextBox 7"/>
            <p:cNvSpPr txBox="1"/>
            <p:nvPr/>
          </p:nvSpPr>
          <p:spPr>
            <a:xfrm>
              <a:off x="3051675" y="2710149"/>
              <a:ext cx="3084722" cy="492443"/>
            </a:xfrm>
            <a:prstGeom prst="rect">
              <a:avLst/>
            </a:prstGeom>
            <a:solidFill>
              <a:srgbClr val="80B6E8"/>
            </a:solidFill>
            <a:ln w="38100">
              <a:solidFill>
                <a:schemeClr val="tx1"/>
              </a:solidFill>
            </a:ln>
          </p:spPr>
          <p:txBody>
            <a:bodyPr wrap="square" rtlCol="0">
              <a:noAutofit/>
            </a:bodyPr>
            <a:lstStyle/>
            <a:p>
              <a:pPr algn="ctr"/>
              <a:r>
                <a:rPr lang="en-US" sz="2600" dirty="0" smtClean="0"/>
                <a:t>Core Definition</a:t>
              </a:r>
              <a:endParaRPr lang="en-US" sz="2600" dirty="0"/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3049837" y="3611696"/>
              <a:ext cx="3084722" cy="492443"/>
            </a:xfrm>
            <a:prstGeom prst="rect">
              <a:avLst/>
            </a:prstGeom>
            <a:solidFill>
              <a:srgbClr val="7FCDE9"/>
            </a:solidFill>
            <a:ln w="38100">
              <a:solidFill>
                <a:schemeClr val="tx1"/>
              </a:solidFill>
            </a:ln>
          </p:spPr>
          <p:txBody>
            <a:bodyPr wrap="square" rtlCol="0">
              <a:noAutofit/>
            </a:bodyPr>
            <a:lstStyle/>
            <a:p>
              <a:pPr algn="ctr"/>
              <a:r>
                <a:rPr lang="en-US" sz="2600" dirty="0" smtClean="0"/>
                <a:t>Exception Criteria</a:t>
              </a:r>
              <a:endParaRPr lang="en-US" sz="2600" dirty="0"/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1109032" y="4777647"/>
              <a:ext cx="3084722" cy="1689257"/>
            </a:xfrm>
            <a:prstGeom prst="rect">
              <a:avLst/>
            </a:prstGeom>
            <a:solidFill>
              <a:srgbClr val="7EE5EA"/>
            </a:solidFill>
            <a:ln w="38100">
              <a:solidFill>
                <a:schemeClr val="tx1"/>
              </a:solidFill>
            </a:ln>
          </p:spPr>
          <p:txBody>
            <a:bodyPr wrap="square" rtlCol="0">
              <a:noAutofit/>
            </a:bodyPr>
            <a:lstStyle/>
            <a:p>
              <a:pPr algn="ctr"/>
              <a:r>
                <a:rPr lang="en-US" sz="2600" dirty="0" smtClean="0"/>
                <a:t>Inclusion Criteria</a:t>
              </a:r>
            </a:p>
            <a:p>
              <a:pPr algn="ctr">
                <a:buFont typeface="Arial" pitchFamily="34" charset="0"/>
                <a:buChar char="•"/>
              </a:pPr>
              <a:r>
                <a:rPr lang="en-US" dirty="0" smtClean="0"/>
                <a:t> Transformers</a:t>
              </a:r>
            </a:p>
            <a:p>
              <a:pPr algn="ctr">
                <a:buFont typeface="Arial" pitchFamily="34" charset="0"/>
                <a:buChar char="•"/>
              </a:pPr>
              <a:r>
                <a:rPr lang="en-US" dirty="0" smtClean="0"/>
                <a:t> Generation</a:t>
              </a:r>
            </a:p>
            <a:p>
              <a:pPr algn="ctr">
                <a:buFont typeface="Arial" pitchFamily="34" charset="0"/>
                <a:buChar char="•"/>
              </a:pPr>
              <a:r>
                <a:rPr lang="en-US" dirty="0" smtClean="0"/>
                <a:t> Transmission</a:t>
              </a:r>
            </a:p>
            <a:p>
              <a:pPr algn="ctr">
                <a:buFont typeface="Arial" pitchFamily="34" charset="0"/>
                <a:buChar char="•"/>
              </a:pPr>
              <a:r>
                <a:rPr lang="en-US" dirty="0" smtClean="0"/>
                <a:t> TBD</a:t>
              </a:r>
            </a:p>
            <a:p>
              <a:pPr algn="ctr">
                <a:buFont typeface="Arial" pitchFamily="34" charset="0"/>
                <a:buChar char="•"/>
              </a:pPr>
              <a:endParaRPr lang="en-US" dirty="0"/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4930051" y="4786828"/>
              <a:ext cx="3084722" cy="1129232"/>
            </a:xfrm>
            <a:prstGeom prst="rect">
              <a:avLst/>
            </a:prstGeom>
            <a:solidFill>
              <a:srgbClr val="7EE5EA"/>
            </a:solidFill>
            <a:ln w="38100">
              <a:solidFill>
                <a:schemeClr val="tx1"/>
              </a:solidFill>
            </a:ln>
          </p:spPr>
          <p:txBody>
            <a:bodyPr wrap="square" rtlCol="0">
              <a:noAutofit/>
            </a:bodyPr>
            <a:lstStyle/>
            <a:p>
              <a:pPr algn="ctr"/>
              <a:r>
                <a:rPr lang="en-US" sz="2600" dirty="0" smtClean="0"/>
                <a:t>Exclusion Criteria</a:t>
              </a:r>
            </a:p>
            <a:p>
              <a:pPr algn="ctr">
                <a:buFont typeface="Arial" pitchFamily="34" charset="0"/>
                <a:buChar char="•"/>
              </a:pPr>
              <a:r>
                <a:rPr lang="en-US" dirty="0" smtClean="0"/>
                <a:t> Radials</a:t>
              </a:r>
            </a:p>
            <a:p>
              <a:pPr algn="ctr">
                <a:buFont typeface="Arial" pitchFamily="34" charset="0"/>
                <a:buChar char="•"/>
              </a:pPr>
              <a:r>
                <a:rPr lang="en-US" dirty="0" smtClean="0"/>
                <a:t> TBD</a:t>
              </a:r>
            </a:p>
            <a:p>
              <a:pPr algn="ctr">
                <a:buFont typeface="Arial" pitchFamily="34" charset="0"/>
                <a:buChar char="•"/>
              </a:pPr>
              <a:endParaRPr lang="en-US" dirty="0"/>
            </a:p>
          </p:txBody>
        </p:sp>
        <p:cxnSp>
          <p:nvCxnSpPr>
            <p:cNvPr id="13" name="Straight Arrow Connector 12"/>
            <p:cNvCxnSpPr>
              <a:stCxn id="8" idx="2"/>
              <a:endCxn id="9" idx="0"/>
            </p:cNvCxnSpPr>
            <p:nvPr/>
          </p:nvCxnSpPr>
          <p:spPr>
            <a:xfrm rot="5400000">
              <a:off x="4388565" y="3406225"/>
              <a:ext cx="409104" cy="1838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Elbow Connector 14"/>
            <p:cNvCxnSpPr>
              <a:stCxn id="9" idx="2"/>
              <a:endCxn id="10" idx="0"/>
            </p:cNvCxnSpPr>
            <p:nvPr/>
          </p:nvCxnSpPr>
          <p:spPr>
            <a:xfrm rot="5400000">
              <a:off x="3285042" y="3470491"/>
              <a:ext cx="673508" cy="1940805"/>
            </a:xfrm>
            <a:prstGeom prst="bentConnector3">
              <a:avLst>
                <a:gd name="adj1" fmla="val 50000"/>
              </a:avLst>
            </a:prstGeom>
            <a:ln w="381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Elbow Connector 16"/>
            <p:cNvCxnSpPr>
              <a:stCxn id="9" idx="2"/>
              <a:endCxn id="11" idx="0"/>
            </p:cNvCxnSpPr>
            <p:nvPr/>
          </p:nvCxnSpPr>
          <p:spPr>
            <a:xfrm rot="16200000" flipH="1">
              <a:off x="5190961" y="3505376"/>
              <a:ext cx="682689" cy="1880214"/>
            </a:xfrm>
            <a:prstGeom prst="bentConnector3">
              <a:avLst>
                <a:gd name="adj1" fmla="val 50000"/>
              </a:avLst>
            </a:prstGeom>
            <a:ln w="381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 eaLnBrk="1" hangingPunct="1">
              <a:lnSpc>
                <a:spcPct val="90000"/>
              </a:lnSpc>
            </a:pPr>
            <a:r>
              <a:rPr lang="en-US" sz="3200" dirty="0" smtClean="0"/>
              <a:t>Drafting Team Coordination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206375" y="6440488"/>
            <a:ext cx="512763" cy="417512"/>
          </a:xfrm>
          <a:noFill/>
        </p:spPr>
        <p:txBody>
          <a:bodyPr/>
          <a:lstStyle/>
          <a:p>
            <a:pPr algn="l"/>
            <a:fld id="{D83FC2D2-AE3F-42F4-8B06-0C4C9E76CD44}" type="slidenum">
              <a:rPr lang="en-US" smtClean="0"/>
              <a:pPr algn="l"/>
              <a:t>7</a:t>
            </a:fld>
            <a:endParaRPr lang="en-US" dirty="0" smtClean="0"/>
          </a:p>
        </p:txBody>
      </p:sp>
      <p:sp>
        <p:nvSpPr>
          <p:cNvPr id="7" name="_s67602"/>
          <p:cNvSpPr>
            <a:spLocks noChangeArrowheads="1"/>
          </p:cNvSpPr>
          <p:nvPr/>
        </p:nvSpPr>
        <p:spPr bwMode="auto">
          <a:xfrm>
            <a:off x="327994" y="3014228"/>
            <a:ext cx="3603785" cy="1772090"/>
          </a:xfrm>
          <a:prstGeom prst="roundRect">
            <a:avLst>
              <a:gd name="adj" fmla="val 16667"/>
            </a:avLst>
          </a:prstGeom>
          <a:solidFill>
            <a:srgbClr val="E5B8B7"/>
          </a:solidFill>
          <a:ln w="25400">
            <a:solidFill>
              <a:srgbClr val="000000"/>
            </a:solidFill>
            <a:round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1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Project 2010-17 Definition of Bulk Electric System</a:t>
            </a:r>
            <a:endParaRPr kumimoji="0" lang="en-US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Core Definition</a:t>
            </a:r>
            <a:endParaRPr kumimoji="0" lang="en-US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Exception Criteria</a:t>
            </a:r>
            <a:endParaRPr kumimoji="0" lang="en-US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Review of Existing NERC Reliability Standards</a:t>
            </a:r>
            <a:endParaRPr kumimoji="0" lang="en-US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Review of Existing Regional Reliability Standards</a:t>
            </a:r>
            <a:endParaRPr kumimoji="0" lang="en-US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Implementation Plan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1" name="Oval 10"/>
          <p:cNvSpPr/>
          <p:nvPr/>
        </p:nvSpPr>
        <p:spPr>
          <a:xfrm>
            <a:off x="198305" y="3613533"/>
            <a:ext cx="3877936" cy="396607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_s67601"/>
          <p:cNvSpPr>
            <a:spLocks noChangeArrowheads="1"/>
          </p:cNvSpPr>
          <p:nvPr/>
        </p:nvSpPr>
        <p:spPr bwMode="auto">
          <a:xfrm>
            <a:off x="4800842" y="2288018"/>
            <a:ext cx="3603785" cy="958006"/>
          </a:xfrm>
          <a:prstGeom prst="roundRect">
            <a:avLst>
              <a:gd name="adj" fmla="val 16667"/>
            </a:avLst>
          </a:prstGeom>
          <a:solidFill>
            <a:srgbClr val="D6E3BC"/>
          </a:solidFill>
          <a:ln w="25400">
            <a:solidFill>
              <a:srgbClr val="000000"/>
            </a:solidFill>
            <a:round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1" i="0" u="sng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1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Revision to Rules of Procedure</a:t>
            </a:r>
            <a:endParaRPr kumimoji="0" lang="en-US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Exception Process (Procedure)</a:t>
            </a:r>
            <a:endParaRPr kumimoji="0" lang="en-US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Study Methodology (Potential Field Test)</a:t>
            </a:r>
            <a:endParaRPr kumimoji="0" lang="en-US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0" name="Oval 9"/>
          <p:cNvSpPr/>
          <p:nvPr/>
        </p:nvSpPr>
        <p:spPr>
          <a:xfrm>
            <a:off x="4351662" y="2610998"/>
            <a:ext cx="4439797" cy="451692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3" name="Straight Arrow Connector 12"/>
          <p:cNvCxnSpPr>
            <a:stCxn id="10" idx="2"/>
            <a:endCxn id="11" idx="6"/>
          </p:cNvCxnSpPr>
          <p:nvPr/>
        </p:nvCxnSpPr>
        <p:spPr>
          <a:xfrm rot="10800000" flipV="1">
            <a:off x="4076242" y="2836843"/>
            <a:ext cx="275421" cy="974993"/>
          </a:xfrm>
          <a:prstGeom prst="straightConnector1">
            <a:avLst/>
          </a:prstGeom>
          <a:ln w="38100">
            <a:solidFill>
              <a:srgbClr val="FF000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Oval 13"/>
          <p:cNvSpPr/>
          <p:nvPr/>
        </p:nvSpPr>
        <p:spPr>
          <a:xfrm>
            <a:off x="176271" y="4329629"/>
            <a:ext cx="3955054" cy="275421"/>
          </a:xfrm>
          <a:prstGeom prst="ellipse">
            <a:avLst/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_s67600"/>
          <p:cNvSpPr>
            <a:spLocks noChangeArrowheads="1"/>
          </p:cNvSpPr>
          <p:nvPr/>
        </p:nvSpPr>
        <p:spPr bwMode="auto">
          <a:xfrm>
            <a:off x="4822876" y="4669065"/>
            <a:ext cx="3603785" cy="644557"/>
          </a:xfrm>
          <a:prstGeom prst="roundRect">
            <a:avLst>
              <a:gd name="adj" fmla="val 16667"/>
            </a:avLst>
          </a:prstGeom>
          <a:solidFill>
            <a:srgbClr val="B2A1C7"/>
          </a:solidFill>
          <a:ln w="25400">
            <a:solidFill>
              <a:srgbClr val="000000"/>
            </a:solidFill>
            <a:round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1" i="0" u="sng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1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NERC &amp; Regional Entities</a:t>
            </a:r>
            <a:endParaRPr kumimoji="0" lang="en-US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Transition Plans</a:t>
            </a:r>
            <a:endParaRPr kumimoji="0" lang="en-US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5" name="Oval 14"/>
          <p:cNvSpPr/>
          <p:nvPr/>
        </p:nvSpPr>
        <p:spPr>
          <a:xfrm>
            <a:off x="4592199" y="4933720"/>
            <a:ext cx="3955054" cy="275421"/>
          </a:xfrm>
          <a:prstGeom prst="ellipse">
            <a:avLst/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7" name="Straight Arrow Connector 16"/>
          <p:cNvCxnSpPr>
            <a:stCxn id="14" idx="6"/>
            <a:endCxn id="15" idx="2"/>
          </p:cNvCxnSpPr>
          <p:nvPr/>
        </p:nvCxnSpPr>
        <p:spPr>
          <a:xfrm>
            <a:off x="4131325" y="4467340"/>
            <a:ext cx="460874" cy="604091"/>
          </a:xfrm>
          <a:prstGeom prst="straightConnector1">
            <a:avLst/>
          </a:prstGeom>
          <a:ln w="38100">
            <a:solidFill>
              <a:srgbClr val="00B05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2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206375" y="6440488"/>
            <a:ext cx="271463" cy="247650"/>
          </a:xfrm>
          <a:noFill/>
        </p:spPr>
        <p:txBody>
          <a:bodyPr/>
          <a:lstStyle/>
          <a:p>
            <a:pPr algn="l"/>
            <a:fld id="{21CF3FE6-11CA-48DE-A008-837E8E1B083C}" type="slidenum">
              <a:rPr lang="en-US" smtClean="0"/>
              <a:pPr algn="l"/>
              <a:t>8</a:t>
            </a:fld>
            <a:endParaRPr lang="en-US" smtClean="0"/>
          </a:p>
        </p:txBody>
      </p:sp>
      <p:sp>
        <p:nvSpPr>
          <p:cNvPr id="11266" name="Title 1"/>
          <p:cNvSpPr>
            <a:spLocks noGrp="1"/>
          </p:cNvSpPr>
          <p:nvPr>
            <p:ph type="title" idx="4294967295"/>
          </p:nvPr>
        </p:nvSpPr>
        <p:spPr>
          <a:xfrm>
            <a:off x="0" y="0"/>
            <a:ext cx="8229600" cy="1143000"/>
          </a:xfrm>
        </p:spPr>
        <p:txBody>
          <a:bodyPr/>
          <a:lstStyle/>
          <a:p>
            <a:pPr lvl="0" eaLnBrk="1" hangingPunct="1">
              <a:lnSpc>
                <a:spcPct val="90000"/>
              </a:lnSpc>
            </a:pPr>
            <a:r>
              <a:rPr lang="en-US" sz="3200" dirty="0" smtClean="0"/>
              <a:t>Keys to Project Success</a:t>
            </a: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>
          <a:xfrm>
            <a:off x="304800" y="2136924"/>
            <a:ext cx="8229600" cy="3189819"/>
          </a:xfrm>
          <a:prstGeom prst="rect">
            <a:avLst/>
          </a:prstGeom>
        </p:spPr>
        <p:txBody>
          <a:bodyPr/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>
                <a:srgbClr val="264D74"/>
              </a:buClr>
              <a:buSzTx/>
              <a:buFont typeface="Wingdings" pitchFamily="2" charset="2"/>
              <a:buChar char="§"/>
              <a:tabLst/>
              <a:defRPr/>
            </a:pP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</a:rPr>
              <a:t>Effective Communications</a:t>
            </a:r>
          </a:p>
          <a:p>
            <a:pPr marL="342900" lvl="0" indent="-342900">
              <a:spcBef>
                <a:spcPct val="50000"/>
              </a:spcBef>
              <a:buClr>
                <a:srgbClr val="264D74"/>
              </a:buClr>
              <a:buFont typeface="Wingdings" pitchFamily="2" charset="2"/>
              <a:buChar char="§"/>
              <a:defRPr/>
            </a:pPr>
            <a:r>
              <a:rPr lang="en-US" sz="2800" kern="0" dirty="0" smtClean="0"/>
              <a:t>Drafting Team Coordination</a:t>
            </a:r>
          </a:p>
          <a:p>
            <a:pPr marL="800100" lvl="1" indent="-342900">
              <a:spcBef>
                <a:spcPct val="50000"/>
              </a:spcBef>
              <a:buClr>
                <a:srgbClr val="264D74"/>
              </a:buClr>
              <a:buFont typeface="Arial" pitchFamily="34" charset="0"/>
              <a:buChar char="•"/>
              <a:defRPr/>
            </a:pPr>
            <a:r>
              <a:rPr lang="en-US" sz="2800" kern="0" dirty="0" smtClean="0"/>
              <a:t>Concurrent Postings</a:t>
            </a:r>
          </a:p>
          <a:p>
            <a:pPr marL="342900" lvl="0" indent="-342900">
              <a:spcBef>
                <a:spcPct val="50000"/>
              </a:spcBef>
              <a:buClr>
                <a:srgbClr val="264D74"/>
              </a:buClr>
              <a:buFont typeface="Wingdings" pitchFamily="2" charset="2"/>
              <a:buChar char="§"/>
              <a:defRPr/>
            </a:pPr>
            <a:r>
              <a:rPr lang="en-US" sz="2800" kern="0" dirty="0" smtClean="0"/>
              <a:t>Industry Participation</a:t>
            </a:r>
          </a:p>
          <a:p>
            <a:pPr marL="342900" lvl="0" indent="-342900">
              <a:spcBef>
                <a:spcPct val="50000"/>
              </a:spcBef>
              <a:buClr>
                <a:srgbClr val="264D74"/>
              </a:buClr>
              <a:buFont typeface="Wingdings" pitchFamily="2" charset="2"/>
              <a:buChar char="§"/>
              <a:defRPr/>
            </a:pPr>
            <a:r>
              <a:rPr lang="en-US" sz="2800" kern="0" dirty="0" smtClean="0"/>
              <a:t>Meeting ‘Time Deadline’ Directives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6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8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4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0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wind"/>
          <p:cNvPicPr>
            <a:picLocks noChangeAspect="1" noChangeArrowheads="1"/>
          </p:cNvPicPr>
          <p:nvPr/>
        </p:nvPicPr>
        <p:blipFill>
          <a:blip r:embed="rId3" cstate="print"/>
          <a:srcRect l="16078"/>
          <a:stretch>
            <a:fillRect/>
          </a:stretch>
        </p:blipFill>
        <p:spPr bwMode="auto">
          <a:xfrm>
            <a:off x="0" y="1482725"/>
            <a:ext cx="5170488" cy="4105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507" name="Rectangle 4"/>
          <p:cNvSpPr>
            <a:spLocks noChangeArrowheads="1"/>
          </p:cNvSpPr>
          <p:nvPr/>
        </p:nvSpPr>
        <p:spPr bwMode="auto">
          <a:xfrm>
            <a:off x="0" y="3194050"/>
            <a:ext cx="9144000" cy="1077913"/>
          </a:xfrm>
          <a:prstGeom prst="rect">
            <a:avLst/>
          </a:prstGeom>
          <a:gradFill rotWithShape="1">
            <a:gsLst>
              <a:gs pos="0">
                <a:srgbClr val="5D85A9"/>
              </a:gs>
              <a:gs pos="100000">
                <a:srgbClr val="5D85A9">
                  <a:alpha val="20000"/>
                </a:srgbClr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 baseline="-25000"/>
          </a:p>
        </p:txBody>
      </p:sp>
      <p:sp>
        <p:nvSpPr>
          <p:cNvPr id="21508" name="Text Box 5"/>
          <p:cNvSpPr txBox="1">
            <a:spLocks noChangeArrowheads="1"/>
          </p:cNvSpPr>
          <p:nvPr/>
        </p:nvSpPr>
        <p:spPr bwMode="auto">
          <a:xfrm>
            <a:off x="438150" y="3363913"/>
            <a:ext cx="50292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600">
                <a:solidFill>
                  <a:schemeClr val="bg1"/>
                </a:solidFill>
                <a:latin typeface="Tahoma" pitchFamily="34" charset="0"/>
              </a:rPr>
              <a:t>Question &amp; Answer</a:t>
            </a:r>
          </a:p>
        </p:txBody>
      </p:sp>
      <p:sp>
        <p:nvSpPr>
          <p:cNvPr id="21510" name="Text Box 5"/>
          <p:cNvSpPr txBox="1">
            <a:spLocks noChangeArrowheads="1"/>
          </p:cNvSpPr>
          <p:nvPr/>
        </p:nvSpPr>
        <p:spPr bwMode="auto">
          <a:xfrm>
            <a:off x="327025" y="5681663"/>
            <a:ext cx="8570913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/>
              <a:t>Website: </a:t>
            </a:r>
            <a:r>
              <a:rPr lang="en-US" dirty="0" smtClean="0">
                <a:hlinkClick r:id="rId4"/>
              </a:rPr>
              <a:t>http://www.nerc.com/filez/standards/Project2010-17_BES.html</a:t>
            </a:r>
            <a:endParaRPr lang="en-US" dirty="0"/>
          </a:p>
        </p:txBody>
      </p:sp>
      <p:sp>
        <p:nvSpPr>
          <p:cNvPr id="21511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206375" y="6440488"/>
            <a:ext cx="512763" cy="417512"/>
          </a:xfrm>
          <a:noFill/>
        </p:spPr>
        <p:txBody>
          <a:bodyPr/>
          <a:lstStyle/>
          <a:p>
            <a:pPr algn="l"/>
            <a:fld id="{392FA28A-0462-47D5-9202-128F7890429B}" type="slidenum">
              <a:rPr lang="en-US" smtClean="0"/>
              <a:pPr algn="l"/>
              <a:t>9</a:t>
            </a:fld>
            <a:endParaRPr lang="en-US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NERC-2">
  <a:themeElements>
    <a:clrScheme name="NERC-2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NERC-2">
      <a:majorFont>
        <a:latin typeface="Tahoma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NERC-2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ERC-2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ERC-2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ERC-2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ERC-2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ERC-2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RC-2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RC-2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RC-2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RC-2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RC-2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RC-2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Assembly>Microsoft.Office.DocumentManagement, Version=14.0.0.0, Culture=neutral, PublicKeyToken=71e9bce111e9429c</Assembly>
    <Class>Microsoft.Office.DocumentManagement.Internal.DocIdHandler</Class>
    <Data/>
    <Filter/>
  </Receiver>
</spe:Receiver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E0C1D21D1D4154F92800CC3D041FCF1" ma:contentTypeVersion="26" ma:contentTypeDescription="Create a new document." ma:contentTypeScope="" ma:versionID="5f9a0a71216e13690807e0378311fd3d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742db44584aecaf5fe209d4a27c37bbb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4" ma:displayName="Content Type"/>
        <xsd:element ref="dc:title" minOccurs="0" maxOccurs="1" ma:index="3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4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0BDD3CD5-F5EF-494F-9461-26AE1347133B}"/>
</file>

<file path=customXml/itemProps2.xml><?xml version="1.0" encoding="utf-8"?>
<ds:datastoreItem xmlns:ds="http://schemas.openxmlformats.org/officeDocument/2006/customXml" ds:itemID="{0583990B-D3D6-4260-B93E-F634B0E50FA7}"/>
</file>

<file path=customXml/itemProps3.xml><?xml version="1.0" encoding="utf-8"?>
<ds:datastoreItem xmlns:ds="http://schemas.openxmlformats.org/officeDocument/2006/customXml" ds:itemID="{83C7441C-5DB1-425B-8E90-3D5A9A582D2B}"/>
</file>

<file path=customXml/itemProps4.xml><?xml version="1.0" encoding="utf-8"?>
<ds:datastoreItem xmlns:ds="http://schemas.openxmlformats.org/officeDocument/2006/customXml" ds:itemID="{6E60FF5D-07C5-429E-9B7B-12C7236BD590}"/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7530</TotalTime>
  <Words>327</Words>
  <Application>Microsoft Office PowerPoint</Application>
  <PresentationFormat>On-screen Show (4:3)</PresentationFormat>
  <Paragraphs>94</Paragraphs>
  <Slides>9</Slides>
  <Notes>9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NERC-2</vt:lpstr>
      <vt:lpstr>Project 2010-17 Definition of Bulk Electric System</vt:lpstr>
      <vt:lpstr>Topics to be Covered</vt:lpstr>
      <vt:lpstr>FERC Order No. 743 Directives</vt:lpstr>
      <vt:lpstr>Project Goals</vt:lpstr>
      <vt:lpstr>Project Assumptions</vt:lpstr>
      <vt:lpstr>BES Definition Concept</vt:lpstr>
      <vt:lpstr>Drafting Team Coordination</vt:lpstr>
      <vt:lpstr>Keys to Project Success</vt:lpstr>
      <vt:lpstr>Slide 9</vt:lpstr>
    </vt:vector>
  </TitlesOfParts>
  <Company>NERC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Karen Spolar</dc:creator>
  <cp:lastModifiedBy>beloffc</cp:lastModifiedBy>
  <cp:revision>520</cp:revision>
  <dcterms:created xsi:type="dcterms:W3CDTF">2006-12-29T16:09:42Z</dcterms:created>
  <dcterms:modified xsi:type="dcterms:W3CDTF">2011-03-09T14:59:40Z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0x0101006E0C1D21D1D4154F92800CC3D041FCF1</vt:lpwstr>
  </property>
  <property fmtid="{D5CDD505-2E9C-101B-9397-08002B2CF9AE}" pid="3" name="_dlc_DocIdItemGuid">
    <vt:lpwstr>1c1799ff-2028-43af-bca2-5835cad9ba32</vt:lpwstr>
  </property>
</Properties>
</file>